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3"/>
  </p:notesMasterIdLst>
  <p:sldIdLst>
    <p:sldId id="271" r:id="rId3"/>
    <p:sldId id="356" r:id="rId4"/>
    <p:sldId id="380" r:id="rId5"/>
    <p:sldId id="381" r:id="rId6"/>
    <p:sldId id="376" r:id="rId7"/>
    <p:sldId id="377" r:id="rId8"/>
    <p:sldId id="374" r:id="rId9"/>
    <p:sldId id="378" r:id="rId10"/>
    <p:sldId id="379" r:id="rId11"/>
    <p:sldId id="276" r:id="rId12"/>
    <p:sldId id="274" r:id="rId13"/>
    <p:sldId id="297" r:id="rId14"/>
    <p:sldId id="298" r:id="rId15"/>
    <p:sldId id="299" r:id="rId16"/>
    <p:sldId id="399" r:id="rId17"/>
    <p:sldId id="400" r:id="rId18"/>
    <p:sldId id="401" r:id="rId19"/>
    <p:sldId id="402" r:id="rId20"/>
    <p:sldId id="403" r:id="rId21"/>
    <p:sldId id="336" r:id="rId22"/>
    <p:sldId id="363" r:id="rId23"/>
    <p:sldId id="343" r:id="rId24"/>
    <p:sldId id="364" r:id="rId25"/>
    <p:sldId id="339" r:id="rId26"/>
    <p:sldId id="366" r:id="rId27"/>
    <p:sldId id="412" r:id="rId28"/>
    <p:sldId id="413" r:id="rId29"/>
    <p:sldId id="414" r:id="rId30"/>
    <p:sldId id="415" r:id="rId31"/>
    <p:sldId id="416" r:id="rId32"/>
    <p:sldId id="358" r:id="rId33"/>
    <p:sldId id="335" r:id="rId34"/>
    <p:sldId id="404" r:id="rId35"/>
    <p:sldId id="405" r:id="rId36"/>
    <p:sldId id="417" r:id="rId37"/>
    <p:sldId id="406" r:id="rId38"/>
    <p:sldId id="418" r:id="rId39"/>
    <p:sldId id="407" r:id="rId40"/>
    <p:sldId id="419" r:id="rId41"/>
    <p:sldId id="420" r:id="rId42"/>
    <p:sldId id="421" r:id="rId43"/>
    <p:sldId id="422" r:id="rId44"/>
    <p:sldId id="423" r:id="rId45"/>
    <p:sldId id="424" r:id="rId46"/>
    <p:sldId id="425" r:id="rId47"/>
    <p:sldId id="426" r:id="rId48"/>
    <p:sldId id="427" r:id="rId49"/>
    <p:sldId id="428" r:id="rId50"/>
    <p:sldId id="429" r:id="rId51"/>
    <p:sldId id="350" r:id="rId52"/>
    <p:sldId id="351" r:id="rId53"/>
    <p:sldId id="352" r:id="rId54"/>
    <p:sldId id="353" r:id="rId55"/>
    <p:sldId id="354" r:id="rId56"/>
    <p:sldId id="355" r:id="rId57"/>
    <p:sldId id="349" r:id="rId58"/>
    <p:sldId id="373" r:id="rId59"/>
    <p:sldId id="267" r:id="rId60"/>
    <p:sldId id="395" r:id="rId61"/>
    <p:sldId id="396" r:id="rId62"/>
    <p:sldId id="409" r:id="rId63"/>
    <p:sldId id="410" r:id="rId64"/>
    <p:sldId id="411" r:id="rId65"/>
    <p:sldId id="371" r:id="rId66"/>
    <p:sldId id="372" r:id="rId67"/>
    <p:sldId id="382" r:id="rId68"/>
    <p:sldId id="383" r:id="rId69"/>
    <p:sldId id="279" r:id="rId70"/>
    <p:sldId id="325" r:id="rId71"/>
    <p:sldId id="430" r:id="rId72"/>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1" d="100"/>
          <a:sy n="121" d="100"/>
        </p:scale>
        <p:origin x="-1260" y="-11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5208"/>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image" Target="../media/image25.wmf"/><Relationship Id="rId18" Type="http://schemas.openxmlformats.org/officeDocument/2006/relationships/image" Target="../media/image30.wmf"/><Relationship Id="rId3" Type="http://schemas.openxmlformats.org/officeDocument/2006/relationships/image" Target="../media/image15.wmf"/><Relationship Id="rId7" Type="http://schemas.openxmlformats.org/officeDocument/2006/relationships/image" Target="../media/image19.wmf"/><Relationship Id="rId12" Type="http://schemas.openxmlformats.org/officeDocument/2006/relationships/image" Target="../media/image24.wmf"/><Relationship Id="rId17" Type="http://schemas.openxmlformats.org/officeDocument/2006/relationships/image" Target="../media/image29.wmf"/><Relationship Id="rId2" Type="http://schemas.openxmlformats.org/officeDocument/2006/relationships/image" Target="../media/image14.wmf"/><Relationship Id="rId16" Type="http://schemas.openxmlformats.org/officeDocument/2006/relationships/image" Target="../media/image28.wmf"/><Relationship Id="rId1" Type="http://schemas.openxmlformats.org/officeDocument/2006/relationships/image" Target="../media/image13.wmf"/><Relationship Id="rId6" Type="http://schemas.openxmlformats.org/officeDocument/2006/relationships/image" Target="../media/image18.wmf"/><Relationship Id="rId11" Type="http://schemas.openxmlformats.org/officeDocument/2006/relationships/image" Target="../media/image23.wmf"/><Relationship Id="rId5" Type="http://schemas.openxmlformats.org/officeDocument/2006/relationships/image" Target="../media/image17.wmf"/><Relationship Id="rId15" Type="http://schemas.openxmlformats.org/officeDocument/2006/relationships/image" Target="../media/image27.wmf"/><Relationship Id="rId10" Type="http://schemas.openxmlformats.org/officeDocument/2006/relationships/image" Target="../media/image22.wmf"/><Relationship Id="rId19" Type="http://schemas.openxmlformats.org/officeDocument/2006/relationships/image" Target="../media/image31.wmf"/><Relationship Id="rId4" Type="http://schemas.openxmlformats.org/officeDocument/2006/relationships/image" Target="../media/image16.wmf"/><Relationship Id="rId9" Type="http://schemas.openxmlformats.org/officeDocument/2006/relationships/image" Target="../media/image21.wmf"/><Relationship Id="rId14"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4" Type="http://schemas.openxmlformats.org/officeDocument/2006/relationships/image" Target="../media/image6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605208-BB48-4667-9456-6CF974306BA4}" type="datetimeFigureOut">
              <a:rPr lang="ko-KR" altLang="en-US" smtClean="0"/>
              <a:pPr/>
              <a:t>2011-07-22</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E58180-A005-4CE3-979D-0DF2EC77A564}"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BCE58180-A005-4CE3-979D-0DF2EC77A564}" type="slidenum">
              <a:rPr lang="ko-KR" altLang="en-US" smtClean="0"/>
              <a:pPr/>
              <a:t>2</a:t>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59323885-3CBE-4092-A2A8-573D54E42D81}" type="datetime1">
              <a:rPr lang="ko-KR" altLang="en-US" smtClean="0"/>
              <a:pPr/>
              <a:t>2011-07-22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pPr/>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7849DE9B-54A2-4A9A-AC47-11383FE1AF98}" type="datetime1">
              <a:rPr lang="ko-KR" altLang="en-US" smtClean="0"/>
              <a:pPr/>
              <a:t>2011-07-22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01EB0238-228A-4A6B-A390-CB1E09505339}" type="datetime1">
              <a:rPr lang="ko-KR" altLang="en-US" smtClean="0"/>
              <a:pPr/>
              <a:t>2011-07-22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pPr/>
              <a:t>‹#›</a:t>
            </a:fld>
            <a:endParaRPr lang="ko-KR"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6"/>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ko-KR" altLang="en-US" smtClean="0"/>
              <a:t>마스터 부제목 스타일 편집</a:t>
            </a:r>
            <a:endParaRPr lang="ko-KR"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ko-K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ko-KR">
                <a:solidFill>
                  <a:srgbClr val="000000"/>
                </a:solidFill>
              </a:rPr>
              <a:t>- </a:t>
            </a:r>
            <a:fld id="{B37076D9-E9EA-492B-A513-4A173431AC73}" type="slidenum">
              <a:rPr lang="en-US" altLang="ko-KR">
                <a:solidFill>
                  <a:srgbClr val="000000"/>
                </a:solidFill>
              </a:rPr>
              <a:pPr>
                <a:defRPr/>
              </a:pPr>
              <a:t>‹#›</a:t>
            </a:fld>
            <a:r>
              <a:rPr lang="en-US" altLang="ko-KR">
                <a:solidFill>
                  <a:srgbClr val="000000"/>
                </a:solidFill>
              </a:rPr>
              <a:t> -</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ko-K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ko-KR">
                <a:solidFill>
                  <a:srgbClr val="000000"/>
                </a:solidFill>
              </a:rPr>
              <a:t>- </a:t>
            </a:r>
            <a:fld id="{D97739AA-92A4-42A6-A924-30A27C4DEAA9}" type="slidenum">
              <a:rPr lang="en-US" altLang="ko-KR">
                <a:solidFill>
                  <a:srgbClr val="000000"/>
                </a:solidFill>
              </a:rPr>
              <a:pPr>
                <a:defRPr/>
              </a:pPr>
              <a:t>‹#›</a:t>
            </a:fld>
            <a:r>
              <a:rPr lang="en-US" altLang="ko-KR">
                <a:solidFill>
                  <a:srgbClr val="000000"/>
                </a:solidFill>
              </a:rPr>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435" y="4406901"/>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435"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smtClean="0"/>
              <a:t>마스터 텍스트 스타일을 편집합니다</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ko-K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ko-KR">
                <a:solidFill>
                  <a:srgbClr val="000000"/>
                </a:solidFill>
              </a:rPr>
              <a:t>- </a:t>
            </a:r>
            <a:fld id="{1D03CDD9-50E5-4277-83D4-80D9380352CE}" type="slidenum">
              <a:rPr lang="en-US" altLang="ko-KR">
                <a:solidFill>
                  <a:srgbClr val="000000"/>
                </a:solidFill>
              </a:rPr>
              <a:pPr>
                <a:defRPr/>
              </a:pPr>
              <a:t>‹#›</a:t>
            </a:fld>
            <a:r>
              <a:rPr lang="en-US" altLang="ko-KR">
                <a:solidFill>
                  <a:srgbClr val="000000"/>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1"/>
            <a:ext cx="404446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2338" y="1600201"/>
            <a:ext cx="404446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ko-KR">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ko-KR">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ko-KR">
                <a:solidFill>
                  <a:srgbClr val="000000"/>
                </a:solidFill>
              </a:rPr>
              <a:t>- </a:t>
            </a:r>
            <a:fld id="{878AC476-B9FA-4933-AE8B-FD855E40F0C9}" type="slidenum">
              <a:rPr lang="en-US" altLang="ko-KR">
                <a:solidFill>
                  <a:srgbClr val="000000"/>
                </a:solidFill>
              </a:rPr>
              <a:pPr>
                <a:defRPr/>
              </a:pPr>
              <a:t>‹#›</a:t>
            </a:fld>
            <a:r>
              <a:rPr lang="en-US" altLang="ko-KR">
                <a:solidFill>
                  <a:srgbClr val="000000"/>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06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06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270" y="1535113"/>
            <a:ext cx="40415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270" y="2174875"/>
            <a:ext cx="40415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ko-KR">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ko-KR">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r>
              <a:rPr lang="en-US" altLang="ko-KR">
                <a:solidFill>
                  <a:srgbClr val="000000"/>
                </a:solidFill>
              </a:rPr>
              <a:t>- </a:t>
            </a:r>
            <a:fld id="{D6890FF3-FB4C-47A9-868E-0DFC9926CC75}" type="slidenum">
              <a:rPr lang="en-US" altLang="ko-KR">
                <a:solidFill>
                  <a:srgbClr val="000000"/>
                </a:solidFill>
              </a:rPr>
              <a:pPr>
                <a:defRPr/>
              </a:pPr>
              <a:t>‹#›</a:t>
            </a:fld>
            <a:r>
              <a:rPr lang="en-US" altLang="ko-KR">
                <a:solidFill>
                  <a:srgbClr val="000000"/>
                </a:solidFill>
              </a:rPr>
              <a:t> -</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ko-KR">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ko-KR">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r>
              <a:rPr lang="en-US" altLang="ko-KR">
                <a:solidFill>
                  <a:srgbClr val="000000"/>
                </a:solidFill>
              </a:rPr>
              <a:t>- </a:t>
            </a:r>
            <a:fld id="{B9F2D1AB-8878-4FED-AE3A-89063E461F8A}" type="slidenum">
              <a:rPr lang="en-US" altLang="ko-KR">
                <a:solidFill>
                  <a:srgbClr val="000000"/>
                </a:solidFill>
              </a:rPr>
              <a:pPr>
                <a:defRPr/>
              </a:pPr>
              <a:t>‹#›</a:t>
            </a:fld>
            <a:r>
              <a:rPr lang="en-US" altLang="ko-KR">
                <a:solidFill>
                  <a:srgbClr val="000000"/>
                </a:solidFill>
              </a:rPr>
              <a:t> -</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ko-KR">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ko-KR">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r>
              <a:rPr lang="en-US" altLang="ko-KR">
                <a:solidFill>
                  <a:srgbClr val="000000"/>
                </a:solidFill>
              </a:rPr>
              <a:t>- </a:t>
            </a:r>
            <a:fld id="{B581212C-00E0-4289-98F2-08E7A017673D}" type="slidenum">
              <a:rPr lang="en-US" altLang="ko-KR">
                <a:solidFill>
                  <a:srgbClr val="000000"/>
                </a:solidFill>
              </a:rPr>
              <a:pPr>
                <a:defRPr/>
              </a:pPr>
              <a:t>‹#›</a:t>
            </a:fld>
            <a:r>
              <a:rPr lang="en-US" altLang="ko-KR">
                <a:solidFill>
                  <a:srgbClr val="000000"/>
                </a:solidFill>
              </a:rPr>
              <a:t> -</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435"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538" y="273051"/>
            <a:ext cx="511126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1"/>
            <a:ext cx="30084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ko-KR">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ko-KR">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ko-KR">
                <a:solidFill>
                  <a:srgbClr val="000000"/>
                </a:solidFill>
              </a:rPr>
              <a:t>- </a:t>
            </a:r>
            <a:fld id="{C50530FF-709A-4EDA-8C4D-C1D9D11DF200}" type="slidenum">
              <a:rPr lang="en-US" altLang="ko-KR">
                <a:solidFill>
                  <a:srgbClr val="000000"/>
                </a:solidFill>
              </a:rPr>
              <a:pPr>
                <a:defRPr/>
              </a:pPr>
              <a:t>‹#›</a:t>
            </a:fld>
            <a:r>
              <a:rPr lang="en-US" altLang="ko-KR">
                <a:solidFill>
                  <a:srgbClr val="000000"/>
                </a:solidFill>
              </a:rPr>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B7767C53-0B34-4F19-B2D2-5D2B86398FB3}" type="datetime1">
              <a:rPr lang="ko-KR" altLang="en-US" smtClean="0"/>
              <a:pPr/>
              <a:t>2011-07-22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pPr/>
              <a:t>‹#›</a:t>
            </a:fld>
            <a:endParaRPr lang="ko-KR"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166"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166"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smtClean="0"/>
          </a:p>
        </p:txBody>
      </p:sp>
      <p:sp>
        <p:nvSpPr>
          <p:cNvPr id="4" name="텍스트 개체 틀 3"/>
          <p:cNvSpPr>
            <a:spLocks noGrp="1"/>
          </p:cNvSpPr>
          <p:nvPr>
            <p:ph type="body" sz="half" idx="2"/>
          </p:nvPr>
        </p:nvSpPr>
        <p:spPr>
          <a:xfrm>
            <a:off x="1792166"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ko-KR">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ko-KR">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ko-KR">
                <a:solidFill>
                  <a:srgbClr val="000000"/>
                </a:solidFill>
              </a:rPr>
              <a:t>- </a:t>
            </a:r>
            <a:fld id="{77D49549-31D1-4A81-87D8-321960EBA351}" type="slidenum">
              <a:rPr lang="en-US" altLang="ko-KR">
                <a:solidFill>
                  <a:srgbClr val="000000"/>
                </a:solidFill>
              </a:rPr>
              <a:pPr>
                <a:defRPr/>
              </a:pPr>
              <a:t>‹#›</a:t>
            </a:fld>
            <a:r>
              <a:rPr lang="en-US" altLang="ko-KR">
                <a:solidFill>
                  <a:srgbClr val="000000"/>
                </a:solidFill>
              </a:rPr>
              <a:t> -</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ko-K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ko-KR">
                <a:solidFill>
                  <a:srgbClr val="000000"/>
                </a:solidFill>
              </a:rPr>
              <a:t>- </a:t>
            </a:r>
            <a:fld id="{0054DD6D-122B-4D02-A648-1B15705760B3}" type="slidenum">
              <a:rPr lang="en-US" altLang="ko-KR">
                <a:solidFill>
                  <a:srgbClr val="000000"/>
                </a:solidFill>
              </a:rPr>
              <a:pPr>
                <a:defRPr/>
              </a:pPr>
              <a:t>‹#›</a:t>
            </a:fld>
            <a:r>
              <a:rPr lang="en-US" altLang="ko-KR">
                <a:solidFill>
                  <a:srgbClr val="000000"/>
                </a:solidFill>
              </a:rPr>
              <a:t> -</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9"/>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9"/>
            <a:ext cx="6031523"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ko-K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ko-K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ko-KR">
                <a:solidFill>
                  <a:srgbClr val="000000"/>
                </a:solidFill>
              </a:rPr>
              <a:t>- </a:t>
            </a:r>
            <a:fld id="{11901E57-6A1F-46EA-9B9A-A1C84ACD5E6B}" type="slidenum">
              <a:rPr lang="en-US" altLang="ko-KR">
                <a:solidFill>
                  <a:srgbClr val="000000"/>
                </a:solidFill>
              </a:rPr>
              <a:pPr>
                <a:defRPr/>
              </a:pPr>
              <a:t>‹#›</a:t>
            </a:fld>
            <a:r>
              <a:rPr lang="en-US" altLang="ko-KR">
                <a:solidFill>
                  <a:srgbClr val="000000"/>
                </a:solidFill>
              </a:rPr>
              <a:t>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7009A09D-923B-4A21-B245-B68F029FD6DE}" type="datetime1">
              <a:rPr lang="ko-KR" altLang="en-US" smtClean="0"/>
              <a:pPr/>
              <a:t>2011-07-22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592BB284-DD9C-4482-B652-AF8F868907E2}" type="datetime1">
              <a:rPr lang="ko-KR" altLang="en-US" smtClean="0"/>
              <a:pPr/>
              <a:t>2011-07-22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C1A7563B-E6CF-47E6-96B6-A74D4D9236C9}" type="datetime1">
              <a:rPr lang="ko-KR" altLang="en-US" smtClean="0"/>
              <a:pPr/>
              <a:t>2011-07-22</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4BEDD84E-25D4-4983-8AA1-2863C96F08D9}"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0ED71F0F-137A-4EED-8C25-1BB2DA5AA05F}" type="datetime1">
              <a:rPr lang="ko-KR" altLang="en-US" smtClean="0"/>
              <a:pPr/>
              <a:t>2011-07-22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4BEDD84E-25D4-4983-8AA1-2863C96F08D9}" type="slidenum">
              <a:rPr lang="ko-KR" altLang="en-US" smtClean="0"/>
              <a:pPr/>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5A4D66AB-473C-4C2E-84CB-F426509C1912}" type="datetime1">
              <a:rPr lang="ko-KR" altLang="en-US" smtClean="0"/>
              <a:pPr/>
              <a:t>2011-07-22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60637A64-AEF9-4575-B010-9F8A15876089}" type="datetime1">
              <a:rPr lang="ko-KR" altLang="en-US" smtClean="0"/>
              <a:pPr/>
              <a:t>2011-07-22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pPr/>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EAF4FC05-7910-459A-B619-5916C601AF1F}" type="datetime1">
              <a:rPr lang="ko-KR" altLang="en-US" smtClean="0"/>
              <a:pPr/>
              <a:t>2011-07-22</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C903D4-B31C-4E72-ACC5-488492753A72}" type="datetime1">
              <a:rPr lang="ko-KR" altLang="en-US" smtClean="0"/>
              <a:pPr/>
              <a:t>2011-07-22</a:t>
            </a:fld>
            <a:endParaRPr lang="ko-KR" altLang="en-US"/>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EDD84E-25D4-4983-8AA1-2863C96F08D9}"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3075" name="Rectangle 3"/>
          <p:cNvSpPr>
            <a:spLocks noGrp="1" noChangeArrowheads="1"/>
          </p:cNvSpPr>
          <p:nvPr>
            <p:ph type="body" idx="1"/>
          </p:nvPr>
        </p:nvSpPr>
        <p:spPr bwMode="auto">
          <a:xfrm>
            <a:off x="457200" y="1600201"/>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1400">
                <a:latin typeface="굴림" pitchFamily="50" charset="-127"/>
                <a:ea typeface="굴림" pitchFamily="50" charset="-127"/>
              </a:defRPr>
            </a:lvl1pPr>
          </a:lstStyle>
          <a:p>
            <a:pPr fontAlgn="base">
              <a:spcBef>
                <a:spcPct val="0"/>
              </a:spcBef>
              <a:spcAft>
                <a:spcPct val="0"/>
              </a:spcAft>
              <a:defRPr/>
            </a:pPr>
            <a:endParaRPr lang="en-US" altLang="ko-KR">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400">
                <a:latin typeface="굴림" pitchFamily="50" charset="-127"/>
                <a:ea typeface="굴림" pitchFamily="50" charset="-127"/>
              </a:defRPr>
            </a:lvl1pPr>
          </a:lstStyle>
          <a:p>
            <a:pPr fontAlgn="base">
              <a:spcBef>
                <a:spcPct val="0"/>
              </a:spcBef>
              <a:spcAft>
                <a:spcPct val="0"/>
              </a:spcAft>
              <a:defRPr/>
            </a:pPr>
            <a:endParaRPr lang="en-US" altLang="ko-KR">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400">
                <a:latin typeface="굴림" pitchFamily="50" charset="-127"/>
                <a:ea typeface="굴림" pitchFamily="50" charset="-127"/>
              </a:defRPr>
            </a:lvl1pPr>
          </a:lstStyle>
          <a:p>
            <a:pPr fontAlgn="base">
              <a:spcBef>
                <a:spcPct val="0"/>
              </a:spcBef>
              <a:spcAft>
                <a:spcPct val="0"/>
              </a:spcAft>
              <a:defRPr/>
            </a:pPr>
            <a:r>
              <a:rPr lang="en-US" altLang="ko-KR">
                <a:solidFill>
                  <a:srgbClr val="000000"/>
                </a:solidFill>
              </a:rPr>
              <a:t>- </a:t>
            </a:r>
            <a:fld id="{904AB1FC-FE01-44FE-94F2-B379A802A1C2}" type="slidenum">
              <a:rPr lang="en-US" altLang="ko-KR">
                <a:solidFill>
                  <a:srgbClr val="000000"/>
                </a:solidFill>
              </a:rPr>
              <a:pPr fontAlgn="base">
                <a:spcBef>
                  <a:spcPct val="0"/>
                </a:spcBef>
                <a:spcAft>
                  <a:spcPct val="0"/>
                </a:spcAft>
                <a:defRPr/>
              </a:pPr>
              <a:t>‹#›</a:t>
            </a:fld>
            <a:r>
              <a:rPr lang="en-US" altLang="ko-KR">
                <a:solidFill>
                  <a:srgbClr val="000000"/>
                </a:solidFill>
              </a:rPr>
              <a:t> -</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latinLnBrk="1" hangingPunct="0">
        <a:spcBef>
          <a:spcPct val="0"/>
        </a:spcBef>
        <a:spcAft>
          <a:spcPct val="0"/>
        </a:spcAft>
        <a:defRPr kumimoji="1" sz="4400">
          <a:solidFill>
            <a:schemeClr val="tx2"/>
          </a:solidFill>
          <a:latin typeface="+mj-lt"/>
          <a:ea typeface="+mj-ea"/>
          <a:cs typeface="+mj-cs"/>
        </a:defRPr>
      </a:lvl1pPr>
      <a:lvl2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2pPr>
      <a:lvl3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3pPr>
      <a:lvl4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4pPr>
      <a:lvl5pPr algn="ctr" rtl="0" eaLnBrk="0" fontAlgn="base" latinLnBrk="1" hangingPunct="0">
        <a:spcBef>
          <a:spcPct val="0"/>
        </a:spcBef>
        <a:spcAft>
          <a:spcPct val="0"/>
        </a:spcAft>
        <a:defRPr kumimoji="1" sz="4400">
          <a:solidFill>
            <a:schemeClr val="tx2"/>
          </a:solidFill>
          <a:latin typeface="굴림" pitchFamily="50" charset="-127"/>
          <a:ea typeface="굴림" pitchFamily="50" charset="-127"/>
        </a:defRPr>
      </a:lvl5pPr>
      <a:lvl6pPr marL="457200" algn="ctr" rtl="0" fontAlgn="base" latinLnBrk="1">
        <a:spcBef>
          <a:spcPct val="0"/>
        </a:spcBef>
        <a:spcAft>
          <a:spcPct val="0"/>
        </a:spcAft>
        <a:defRPr kumimoji="1" sz="44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4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4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400">
          <a:solidFill>
            <a:schemeClr val="tx2"/>
          </a:solidFill>
          <a:latin typeface="굴림" pitchFamily="50" charset="-127"/>
          <a:ea typeface="굴림" pitchFamily="50" charset="-127"/>
        </a:defRPr>
      </a:lvl9pPr>
    </p:titleStyle>
    <p:bodyStyle>
      <a:lvl1pPr marL="342900" indent="-342900" algn="l" rtl="0" eaLnBrk="0" fontAlgn="base" latinLnBrk="1"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latinLnBrk="1" hangingPunct="0">
        <a:spcBef>
          <a:spcPct val="20000"/>
        </a:spcBef>
        <a:spcAft>
          <a:spcPct val="0"/>
        </a:spcAft>
        <a:buChar char="–"/>
        <a:defRPr kumimoji="1" sz="2800">
          <a:solidFill>
            <a:schemeClr val="tx1"/>
          </a:solidFill>
          <a:latin typeface="+mn-lt"/>
          <a:ea typeface="+mn-ea"/>
        </a:defRPr>
      </a:lvl2pPr>
      <a:lvl3pPr marL="1143000" indent="-228600" algn="l" rtl="0" eaLnBrk="0" fontAlgn="base" latinLnBrk="1" hangingPunct="0">
        <a:spcBef>
          <a:spcPct val="20000"/>
        </a:spcBef>
        <a:spcAft>
          <a:spcPct val="0"/>
        </a:spcAft>
        <a:buChar char="•"/>
        <a:defRPr kumimoji="1" sz="2400">
          <a:solidFill>
            <a:schemeClr val="tx1"/>
          </a:solidFill>
          <a:latin typeface="+mn-lt"/>
          <a:ea typeface="+mn-ea"/>
        </a:defRPr>
      </a:lvl3pPr>
      <a:lvl4pPr marL="1600200" indent="-228600" algn="l" rtl="0" eaLnBrk="0" fontAlgn="base" latinLnBrk="1" hangingPunct="0">
        <a:spcBef>
          <a:spcPct val="20000"/>
        </a:spcBef>
        <a:spcAft>
          <a:spcPct val="0"/>
        </a:spcAft>
        <a:buChar char="–"/>
        <a:defRPr kumimoji="1" sz="20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2000">
          <a:solidFill>
            <a:schemeClr val="tx1"/>
          </a:solidFill>
          <a:latin typeface="+mn-lt"/>
          <a:ea typeface="+mn-ea"/>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7.gif"/><Relationship Id="rId3" Type="http://schemas.openxmlformats.org/officeDocument/2006/relationships/hyperlink" Target="#cite_ref-9"/><Relationship Id="rId7" Type="http://schemas.openxmlformats.org/officeDocument/2006/relationships/hyperlink" Target="http://translate.googleusercontent.com/translate_c?hl=ko&amp;langpair=en|ko&amp;u=http://www.bartleby.com/107/284.html&amp;rurl=translate.google.co.kr&amp;usg=ALkJrhjdi1FTPYT9Cb4At3Ro6Pci2o7Rlw#i1218" TargetMode="External"/><Relationship Id="rId2" Type="http://schemas.openxmlformats.org/officeDocument/2006/relationships/hyperlink" Target="#cite_note-9"/><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hyperlink" Target="http://upload.wikimedia.org/wikipedia/commons/6/6b/Surface_anatomy_of_the_heart.png" TargetMode="External"/><Relationship Id="rId4" Type="http://schemas.openxmlformats.org/officeDocument/2006/relationships/hyperlink" Target="http://www.bartleby.com/107/284.html" TargetMode="External"/><Relationship Id="rId9" Type="http://schemas.openxmlformats.org/officeDocument/2006/relationships/image" Target="../media/image38.gif"/></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slide" Target="slide70.xml"/><Relationship Id="rId5" Type="http://schemas.openxmlformats.org/officeDocument/2006/relationships/image" Target="../media/image48.jpeg"/><Relationship Id="rId4" Type="http://schemas.openxmlformats.org/officeDocument/2006/relationships/image" Target="../media/image47.jpeg"/></Relationships>
</file>

<file path=ppt/slides/_rels/slide1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51.emf"/></Relationships>
</file>

<file path=ppt/slides/_rels/slide1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1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image" Target="../media/image63.wmf"/><Relationship Id="rId7"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24.bin"/><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oleObject" Target="../embeddings/oleObject27.bin"/></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wmf"/><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slide" Target="slide6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42.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hyperlink" Target="http://www.physionet.org/physiobank/database/ptbdb/"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106.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07.wmf"/><Relationship Id="rId1" Type="http://schemas.openxmlformats.org/officeDocument/2006/relationships/slideLayout" Target="../slideLayouts/slideLayout7.xml"/><Relationship Id="rId5" Type="http://schemas.openxmlformats.org/officeDocument/2006/relationships/image" Target="../media/image109.wmf"/><Relationship Id="rId4" Type="http://schemas.openxmlformats.org/officeDocument/2006/relationships/image" Target="../media/image108.png"/></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110.wmf"/><Relationship Id="rId4" Type="http://schemas.openxmlformats.org/officeDocument/2006/relationships/image" Target="../media/image105.wmf"/></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111.wmf"/><Relationship Id="rId4" Type="http://schemas.openxmlformats.org/officeDocument/2006/relationships/image" Target="../media/image106.wmf"/></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112.wmf"/><Relationship Id="rId4" Type="http://schemas.openxmlformats.org/officeDocument/2006/relationships/image" Target="../media/image107.wmf"/></Relationships>
</file>

<file path=ppt/slides/_rels/slide64.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14.emf"/></Relationships>
</file>

<file path=ppt/slides/_rels/slide65.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16.emf"/></Relationships>
</file>

<file path=ppt/slides/_rels/slide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file:///C:\Users\user\Documents\2007-08;&#50672;&#44396;&#44060;&#48156;&#44284;&#51228;\2008-04;LUCIS-24HR_Monitoring&#49884;&#49828;&#53596;&#44060;&#48156;\2009-07-&#53945;&#44053;&#44053;&#51032;\2009-BEMBOOK\15\15x\animati\000.htm" TargetMode="External"/><Relationship Id="rId1" Type="http://schemas.openxmlformats.org/officeDocument/2006/relationships/slideLayout" Target="../slideLayouts/slideLayout18.xml"/><Relationship Id="rId4" Type="http://schemas.openxmlformats.org/officeDocument/2006/relationships/image" Target="../media/image118.png"/></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8.xml"/><Relationship Id="rId4" Type="http://schemas.openxmlformats.org/officeDocument/2006/relationships/slide" Target="slide4.xml"/></Relationships>
</file>

<file path=ppt/slides/_rels/slide68.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image" Target="../media/image121.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e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70.xml.rels><?xml version="1.0" encoding="UTF-8" standalone="yes"?>
<Relationships xmlns="http://schemas.openxmlformats.org/package/2006/relationships"><Relationship Id="rId2" Type="http://schemas.openxmlformats.org/officeDocument/2006/relationships/image" Target="../media/image126.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oleObject" Target="../embeddings/oleObject14.bin"/><Relationship Id="rId18" Type="http://schemas.openxmlformats.org/officeDocument/2006/relationships/oleObject" Target="../embeddings/oleObject19.bin"/><Relationship Id="rId3" Type="http://schemas.openxmlformats.org/officeDocument/2006/relationships/image" Target="../media/image32.png"/><Relationship Id="rId21" Type="http://schemas.openxmlformats.org/officeDocument/2006/relationships/oleObject" Target="../embeddings/oleObject22.bin"/><Relationship Id="rId7" Type="http://schemas.openxmlformats.org/officeDocument/2006/relationships/oleObject" Target="../embeddings/oleObject8.bin"/><Relationship Id="rId12" Type="http://schemas.openxmlformats.org/officeDocument/2006/relationships/oleObject" Target="../embeddings/oleObject13.bin"/><Relationship Id="rId17" Type="http://schemas.openxmlformats.org/officeDocument/2006/relationships/oleObject" Target="../embeddings/oleObject18.bin"/><Relationship Id="rId2" Type="http://schemas.openxmlformats.org/officeDocument/2006/relationships/slideLayout" Target="../slideLayouts/slideLayout7.xml"/><Relationship Id="rId16" Type="http://schemas.openxmlformats.org/officeDocument/2006/relationships/oleObject" Target="../embeddings/oleObject17.bin"/><Relationship Id="rId20" Type="http://schemas.openxmlformats.org/officeDocument/2006/relationships/oleObject" Target="../embeddings/oleObject21.bin"/><Relationship Id="rId1" Type="http://schemas.openxmlformats.org/officeDocument/2006/relationships/vmlDrawing" Target="../drawings/vmlDrawing2.vml"/><Relationship Id="rId6" Type="http://schemas.openxmlformats.org/officeDocument/2006/relationships/oleObject" Target="../embeddings/oleObject7.bin"/><Relationship Id="rId11" Type="http://schemas.openxmlformats.org/officeDocument/2006/relationships/oleObject" Target="../embeddings/oleObject12.bin"/><Relationship Id="rId5" Type="http://schemas.openxmlformats.org/officeDocument/2006/relationships/oleObject" Target="../embeddings/oleObject6.bin"/><Relationship Id="rId15" Type="http://schemas.openxmlformats.org/officeDocument/2006/relationships/oleObject" Target="../embeddings/oleObject16.bin"/><Relationship Id="rId10" Type="http://schemas.openxmlformats.org/officeDocument/2006/relationships/oleObject" Target="../embeddings/oleObject11.bin"/><Relationship Id="rId19" Type="http://schemas.openxmlformats.org/officeDocument/2006/relationships/oleObject" Target="../embeddings/oleObject20.bin"/><Relationship Id="rId4" Type="http://schemas.openxmlformats.org/officeDocument/2006/relationships/oleObject" Target="../embeddings/oleObject5.bin"/><Relationship Id="rId9" Type="http://schemas.openxmlformats.org/officeDocument/2006/relationships/oleObject" Target="../embeddings/oleObject10.bin"/><Relationship Id="rId14" Type="http://schemas.openxmlformats.org/officeDocument/2006/relationships/oleObject" Target="../embeddings/oleObject15.bin"/><Relationship Id="rId22" Type="http://schemas.openxmlformats.org/officeDocument/2006/relationships/oleObject" Target="../embeddings/oleObject23.bin"/></Relationships>
</file>

<file path=ppt/slides/_rels/slide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ChangeArrowheads="1"/>
          </p:cNvSpPr>
          <p:nvPr/>
        </p:nvSpPr>
        <p:spPr bwMode="auto">
          <a:xfrm>
            <a:off x="561928" y="1988840"/>
            <a:ext cx="8020144"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1" hangingPunct="1">
              <a:lnSpc>
                <a:spcPct val="100000"/>
              </a:lnSpc>
              <a:spcBef>
                <a:spcPct val="0"/>
              </a:spcBef>
              <a:spcAft>
                <a:spcPct val="0"/>
              </a:spcAft>
              <a:buClrTx/>
              <a:buSzTx/>
              <a:buFontTx/>
              <a:buNone/>
              <a:tabLst/>
            </a:pPr>
            <a:r>
              <a:rPr kumimoji="1" lang="ko-KR" sz="2800" i="0" strike="noStrike" cap="none" normalizeH="0" baseline="0" dirty="0" smtClean="0">
                <a:ln>
                  <a:noFill/>
                </a:ln>
                <a:solidFill>
                  <a:srgbClr val="000000"/>
                </a:solidFill>
                <a:effectLst/>
                <a:latin typeface="+mj-ea"/>
                <a:ea typeface="+mj-ea"/>
                <a:cs typeface="바탕" pitchFamily="18" charset="-127"/>
              </a:rPr>
              <a:t>임상심전도 측정을 위한</a:t>
            </a:r>
            <a:r>
              <a:rPr kumimoji="1" lang="en-US" altLang="ko-KR" sz="2800" i="0" strike="noStrike" cap="none" normalizeH="0" baseline="0" dirty="0" smtClean="0">
                <a:ln>
                  <a:noFill/>
                </a:ln>
                <a:solidFill>
                  <a:srgbClr val="000000"/>
                </a:solidFill>
                <a:effectLst/>
                <a:latin typeface="+mj-ea"/>
                <a:ea typeface="+mj-ea"/>
                <a:cs typeface="바탕" pitchFamily="18" charset="-127"/>
              </a:rPr>
              <a:t> </a:t>
            </a:r>
            <a:r>
              <a:rPr kumimoji="1" lang="ko-KR" altLang="en-US" sz="2800" i="0" strike="noStrike" cap="none" normalizeH="0" baseline="0" dirty="0" smtClean="0">
                <a:ln>
                  <a:noFill/>
                </a:ln>
                <a:solidFill>
                  <a:srgbClr val="000000"/>
                </a:solidFill>
                <a:effectLst/>
                <a:latin typeface="+mj-ea"/>
                <a:ea typeface="+mj-ea"/>
                <a:cs typeface="바탕" pitchFamily="18" charset="-127"/>
              </a:rPr>
              <a:t>다중패치 시스템설계  </a:t>
            </a:r>
            <a:endParaRPr kumimoji="1" lang="ko-KR" altLang="en-US" sz="2800" i="0" strike="noStrike" cap="none" normalizeH="0" baseline="0" dirty="0" smtClean="0">
              <a:ln>
                <a:noFill/>
              </a:ln>
              <a:solidFill>
                <a:schemeClr val="tx1"/>
              </a:solidFill>
              <a:effectLst/>
              <a:latin typeface="+mj-ea"/>
              <a:ea typeface="+mj-ea"/>
              <a:cs typeface="굴림" pitchFamily="50" charset="-127"/>
            </a:endParaRPr>
          </a:p>
        </p:txBody>
      </p:sp>
      <p:sp>
        <p:nvSpPr>
          <p:cNvPr id="3" name="TextBox 2"/>
          <p:cNvSpPr txBox="1"/>
          <p:nvPr/>
        </p:nvSpPr>
        <p:spPr>
          <a:xfrm>
            <a:off x="3284628" y="5301208"/>
            <a:ext cx="2574744" cy="1200329"/>
          </a:xfrm>
          <a:prstGeom prst="rect">
            <a:avLst/>
          </a:prstGeom>
          <a:noFill/>
        </p:spPr>
        <p:txBody>
          <a:bodyPr wrap="none" rtlCol="0">
            <a:spAutoFit/>
          </a:bodyPr>
          <a:lstStyle/>
          <a:p>
            <a:pPr algn="ctr"/>
            <a:r>
              <a:rPr lang="en-US" altLang="ko-KR" dirty="0" smtClean="0"/>
              <a:t>2011.07</a:t>
            </a:r>
          </a:p>
          <a:p>
            <a:pPr algn="ctr"/>
            <a:endParaRPr lang="en-US" altLang="ko-KR" dirty="0" smtClean="0"/>
          </a:p>
          <a:p>
            <a:pPr algn="ctr"/>
            <a:r>
              <a:rPr lang="ko-KR" altLang="en-US" dirty="0" smtClean="0"/>
              <a:t>건국대학교 의학공학부</a:t>
            </a:r>
            <a:endParaRPr lang="en-US" altLang="ko-KR" dirty="0" smtClean="0"/>
          </a:p>
          <a:p>
            <a:pPr algn="ctr"/>
            <a:r>
              <a:rPr lang="ko-KR" altLang="en-US" dirty="0" smtClean="0"/>
              <a:t>이 정 환</a:t>
            </a:r>
            <a:endParaRPr lang="ko-KR" altLang="en-US" dirty="0"/>
          </a:p>
        </p:txBody>
      </p:sp>
      <p:sp>
        <p:nvSpPr>
          <p:cNvPr id="4" name="TextBox 3"/>
          <p:cNvSpPr txBox="1"/>
          <p:nvPr/>
        </p:nvSpPr>
        <p:spPr>
          <a:xfrm>
            <a:off x="3529086" y="3429000"/>
            <a:ext cx="2085828" cy="369332"/>
          </a:xfrm>
          <a:prstGeom prst="rect">
            <a:avLst/>
          </a:prstGeom>
          <a:noFill/>
        </p:spPr>
        <p:txBody>
          <a:bodyPr wrap="none" rtlCol="0">
            <a:spAutoFit/>
          </a:bodyPr>
          <a:lstStyle/>
          <a:p>
            <a:pPr algn="ctr">
              <a:buFontTx/>
              <a:buChar char="-"/>
            </a:pPr>
            <a:r>
              <a:rPr lang="ko-KR" altLang="en-US" dirty="0" smtClean="0"/>
              <a:t> 최종 개발 보고 </a:t>
            </a:r>
            <a:r>
              <a:rPr lang="en-US" altLang="ko-KR" dirty="0" smtClean="0"/>
              <a: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96" y="44624"/>
            <a:ext cx="5539337"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Heart</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Dipole Projection Simulation &amp; Verification</a:t>
            </a:r>
            <a:endParaRPr lang="ko-KR" altLang="en-US" sz="2000" dirty="0">
              <a:latin typeface="Times New Roman" pitchFamily="18" charset="0"/>
              <a:ea typeface="바탕" pitchFamily="18" charset="-127"/>
              <a:cs typeface="Times New Roman" pitchFamily="18" charset="0"/>
            </a:endParaRPr>
          </a:p>
        </p:txBody>
      </p:sp>
      <p:sp>
        <p:nvSpPr>
          <p:cNvPr id="3" name="TextBox 2"/>
          <p:cNvSpPr txBox="1"/>
          <p:nvPr/>
        </p:nvSpPr>
        <p:spPr>
          <a:xfrm>
            <a:off x="35496" y="548680"/>
            <a:ext cx="8743227" cy="2192908"/>
          </a:xfrm>
          <a:prstGeom prst="rect">
            <a:avLst/>
          </a:prstGeom>
          <a:noFill/>
        </p:spPr>
        <p:txBody>
          <a:bodyPr wrap="none" rtlCol="0">
            <a:spAutoFit/>
          </a:bodyPr>
          <a:lstStyle/>
          <a:p>
            <a:pPr>
              <a:lnSpc>
                <a:spcPct val="150000"/>
              </a:lnSpc>
            </a:pPr>
            <a:r>
              <a:rPr lang="en-US" altLang="ko-KR" sz="1400" dirty="0" smtClean="0"/>
              <a:t>Objective:  Heart Dipole</a:t>
            </a:r>
            <a:r>
              <a:rPr lang="ko-KR" altLang="en-US" sz="1400" dirty="0" smtClean="0"/>
              <a:t>의 </a:t>
            </a:r>
            <a:r>
              <a:rPr lang="en-US" altLang="ko-KR" sz="1400" dirty="0" smtClean="0"/>
              <a:t>projection</a:t>
            </a:r>
            <a:r>
              <a:rPr lang="ko-KR" altLang="en-US" sz="1400" dirty="0" smtClean="0"/>
              <a:t>이 체표면으로 투영되는 것을 </a:t>
            </a:r>
            <a:r>
              <a:rPr lang="en-US" altLang="ko-KR" sz="1400" dirty="0" smtClean="0"/>
              <a:t>simulation</a:t>
            </a:r>
            <a:r>
              <a:rPr lang="ko-KR" altLang="en-US" sz="1400" dirty="0" smtClean="0"/>
              <a:t>하고</a:t>
            </a:r>
            <a:r>
              <a:rPr lang="en-US" altLang="ko-KR" sz="1400" dirty="0" smtClean="0"/>
              <a:t>, </a:t>
            </a:r>
            <a:r>
              <a:rPr lang="ko-KR" altLang="en-US" sz="1400" dirty="0" smtClean="0"/>
              <a:t>심장을 중심으로 </a:t>
            </a:r>
            <a:endParaRPr lang="en-US" altLang="ko-KR" sz="1400" dirty="0" smtClean="0"/>
          </a:p>
          <a:p>
            <a:pPr>
              <a:lnSpc>
                <a:spcPct val="150000"/>
              </a:lnSpc>
            </a:pPr>
            <a:r>
              <a:rPr lang="en-US" altLang="ko-KR" sz="1400" dirty="0" smtClean="0"/>
              <a:t>      5x5</a:t>
            </a:r>
            <a:r>
              <a:rPr lang="ko-KR" altLang="en-US" sz="1400" dirty="0" smtClean="0"/>
              <a:t>배열의 체표면 전위를 측정하여 표준 임상심전도 유도에 최적의 위치를 검증함</a:t>
            </a:r>
            <a:r>
              <a:rPr lang="en-US" altLang="ko-KR" sz="1400" dirty="0" smtClean="0"/>
              <a:t>.</a:t>
            </a:r>
          </a:p>
          <a:p>
            <a:pPr>
              <a:lnSpc>
                <a:spcPct val="150000"/>
              </a:lnSpc>
              <a:buFontTx/>
              <a:buChar char="-"/>
            </a:pPr>
            <a:r>
              <a:rPr lang="en-US" altLang="ko-KR" sz="1400" dirty="0" smtClean="0"/>
              <a:t> </a:t>
            </a:r>
            <a:r>
              <a:rPr lang="ko-KR" altLang="en-US" sz="1200" dirty="0" smtClean="0"/>
              <a:t>심장의 해부학적 위치를 근거로</a:t>
            </a:r>
            <a:r>
              <a:rPr lang="en-US" altLang="ko-KR" sz="1200" dirty="0" smtClean="0"/>
              <a:t>, simulation</a:t>
            </a:r>
            <a:r>
              <a:rPr lang="ko-KR" altLang="en-US" sz="1200" dirty="0" smtClean="0"/>
              <a:t>좌표 </a:t>
            </a:r>
            <a:r>
              <a:rPr lang="en-US" altLang="ko-KR" sz="1200" dirty="0" smtClean="0"/>
              <a:t>(0,0)</a:t>
            </a:r>
            <a:r>
              <a:rPr lang="ko-KR" altLang="en-US" sz="1200" dirty="0" smtClean="0"/>
              <a:t>을</a:t>
            </a:r>
            <a:r>
              <a:rPr lang="en-US" altLang="ko-KR" sz="1200" dirty="0" smtClean="0"/>
              <a:t> </a:t>
            </a:r>
            <a:r>
              <a:rPr lang="ko-KR" altLang="en-US" sz="1200" dirty="0" err="1" smtClean="0"/>
              <a:t>늑연골</a:t>
            </a:r>
            <a:r>
              <a:rPr lang="en-US" altLang="ko-KR" sz="1200" dirty="0" smtClean="0"/>
              <a:t>(costal cartilage) 2</a:t>
            </a:r>
            <a:r>
              <a:rPr lang="ko-KR" altLang="en-US" sz="1200" dirty="0" smtClean="0"/>
              <a:t>번과 </a:t>
            </a:r>
            <a:r>
              <a:rPr lang="en-US" altLang="ko-KR" sz="1200" dirty="0" smtClean="0"/>
              <a:t>3</a:t>
            </a:r>
            <a:r>
              <a:rPr lang="ko-KR" altLang="en-US" sz="1200" dirty="0" smtClean="0"/>
              <a:t>번 사이에 있다고 가정함</a:t>
            </a:r>
            <a:r>
              <a:rPr lang="en-US" altLang="ko-KR" sz="1200" dirty="0" smtClean="0"/>
              <a:t>.</a:t>
            </a:r>
          </a:p>
          <a:p>
            <a:pPr>
              <a:lnSpc>
                <a:spcPct val="150000"/>
              </a:lnSpc>
              <a:buFontTx/>
              <a:buChar char="-"/>
            </a:pPr>
            <a:r>
              <a:rPr lang="en-US" altLang="ko-KR" sz="1200" dirty="0" smtClean="0"/>
              <a:t> Simulation</a:t>
            </a:r>
            <a:r>
              <a:rPr lang="ko-KR" altLang="en-US" sz="1200" dirty="0" smtClean="0"/>
              <a:t>의 경우</a:t>
            </a:r>
            <a:r>
              <a:rPr lang="en-US" altLang="ko-KR" sz="1200" dirty="0" smtClean="0"/>
              <a:t>, 40</a:t>
            </a:r>
            <a:r>
              <a:rPr lang="ko-KR" altLang="en-US" sz="1200" dirty="0" smtClean="0"/>
              <a:t>명의 정상인에 대한 </a:t>
            </a:r>
            <a:r>
              <a:rPr lang="en-US" altLang="ko-KR" sz="1200" dirty="0" smtClean="0"/>
              <a:t>Frank Lead(X,Y,Z)[</a:t>
            </a:r>
            <a:r>
              <a:rPr lang="en-US" altLang="ko-KR" sz="1200" dirty="0" err="1" smtClean="0"/>
              <a:t>Physionet</a:t>
            </a:r>
            <a:r>
              <a:rPr lang="en-US" altLang="ko-KR" sz="1200" dirty="0" smtClean="0"/>
              <a:t>-PTBDB]</a:t>
            </a:r>
            <a:r>
              <a:rPr lang="ko-KR" altLang="en-US" sz="1200" dirty="0" smtClean="0"/>
              <a:t> </a:t>
            </a:r>
            <a:r>
              <a:rPr lang="en-US" altLang="ko-KR" sz="1200" dirty="0" smtClean="0"/>
              <a:t>SW</a:t>
            </a:r>
            <a:r>
              <a:rPr lang="ko-KR" altLang="en-US" sz="1200" dirty="0" smtClean="0"/>
              <a:t>적으로 </a:t>
            </a:r>
            <a:r>
              <a:rPr lang="en-US" altLang="ko-KR" sz="1200" dirty="0" smtClean="0"/>
              <a:t>projection</a:t>
            </a:r>
            <a:r>
              <a:rPr lang="ko-KR" altLang="en-US" sz="1200" dirty="0" smtClean="0"/>
              <a:t>하였으며</a:t>
            </a:r>
            <a:r>
              <a:rPr lang="en-US" altLang="ko-KR" sz="1200" dirty="0" smtClean="0"/>
              <a:t>, </a:t>
            </a:r>
          </a:p>
          <a:p>
            <a:pPr>
              <a:lnSpc>
                <a:spcPct val="150000"/>
              </a:lnSpc>
            </a:pPr>
            <a:r>
              <a:rPr lang="en-US" altLang="ko-KR" sz="1200" dirty="0" smtClean="0"/>
              <a:t>  5x5 </a:t>
            </a:r>
            <a:r>
              <a:rPr lang="ko-KR" altLang="en-US" sz="1200" dirty="0" smtClean="0"/>
              <a:t>측정의 경우</a:t>
            </a:r>
            <a:r>
              <a:rPr lang="en-US" altLang="ko-KR" sz="1200" dirty="0" smtClean="0"/>
              <a:t>, 25</a:t>
            </a:r>
            <a:r>
              <a:rPr lang="ko-KR" altLang="en-US" sz="1200" dirty="0" smtClean="0"/>
              <a:t>명에 대한 실측 값을 이용함</a:t>
            </a:r>
            <a:r>
              <a:rPr lang="en-US" altLang="ko-KR" sz="1200" dirty="0" smtClean="0"/>
              <a:t>.</a:t>
            </a:r>
          </a:p>
          <a:p>
            <a:pPr>
              <a:lnSpc>
                <a:spcPct val="150000"/>
              </a:lnSpc>
            </a:pPr>
            <a:r>
              <a:rPr lang="en-US" altLang="ko-KR" sz="1200" dirty="0" smtClean="0"/>
              <a:t>- Simulation</a:t>
            </a:r>
            <a:r>
              <a:rPr lang="ko-KR" altLang="en-US" sz="1200" dirty="0" smtClean="0"/>
              <a:t>과 실측 데이터 </a:t>
            </a:r>
            <a:r>
              <a:rPr lang="en-US" altLang="ko-KR" sz="1200" dirty="0" smtClean="0"/>
              <a:t>: 2</a:t>
            </a:r>
            <a:r>
              <a:rPr lang="ko-KR" altLang="en-US" sz="1200" dirty="0" smtClean="0"/>
              <a:t>차원으로 표현된 표면 전위배열 사이의 상관관계를 비교함</a:t>
            </a:r>
            <a:r>
              <a:rPr lang="en-US" altLang="ko-KR" sz="1200" dirty="0" smtClean="0"/>
              <a:t>(Normalized 2-D cross-correlation)</a:t>
            </a:r>
          </a:p>
          <a:p>
            <a:pPr>
              <a:lnSpc>
                <a:spcPct val="150000"/>
              </a:lnSpc>
            </a:pPr>
            <a:endParaRPr lang="ko-KR" altLang="en-US" sz="1300" dirty="0"/>
          </a:p>
        </p:txBody>
      </p:sp>
      <p:grpSp>
        <p:nvGrpSpPr>
          <p:cNvPr id="19" name="그룹 18"/>
          <p:cNvGrpSpPr/>
          <p:nvPr/>
        </p:nvGrpSpPr>
        <p:grpSpPr>
          <a:xfrm>
            <a:off x="755576" y="2756865"/>
            <a:ext cx="3240360" cy="3552455"/>
            <a:chOff x="827584" y="2756865"/>
            <a:chExt cx="3240360" cy="3552455"/>
          </a:xfrm>
        </p:grpSpPr>
        <p:pic>
          <p:nvPicPr>
            <p:cNvPr id="116737" name="Picture 1" descr="G:\00IvanMyDoc\2009-10-ResearchProjectsMgmt\2010-06-SAIT-Multi-Patch개발과제\2011-0699-최종보고용BackUp화일\전극위치.png"/>
            <p:cNvPicPr>
              <a:picLocks noChangeAspect="1" noChangeArrowheads="1"/>
            </p:cNvPicPr>
            <p:nvPr/>
          </p:nvPicPr>
          <p:blipFill>
            <a:blip r:embed="rId2" cstate="print"/>
            <a:srcRect l="22583" r="20959"/>
            <a:stretch>
              <a:fillRect/>
            </a:stretch>
          </p:blipFill>
          <p:spPr bwMode="auto">
            <a:xfrm>
              <a:off x="827584" y="2756865"/>
              <a:ext cx="3240360" cy="3480266"/>
            </a:xfrm>
            <a:prstGeom prst="rect">
              <a:avLst/>
            </a:prstGeom>
            <a:noFill/>
          </p:spPr>
        </p:pic>
        <p:grpSp>
          <p:nvGrpSpPr>
            <p:cNvPr id="13" name="그룹 12"/>
            <p:cNvGrpSpPr/>
            <p:nvPr/>
          </p:nvGrpSpPr>
          <p:grpSpPr>
            <a:xfrm>
              <a:off x="1226365" y="3026024"/>
              <a:ext cx="2312611" cy="3283296"/>
              <a:chOff x="1201576" y="2636912"/>
              <a:chExt cx="2312611" cy="3283296"/>
            </a:xfrm>
          </p:grpSpPr>
          <p:grpSp>
            <p:nvGrpSpPr>
              <p:cNvPr id="4" name="그룹 226"/>
              <p:cNvGrpSpPr>
                <a:grpSpLocks/>
              </p:cNvGrpSpPr>
              <p:nvPr/>
            </p:nvGrpSpPr>
            <p:grpSpPr bwMode="auto">
              <a:xfrm>
                <a:off x="1201576" y="2636912"/>
                <a:ext cx="2312611" cy="3283296"/>
                <a:chOff x="929581" y="620688"/>
                <a:chExt cx="2233167" cy="3168352"/>
              </a:xfrm>
            </p:grpSpPr>
            <p:cxnSp>
              <p:nvCxnSpPr>
                <p:cNvPr id="6" name="직선 연결선 5"/>
                <p:cNvCxnSpPr/>
                <p:nvPr/>
              </p:nvCxnSpPr>
              <p:spPr>
                <a:xfrm>
                  <a:off x="929581" y="1587385"/>
                  <a:ext cx="22331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직선 연결선 6"/>
                <p:cNvCxnSpPr/>
                <p:nvPr/>
              </p:nvCxnSpPr>
              <p:spPr>
                <a:xfrm rot="5400000">
                  <a:off x="488177" y="2204864"/>
                  <a:ext cx="31683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 name="TextBox 227"/>
              <p:cNvSpPr txBox="1">
                <a:spLocks noChangeArrowheads="1"/>
              </p:cNvSpPr>
              <p:nvPr/>
            </p:nvSpPr>
            <p:spPr bwMode="auto">
              <a:xfrm>
                <a:off x="1431494" y="3111896"/>
                <a:ext cx="379413" cy="277812"/>
              </a:xfrm>
              <a:prstGeom prst="rect">
                <a:avLst/>
              </a:prstGeom>
              <a:noFill/>
              <a:ln w="9525">
                <a:noFill/>
                <a:miter lim="800000"/>
                <a:headEnd/>
                <a:tailEnd/>
              </a:ln>
            </p:spPr>
            <p:txBody>
              <a:bodyPr wrap="none">
                <a:spAutoFit/>
              </a:bodyPr>
              <a:lstStyle/>
              <a:p>
                <a:r>
                  <a:rPr lang="en-US" altLang="ko-KR" sz="1200" dirty="0">
                    <a:latin typeface="맑은 고딕" pitchFamily="50" charset="-127"/>
                    <a:ea typeface="맑은 고딕" pitchFamily="50" charset="-127"/>
                  </a:rPr>
                  <a:t>RA</a:t>
                </a:r>
                <a:endParaRPr lang="ko-KR" altLang="en-US" sz="1200" dirty="0">
                  <a:latin typeface="맑은 고딕" pitchFamily="50" charset="-127"/>
                  <a:ea typeface="맑은 고딕" pitchFamily="50" charset="-127"/>
                </a:endParaRPr>
              </a:p>
            </p:txBody>
          </p:sp>
          <p:sp>
            <p:nvSpPr>
              <p:cNvPr id="9" name="TextBox 228"/>
              <p:cNvSpPr txBox="1">
                <a:spLocks noChangeArrowheads="1"/>
              </p:cNvSpPr>
              <p:nvPr/>
            </p:nvSpPr>
            <p:spPr bwMode="auto">
              <a:xfrm>
                <a:off x="2915090" y="3114094"/>
                <a:ext cx="365125" cy="277813"/>
              </a:xfrm>
              <a:prstGeom prst="rect">
                <a:avLst/>
              </a:prstGeom>
              <a:noFill/>
              <a:ln w="9525">
                <a:noFill/>
                <a:miter lim="800000"/>
                <a:headEnd/>
                <a:tailEnd/>
              </a:ln>
            </p:spPr>
            <p:txBody>
              <a:bodyPr wrap="none">
                <a:spAutoFit/>
              </a:bodyPr>
              <a:lstStyle/>
              <a:p>
                <a:r>
                  <a:rPr lang="en-US" altLang="ko-KR" sz="1200" dirty="0">
                    <a:latin typeface="맑은 고딕" pitchFamily="50" charset="-127"/>
                    <a:ea typeface="맑은 고딕" pitchFamily="50" charset="-127"/>
                  </a:rPr>
                  <a:t>LA</a:t>
                </a:r>
                <a:endParaRPr lang="ko-KR" altLang="en-US" sz="1200" dirty="0">
                  <a:latin typeface="맑은 고딕" pitchFamily="50" charset="-127"/>
                  <a:ea typeface="맑은 고딕" pitchFamily="50" charset="-127"/>
                </a:endParaRPr>
              </a:p>
            </p:txBody>
          </p:sp>
          <p:sp>
            <p:nvSpPr>
              <p:cNvPr id="10" name="TextBox 229"/>
              <p:cNvSpPr txBox="1">
                <a:spLocks noChangeArrowheads="1"/>
              </p:cNvSpPr>
              <p:nvPr/>
            </p:nvSpPr>
            <p:spPr bwMode="auto">
              <a:xfrm>
                <a:off x="2819019" y="5067919"/>
                <a:ext cx="333375" cy="276225"/>
              </a:xfrm>
              <a:prstGeom prst="rect">
                <a:avLst/>
              </a:prstGeom>
              <a:noFill/>
              <a:ln w="9525">
                <a:noFill/>
                <a:miter lim="800000"/>
                <a:headEnd/>
                <a:tailEnd/>
              </a:ln>
            </p:spPr>
            <p:txBody>
              <a:bodyPr wrap="none">
                <a:spAutoFit/>
              </a:bodyPr>
              <a:lstStyle/>
              <a:p>
                <a:r>
                  <a:rPr lang="en-US" altLang="ko-KR" sz="1200" dirty="0">
                    <a:latin typeface="맑은 고딕" pitchFamily="50" charset="-127"/>
                    <a:ea typeface="맑은 고딕" pitchFamily="50" charset="-127"/>
                  </a:rPr>
                  <a:t>LL</a:t>
                </a:r>
                <a:endParaRPr lang="ko-KR" altLang="en-US" sz="1200" dirty="0">
                  <a:latin typeface="맑은 고딕" pitchFamily="50" charset="-127"/>
                  <a:ea typeface="맑은 고딕" pitchFamily="50" charset="-127"/>
                </a:endParaRPr>
              </a:p>
            </p:txBody>
          </p:sp>
        </p:grpSp>
      </p:grpSp>
      <p:pic>
        <p:nvPicPr>
          <p:cNvPr id="11" name="Picture 6"/>
          <p:cNvPicPr>
            <a:picLocks noChangeAspect="1" noChangeArrowheads="1"/>
          </p:cNvPicPr>
          <p:nvPr/>
        </p:nvPicPr>
        <p:blipFill>
          <a:blip r:embed="rId3" cstate="print"/>
          <a:srcRect/>
          <a:stretch>
            <a:fillRect/>
          </a:stretch>
        </p:blipFill>
        <p:spPr bwMode="auto">
          <a:xfrm>
            <a:off x="3945951" y="2852936"/>
            <a:ext cx="4219265" cy="3528392"/>
          </a:xfrm>
          <a:prstGeom prst="rect">
            <a:avLst/>
          </a:prstGeom>
          <a:noFill/>
          <a:ln w="9525">
            <a:noFill/>
            <a:miter lim="800000"/>
            <a:headEnd/>
            <a:tailEnd/>
          </a:ln>
        </p:spPr>
      </p:pic>
      <p:sp>
        <p:nvSpPr>
          <p:cNvPr id="12" name="TextBox 11"/>
          <p:cNvSpPr txBox="1"/>
          <p:nvPr/>
        </p:nvSpPr>
        <p:spPr>
          <a:xfrm>
            <a:off x="1441960" y="6464369"/>
            <a:ext cx="6226384" cy="276999"/>
          </a:xfrm>
          <a:prstGeom prst="rect">
            <a:avLst/>
          </a:prstGeom>
          <a:noFill/>
        </p:spPr>
        <p:txBody>
          <a:bodyPr wrap="none" rtlCol="0">
            <a:spAutoFit/>
          </a:bodyPr>
          <a:lstStyle/>
          <a:p>
            <a:r>
              <a:rPr lang="en-US" altLang="ko-KR" sz="1200" dirty="0" smtClean="0">
                <a:latin typeface="+mj-ea"/>
                <a:ea typeface="+mj-ea"/>
              </a:rPr>
              <a:t>- Heart</a:t>
            </a:r>
            <a:r>
              <a:rPr lang="ko-KR" altLang="en-US" sz="1200" dirty="0" smtClean="0">
                <a:latin typeface="+mj-ea"/>
                <a:ea typeface="+mj-ea"/>
              </a:rPr>
              <a:t> </a:t>
            </a:r>
            <a:r>
              <a:rPr lang="en-US" altLang="ko-KR" sz="1200" dirty="0" smtClean="0">
                <a:latin typeface="+mj-ea"/>
                <a:ea typeface="+mj-ea"/>
              </a:rPr>
              <a:t>Dipole</a:t>
            </a:r>
            <a:r>
              <a:rPr lang="ko-KR" altLang="en-US" sz="1200" dirty="0" smtClean="0">
                <a:latin typeface="+mj-ea"/>
                <a:ea typeface="+mj-ea"/>
              </a:rPr>
              <a:t> </a:t>
            </a:r>
            <a:r>
              <a:rPr lang="en-US" altLang="ko-KR" sz="1200" dirty="0" smtClean="0">
                <a:latin typeface="+mj-ea"/>
                <a:ea typeface="+mj-ea"/>
              </a:rPr>
              <a:t>Simulation</a:t>
            </a:r>
            <a:r>
              <a:rPr lang="ko-KR" altLang="en-US" sz="1200" dirty="0" smtClean="0">
                <a:latin typeface="+mj-ea"/>
                <a:ea typeface="+mj-ea"/>
              </a:rPr>
              <a:t>에서 가정한 심장의 위치와 </a:t>
            </a:r>
            <a:r>
              <a:rPr lang="en-US" altLang="ko-KR" sz="1200" dirty="0" smtClean="0">
                <a:latin typeface="+mj-ea"/>
                <a:ea typeface="+mj-ea"/>
              </a:rPr>
              <a:t>5x5 </a:t>
            </a:r>
            <a:r>
              <a:rPr lang="ko-KR" altLang="en-US" sz="1200" dirty="0" smtClean="0">
                <a:latin typeface="+mj-ea"/>
                <a:ea typeface="+mj-ea"/>
              </a:rPr>
              <a:t>체표면 전위 측정</a:t>
            </a:r>
            <a:r>
              <a:rPr lang="en-US" altLang="ko-KR" sz="1200" dirty="0" smtClean="0">
                <a:latin typeface="+mj-ea"/>
                <a:ea typeface="+mj-ea"/>
              </a:rPr>
              <a:t> </a:t>
            </a:r>
            <a:r>
              <a:rPr lang="ko-KR" altLang="en-US" sz="1200" dirty="0" smtClean="0">
                <a:latin typeface="+mj-ea"/>
                <a:ea typeface="+mj-ea"/>
              </a:rPr>
              <a:t>전극 위치 </a:t>
            </a:r>
            <a:r>
              <a:rPr lang="en-US" altLang="ko-KR" sz="1200" dirty="0" smtClean="0">
                <a:latin typeface="+mj-ea"/>
                <a:ea typeface="+mj-ea"/>
              </a:rPr>
              <a:t>-</a:t>
            </a:r>
            <a:endParaRPr lang="ko-KR" altLang="en-US" sz="1200" dirty="0">
              <a:latin typeface="+mj-ea"/>
              <a:ea typeface="+mj-ea"/>
            </a:endParaRPr>
          </a:p>
        </p:txBody>
      </p:sp>
      <p:sp>
        <p:nvSpPr>
          <p:cNvPr id="15" name="Rectangle 5"/>
          <p:cNvSpPr txBox="1">
            <a:spLocks noChangeArrowheads="1"/>
          </p:cNvSpPr>
          <p:nvPr/>
        </p:nvSpPr>
        <p:spPr>
          <a:xfrm>
            <a:off x="4211960" y="2492896"/>
            <a:ext cx="3826768" cy="360784"/>
          </a:xfrm>
          <a:prstGeom prst="rect">
            <a:avLst/>
          </a:prstGeom>
        </p:spPr>
        <p:txBody>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smtClean="0">
                <a:ln>
                  <a:noFill/>
                </a:ln>
                <a:solidFill>
                  <a:schemeClr val="tx1"/>
                </a:solidFill>
                <a:effectLst/>
                <a:uLnTx/>
                <a:uFillTx/>
                <a:ea typeface="+mj-ea"/>
                <a:cs typeface="+mj-cs"/>
              </a:rPr>
              <a:t>A20 </a:t>
            </a:r>
            <a:r>
              <a:rPr kumimoji="0" lang="ko-KR" altLang="en-US" sz="1400" b="0" i="0" u="none" strike="noStrike" kern="1200" cap="none" spc="0" normalizeH="0" baseline="0" noProof="0" dirty="0" smtClean="0">
                <a:ln>
                  <a:noFill/>
                </a:ln>
                <a:solidFill>
                  <a:schemeClr val="tx1"/>
                </a:solidFill>
                <a:effectLst/>
                <a:uLnTx/>
                <a:uFillTx/>
                <a:ea typeface="+mj-ea"/>
                <a:cs typeface="+mj-cs"/>
              </a:rPr>
              <a:t>전극배치</a:t>
            </a:r>
            <a:r>
              <a:rPr kumimoji="0" lang="en-US" altLang="ko-KR" sz="1400" b="0" i="0" u="none" strike="noStrike" kern="1200" cap="none" spc="0" normalizeH="0" baseline="0" noProof="0" dirty="0" smtClean="0">
                <a:ln>
                  <a:noFill/>
                </a:ln>
                <a:solidFill>
                  <a:schemeClr val="tx1"/>
                </a:solidFill>
                <a:effectLst/>
                <a:uLnTx/>
                <a:uFillTx/>
                <a:ea typeface="+mj-ea"/>
                <a:cs typeface="+mj-cs"/>
              </a:rPr>
              <a:t>(20</a:t>
            </a:r>
            <a:r>
              <a:rPr kumimoji="0" lang="ko-KR" altLang="en-US" sz="1400" b="0" i="0" u="none" strike="noStrike" kern="1200" cap="none" spc="0" normalizeH="0" baseline="0" noProof="0" dirty="0" smtClean="0">
                <a:ln>
                  <a:noFill/>
                </a:ln>
                <a:solidFill>
                  <a:schemeClr val="tx1"/>
                </a:solidFill>
                <a:effectLst/>
                <a:uLnTx/>
                <a:uFillTx/>
                <a:ea typeface="+mj-ea"/>
                <a:cs typeface="+mj-cs"/>
              </a:rPr>
              <a:t>도</a:t>
            </a:r>
            <a:r>
              <a:rPr kumimoji="0" lang="en-US" altLang="ko-KR" sz="1400" b="0" i="0" u="none" strike="noStrike" kern="1200" cap="none" spc="0" normalizeH="0" baseline="0" noProof="0" dirty="0" smtClean="0">
                <a:ln>
                  <a:noFill/>
                </a:ln>
                <a:solidFill>
                  <a:schemeClr val="tx1"/>
                </a:solidFill>
                <a:effectLst/>
                <a:uLnTx/>
                <a:uFillTx/>
                <a:ea typeface="+mj-ea"/>
                <a:cs typeface="+mj-cs"/>
              </a:rPr>
              <a:t>, 3.5cm)</a:t>
            </a:r>
          </a:p>
        </p:txBody>
      </p:sp>
      <p:sp>
        <p:nvSpPr>
          <p:cNvPr id="17" name="슬라이드 번호 개체 틀 16"/>
          <p:cNvSpPr>
            <a:spLocks noGrp="1"/>
          </p:cNvSpPr>
          <p:nvPr>
            <p:ph type="sldNum" sz="quarter" idx="12"/>
          </p:nvPr>
        </p:nvSpPr>
        <p:spPr>
          <a:xfrm>
            <a:off x="6948264" y="6453336"/>
            <a:ext cx="2133600" cy="365125"/>
          </a:xfrm>
        </p:spPr>
        <p:txBody>
          <a:bodyPr/>
          <a:lstStyle/>
          <a:p>
            <a:fld id="{4BEDD84E-25D4-4983-8AA1-2863C96F08D9}" type="slidenum">
              <a:rPr lang="ko-KR" altLang="en-US" smtClean="0"/>
              <a:pPr/>
              <a:t>10</a:t>
            </a:fld>
            <a:endParaRPr lang="ko-KR" altLang="en-US" dirty="0"/>
          </a:p>
        </p:txBody>
      </p:sp>
      <p:sp>
        <p:nvSpPr>
          <p:cNvPr id="18" name="Rectangle 5"/>
          <p:cNvSpPr>
            <a:spLocks noChangeArrowheads="1"/>
          </p:cNvSpPr>
          <p:nvPr/>
        </p:nvSpPr>
        <p:spPr bwMode="auto">
          <a:xfrm>
            <a:off x="5364088" y="3573017"/>
            <a:ext cx="2016224" cy="2016224"/>
          </a:xfrm>
          <a:prstGeom prst="rect">
            <a:avLst/>
          </a:prstGeom>
          <a:noFill/>
          <a:ln w="28575">
            <a:solidFill>
              <a:srgbClr val="FF0000"/>
            </a:solidFill>
            <a:miter lim="800000"/>
            <a:headEnd/>
            <a:tailEnd/>
          </a:ln>
        </p:spPr>
        <p:txBody>
          <a:bodyPr wrap="none" anchor="ctr"/>
          <a:lstStyle/>
          <a:p>
            <a:endParaRPr lang="ko-KR" altLang="en-US"/>
          </a:p>
        </p:txBody>
      </p:sp>
      <p:sp>
        <p:nvSpPr>
          <p:cNvPr id="21" name="직사각형 20"/>
          <p:cNvSpPr/>
          <p:nvPr/>
        </p:nvSpPr>
        <p:spPr>
          <a:xfrm>
            <a:off x="2123728" y="3861048"/>
            <a:ext cx="720080" cy="79208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51520" y="4326195"/>
            <a:ext cx="8568952" cy="830997"/>
          </a:xfrm>
          <a:prstGeom prst="rect">
            <a:avLst/>
          </a:prstGeom>
        </p:spPr>
        <p:txBody>
          <a:bodyPr wrap="square">
            <a:spAutoFit/>
          </a:bodyPr>
          <a:lstStyle/>
          <a:p>
            <a:r>
              <a:rPr lang="ko-KR" altLang="en-US" sz="1200" b="1" dirty="0" smtClean="0"/>
              <a:t>심장의 해부학적 위치</a:t>
            </a:r>
            <a:endParaRPr lang="en-US" altLang="ko-KR" sz="1200" b="1" dirty="0" smtClean="0"/>
          </a:p>
          <a:p>
            <a:endParaRPr lang="ko-KR" altLang="en-US" sz="1200" b="1" dirty="0" smtClean="0"/>
          </a:p>
          <a:p>
            <a:r>
              <a:rPr lang="ko-KR" altLang="en-US" sz="1200" dirty="0" smtClean="0"/>
              <a:t>심장은 양쪽 허파 사이의 공간에 위치하며</a:t>
            </a:r>
            <a:r>
              <a:rPr lang="en-US" altLang="ko-KR" sz="1200" dirty="0" smtClean="0"/>
              <a:t>, </a:t>
            </a:r>
            <a:r>
              <a:rPr lang="ko-KR" altLang="en-US" sz="1200" dirty="0" smtClean="0"/>
              <a:t>정중선상에서 볼 때 </a:t>
            </a:r>
            <a:r>
              <a:rPr lang="en-US" altLang="ko-KR" sz="1200" dirty="0" smtClean="0"/>
              <a:t>2/3</a:t>
            </a:r>
            <a:r>
              <a:rPr lang="ko-KR" altLang="en-US" sz="1200" dirty="0" smtClean="0"/>
              <a:t>가 왼쪽으로 치우쳐 있고 횡격막 위에 얹혀져 있다</a:t>
            </a:r>
            <a:r>
              <a:rPr lang="en-US" altLang="ko-KR" sz="1200" dirty="0" smtClean="0"/>
              <a:t>. </a:t>
            </a:r>
            <a:r>
              <a:rPr lang="ko-KR" altLang="en-US" sz="1200" dirty="0" smtClean="0"/>
              <a:t>심장의 경계는 위쪽은 제</a:t>
            </a:r>
            <a:r>
              <a:rPr lang="en-US" altLang="ko-KR" sz="1200" dirty="0" smtClean="0"/>
              <a:t>2</a:t>
            </a:r>
            <a:r>
              <a:rPr lang="ko-KR" altLang="en-US" sz="1200" dirty="0" err="1" smtClean="0"/>
              <a:t>늑연골</a:t>
            </a:r>
            <a:r>
              <a:rPr lang="en-US" altLang="ko-KR" sz="1200" dirty="0" smtClean="0"/>
              <a:t>, </a:t>
            </a:r>
            <a:r>
              <a:rPr lang="ko-KR" altLang="en-US" sz="1200" dirty="0" smtClean="0"/>
              <a:t>오른쪽은 흉골의 약간 오른편</a:t>
            </a:r>
            <a:r>
              <a:rPr lang="en-US" altLang="ko-KR" sz="1200" dirty="0" smtClean="0"/>
              <a:t>, </a:t>
            </a:r>
            <a:r>
              <a:rPr lang="ko-KR" altLang="en-US" sz="1200" dirty="0" smtClean="0"/>
              <a:t>왼쪽은 제</a:t>
            </a:r>
            <a:r>
              <a:rPr lang="en-US" altLang="ko-KR" sz="1200" dirty="0" smtClean="0"/>
              <a:t>3~5</a:t>
            </a:r>
            <a:r>
              <a:rPr lang="ko-KR" altLang="en-US" sz="1200" dirty="0" err="1" smtClean="0"/>
              <a:t>늑연골까지</a:t>
            </a:r>
            <a:r>
              <a:rPr lang="ko-KR" altLang="en-US" sz="1200" dirty="0" smtClean="0"/>
              <a:t> 걸쳐 있다</a:t>
            </a:r>
            <a:r>
              <a:rPr lang="en-US" altLang="ko-KR" sz="1200" dirty="0" smtClean="0"/>
              <a:t>.</a:t>
            </a:r>
            <a:endParaRPr lang="en-US" altLang="ko-KR" sz="1200" dirty="0"/>
          </a:p>
        </p:txBody>
      </p:sp>
      <p:sp>
        <p:nvSpPr>
          <p:cNvPr id="6" name="직사각형 5"/>
          <p:cNvSpPr/>
          <p:nvPr/>
        </p:nvSpPr>
        <p:spPr>
          <a:xfrm>
            <a:off x="251520" y="5192032"/>
            <a:ext cx="8568952" cy="1477328"/>
          </a:xfrm>
          <a:prstGeom prst="rect">
            <a:avLst/>
          </a:prstGeom>
        </p:spPr>
        <p:txBody>
          <a:bodyPr wrap="square">
            <a:spAutoFit/>
          </a:bodyPr>
          <a:lstStyle/>
          <a:p>
            <a:pPr>
              <a:lnSpc>
                <a:spcPct val="150000"/>
              </a:lnSpc>
            </a:pPr>
            <a:r>
              <a:rPr lang="en-US" altLang="ko-KR" sz="1200" dirty="0" smtClean="0"/>
              <a:t>Surface anatomy of the human heart. The heart is demarcated by:</a:t>
            </a:r>
            <a:br>
              <a:rPr lang="en-US" altLang="ko-KR" sz="1200" dirty="0" smtClean="0"/>
            </a:br>
            <a:r>
              <a:rPr lang="en-US" altLang="ko-KR" sz="1200" dirty="0" smtClean="0"/>
              <a:t>-A point 9 cm to the left of the </a:t>
            </a:r>
            <a:r>
              <a:rPr lang="en-US" altLang="ko-KR" sz="1200" dirty="0" err="1" smtClean="0"/>
              <a:t>midsternal</a:t>
            </a:r>
            <a:r>
              <a:rPr lang="en-US" altLang="ko-KR" sz="1200" dirty="0" smtClean="0"/>
              <a:t> line (apex of the heart)</a:t>
            </a:r>
            <a:br>
              <a:rPr lang="en-US" altLang="ko-KR" sz="1200" dirty="0" smtClean="0"/>
            </a:br>
            <a:r>
              <a:rPr lang="en-US" altLang="ko-KR" sz="1200" dirty="0" smtClean="0"/>
              <a:t>-The seventh right </a:t>
            </a:r>
            <a:r>
              <a:rPr lang="en-US" altLang="ko-KR" sz="1200" dirty="0" err="1" smtClean="0"/>
              <a:t>sternocostal</a:t>
            </a:r>
            <a:r>
              <a:rPr lang="en-US" altLang="ko-KR" sz="1200" dirty="0" smtClean="0"/>
              <a:t> articulation</a:t>
            </a:r>
            <a:br>
              <a:rPr lang="en-US" altLang="ko-KR" sz="1200" dirty="0" smtClean="0"/>
            </a:br>
            <a:r>
              <a:rPr lang="en-US" altLang="ko-KR" sz="1200" dirty="0" smtClean="0"/>
              <a:t>-The upper border of the third right costal cartilage 1 cm from the right </a:t>
            </a:r>
            <a:r>
              <a:rPr lang="en-US" altLang="ko-KR" sz="1200" dirty="0" err="1" smtClean="0"/>
              <a:t>sternal</a:t>
            </a:r>
            <a:r>
              <a:rPr lang="en-US" altLang="ko-KR" sz="1200" dirty="0" smtClean="0"/>
              <a:t> line</a:t>
            </a:r>
            <a:br>
              <a:rPr lang="en-US" altLang="ko-KR" sz="1200" dirty="0" smtClean="0"/>
            </a:br>
            <a:r>
              <a:rPr lang="en-US" altLang="ko-KR" sz="1200" dirty="0" smtClean="0"/>
              <a:t>-The lower border of the second left costal cartilage 2.5 cm from the left lateral </a:t>
            </a:r>
            <a:r>
              <a:rPr lang="en-US" altLang="ko-KR" sz="1200" dirty="0" err="1" smtClean="0"/>
              <a:t>sternal</a:t>
            </a:r>
            <a:r>
              <a:rPr lang="en-US" altLang="ko-KR" sz="1200" dirty="0" smtClean="0"/>
              <a:t> line.</a:t>
            </a:r>
            <a:r>
              <a:rPr lang="en-US" altLang="ko-KR" sz="1200" baseline="30000" dirty="0" smtClean="0">
                <a:hlinkClick r:id="rId2" action="ppaction://hlinkfile"/>
              </a:rPr>
              <a:t>[10]</a:t>
            </a:r>
            <a:endParaRPr lang="en-US" altLang="ko-KR" sz="1200" dirty="0"/>
          </a:p>
        </p:txBody>
      </p:sp>
      <p:sp>
        <p:nvSpPr>
          <p:cNvPr id="7" name="직사각형 6"/>
          <p:cNvSpPr/>
          <p:nvPr/>
        </p:nvSpPr>
        <p:spPr>
          <a:xfrm>
            <a:off x="0" y="6654552"/>
            <a:ext cx="9144000" cy="230832"/>
          </a:xfrm>
          <a:prstGeom prst="rect">
            <a:avLst/>
          </a:prstGeom>
        </p:spPr>
        <p:txBody>
          <a:bodyPr wrap="square">
            <a:spAutoFit/>
          </a:bodyPr>
          <a:lstStyle/>
          <a:p>
            <a:r>
              <a:rPr lang="en-US" altLang="ko-KR" sz="900" b="1" dirty="0" smtClean="0">
                <a:hlinkClick r:id="rId3" action="ppaction://hlinkfile"/>
              </a:rPr>
              <a:t>[10]</a:t>
            </a:r>
            <a:r>
              <a:rPr lang="en-US" altLang="ko-KR" sz="900" dirty="0" smtClean="0"/>
              <a:t> </a:t>
            </a:r>
            <a:r>
              <a:rPr lang="en-US" altLang="ko-KR" sz="900" dirty="0" smtClean="0">
                <a:hlinkClick r:id="rId4"/>
              </a:rPr>
              <a:t>"Gray's Anatomy of the Human Body - 6. Surface Markings of the Thorax"</a:t>
            </a:r>
            <a:r>
              <a:rPr lang="en-US" altLang="ko-KR" sz="900" dirty="0" smtClean="0"/>
              <a:t>. Bartleby.com. </a:t>
            </a:r>
            <a:r>
              <a:rPr lang="en-US" altLang="ko-KR" sz="900" dirty="0" smtClean="0">
                <a:hlinkClick r:id="rId4"/>
              </a:rPr>
              <a:t>http://www.bartleby.com/107/284.html</a:t>
            </a:r>
            <a:r>
              <a:rPr lang="en-US" altLang="ko-KR" sz="900" dirty="0" smtClean="0"/>
              <a:t>. Retrieved 2010-10-18.</a:t>
            </a:r>
            <a:endParaRPr lang="ko-KR" altLang="en-US" sz="900" dirty="0"/>
          </a:p>
        </p:txBody>
      </p:sp>
      <p:grpSp>
        <p:nvGrpSpPr>
          <p:cNvPr id="16" name="그룹 15"/>
          <p:cNvGrpSpPr/>
          <p:nvPr/>
        </p:nvGrpSpPr>
        <p:grpSpPr>
          <a:xfrm>
            <a:off x="827584" y="1124744"/>
            <a:ext cx="2088232" cy="3096344"/>
            <a:chOff x="827584" y="1124744"/>
            <a:chExt cx="2088232" cy="3096344"/>
          </a:xfrm>
        </p:grpSpPr>
        <p:pic>
          <p:nvPicPr>
            <p:cNvPr id="1026" name="Picture 2" descr="File:Surface anatomy of the heart.png">
              <a:hlinkClick r:id="rId5"/>
            </p:cNvPr>
            <p:cNvPicPr>
              <a:picLocks noChangeAspect="1" noChangeArrowheads="1"/>
            </p:cNvPicPr>
            <p:nvPr/>
          </p:nvPicPr>
          <p:blipFill>
            <a:blip r:embed="rId6" cstate="print"/>
            <a:srcRect/>
            <a:stretch>
              <a:fillRect/>
            </a:stretch>
          </p:blipFill>
          <p:spPr bwMode="auto">
            <a:xfrm>
              <a:off x="827584" y="1124744"/>
              <a:ext cx="2088232" cy="2892816"/>
            </a:xfrm>
            <a:prstGeom prst="rect">
              <a:avLst/>
            </a:prstGeom>
            <a:noFill/>
          </p:spPr>
        </p:pic>
        <p:sp>
          <p:nvSpPr>
            <p:cNvPr id="9" name="직사각형 8"/>
            <p:cNvSpPr/>
            <p:nvPr/>
          </p:nvSpPr>
          <p:spPr>
            <a:xfrm>
              <a:off x="897441" y="3990256"/>
              <a:ext cx="1946367" cy="230832"/>
            </a:xfrm>
            <a:prstGeom prst="rect">
              <a:avLst/>
            </a:prstGeom>
          </p:spPr>
          <p:txBody>
            <a:bodyPr wrap="none">
              <a:spAutoFit/>
            </a:bodyPr>
            <a:lstStyle/>
            <a:p>
              <a:r>
                <a:rPr lang="en-US" altLang="ko-KR" sz="900" dirty="0" smtClean="0"/>
                <a:t>http://en.wikipedia.org/wiki/Heart</a:t>
              </a:r>
              <a:endParaRPr lang="ko-KR" altLang="en-US" sz="900" dirty="0"/>
            </a:p>
          </p:txBody>
        </p:sp>
      </p:grpSp>
      <p:sp>
        <p:nvSpPr>
          <p:cNvPr id="10" name="TextBox 9"/>
          <p:cNvSpPr txBox="1"/>
          <p:nvPr/>
        </p:nvSpPr>
        <p:spPr>
          <a:xfrm>
            <a:off x="144016" y="499702"/>
            <a:ext cx="8748464" cy="697050"/>
          </a:xfrm>
          <a:prstGeom prst="rect">
            <a:avLst/>
          </a:prstGeom>
          <a:noFill/>
        </p:spPr>
        <p:txBody>
          <a:bodyPr wrap="square" rtlCol="0">
            <a:spAutoFit/>
          </a:bodyPr>
          <a:lstStyle/>
          <a:p>
            <a:pPr>
              <a:lnSpc>
                <a:spcPct val="150000"/>
              </a:lnSpc>
            </a:pPr>
            <a:r>
              <a:rPr lang="en-US" altLang="ko-KR" sz="1400" dirty="0" smtClean="0"/>
              <a:t>-</a:t>
            </a:r>
            <a:r>
              <a:rPr lang="ko-KR" altLang="en-US" sz="1400" dirty="0" smtClean="0"/>
              <a:t> 멀티 전극 측정의 </a:t>
            </a:r>
            <a:r>
              <a:rPr lang="en-US" altLang="ko-KR" sz="1400" dirty="0" smtClean="0"/>
              <a:t>Simulation</a:t>
            </a:r>
            <a:r>
              <a:rPr lang="ko-KR" altLang="en-US" sz="1400" dirty="0" smtClean="0"/>
              <a:t>을 위하여</a:t>
            </a:r>
            <a:r>
              <a:rPr lang="en-US" altLang="ko-KR" sz="1400" dirty="0" smtClean="0"/>
              <a:t>, Simulation </a:t>
            </a:r>
            <a:r>
              <a:rPr lang="ko-KR" altLang="en-US" sz="1400" dirty="0" err="1" smtClean="0"/>
              <a:t>좌표계의</a:t>
            </a:r>
            <a:r>
              <a:rPr lang="ko-KR" altLang="en-US" sz="1400" dirty="0" smtClean="0"/>
              <a:t> 원점</a:t>
            </a:r>
            <a:r>
              <a:rPr lang="en-US" altLang="ko-KR" sz="1400" dirty="0" smtClean="0"/>
              <a:t>(0,0)</a:t>
            </a:r>
            <a:r>
              <a:rPr lang="ko-KR" altLang="en-US" sz="1400" dirty="0" smtClean="0"/>
              <a:t>이 해부학적 심장의 </a:t>
            </a:r>
            <a:r>
              <a:rPr lang="en-US" altLang="ko-KR" sz="1400" dirty="0" smtClean="0"/>
              <a:t>SA</a:t>
            </a:r>
            <a:r>
              <a:rPr lang="ko-KR" altLang="en-US" sz="1400" dirty="0" smtClean="0"/>
              <a:t>부위에 위치하도록 설정함</a:t>
            </a:r>
            <a:r>
              <a:rPr lang="en-US" altLang="ko-KR" sz="1400" dirty="0" smtClean="0"/>
              <a:t>.</a:t>
            </a:r>
            <a:endParaRPr lang="ko-KR" altLang="en-US" sz="1400" dirty="0"/>
          </a:p>
        </p:txBody>
      </p:sp>
      <p:sp>
        <p:nvSpPr>
          <p:cNvPr id="8" name="Rectangle 4"/>
          <p:cNvSpPr>
            <a:spLocks noChangeArrowheads="1"/>
          </p:cNvSpPr>
          <p:nvPr/>
        </p:nvSpPr>
        <p:spPr bwMode="auto">
          <a:xfrm>
            <a:off x="35496" y="44624"/>
            <a:ext cx="5990935"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The Origin of Heart Dipole in Simulation Coordinates</a:t>
            </a:r>
            <a:endParaRPr lang="en-US" altLang="ko-KR" sz="2000" dirty="0">
              <a:latin typeface="Times New Roman" pitchFamily="18" charset="0"/>
              <a:ea typeface="바탕" pitchFamily="18" charset="-127"/>
              <a:cs typeface="Times New Roman" pitchFamily="18" charset="0"/>
            </a:endParaRPr>
          </a:p>
        </p:txBody>
      </p:sp>
      <p:grpSp>
        <p:nvGrpSpPr>
          <p:cNvPr id="15" name="그룹 14"/>
          <p:cNvGrpSpPr/>
          <p:nvPr/>
        </p:nvGrpSpPr>
        <p:grpSpPr>
          <a:xfrm>
            <a:off x="2915816" y="1484784"/>
            <a:ext cx="3240360" cy="2889612"/>
            <a:chOff x="4427984" y="1484784"/>
            <a:chExt cx="3240360" cy="2889612"/>
          </a:xfrm>
        </p:grpSpPr>
        <p:grpSp>
          <p:nvGrpSpPr>
            <p:cNvPr id="11" name="그룹 10"/>
            <p:cNvGrpSpPr/>
            <p:nvPr/>
          </p:nvGrpSpPr>
          <p:grpSpPr>
            <a:xfrm>
              <a:off x="4860032" y="1484784"/>
              <a:ext cx="2448272" cy="2520280"/>
              <a:chOff x="395536" y="692696"/>
              <a:chExt cx="2592288" cy="3169056"/>
            </a:xfrm>
          </p:grpSpPr>
          <p:pic>
            <p:nvPicPr>
              <p:cNvPr id="12" name="Picture 2" descr="http://www.bartleby.com/107/Images/large/image1218.gif">
                <a:hlinkClick r:id="rId7"/>
              </p:cNvPr>
              <p:cNvPicPr>
                <a:picLocks noChangeAspect="1" noChangeArrowheads="1"/>
              </p:cNvPicPr>
              <p:nvPr/>
            </p:nvPicPr>
            <p:blipFill>
              <a:blip r:embed="rId8" cstate="print"/>
              <a:srcRect/>
              <a:stretch>
                <a:fillRect/>
              </a:stretch>
            </p:blipFill>
            <p:spPr bwMode="auto">
              <a:xfrm>
                <a:off x="395536" y="692696"/>
                <a:ext cx="2592288" cy="3169056"/>
              </a:xfrm>
              <a:prstGeom prst="rect">
                <a:avLst/>
              </a:prstGeom>
              <a:noFill/>
            </p:spPr>
          </p:pic>
          <p:sp>
            <p:nvSpPr>
              <p:cNvPr id="13" name="직사각형 12"/>
              <p:cNvSpPr/>
              <p:nvPr/>
            </p:nvSpPr>
            <p:spPr>
              <a:xfrm>
                <a:off x="1230535" y="3356993"/>
                <a:ext cx="759031" cy="290253"/>
              </a:xfrm>
              <a:prstGeom prst="rect">
                <a:avLst/>
              </a:prstGeom>
            </p:spPr>
            <p:txBody>
              <a:bodyPr wrap="none">
                <a:spAutoFit/>
              </a:bodyPr>
              <a:lstStyle/>
              <a:p>
                <a:r>
                  <a:rPr lang="en-US" altLang="ko-KR" sz="900" dirty="0" smtClean="0"/>
                  <a:t>F IG. 1218</a:t>
                </a:r>
                <a:endParaRPr lang="en-US" altLang="ko-KR" sz="900" dirty="0"/>
              </a:p>
            </p:txBody>
          </p:sp>
        </p:grpSp>
        <p:sp>
          <p:nvSpPr>
            <p:cNvPr id="14" name="직사각형 13"/>
            <p:cNvSpPr/>
            <p:nvPr/>
          </p:nvSpPr>
          <p:spPr>
            <a:xfrm>
              <a:off x="4427984" y="4005064"/>
              <a:ext cx="3240360" cy="369332"/>
            </a:xfrm>
            <a:prstGeom prst="rect">
              <a:avLst/>
            </a:prstGeom>
          </p:spPr>
          <p:txBody>
            <a:bodyPr wrap="square">
              <a:spAutoFit/>
            </a:bodyPr>
            <a:lstStyle/>
            <a:p>
              <a:pPr algn="ctr"/>
              <a:r>
                <a:rPr lang="en-US" altLang="ko-KR" sz="900" dirty="0" smtClean="0"/>
                <a:t>Henry Gray (1821–1865)</a:t>
              </a:r>
            </a:p>
            <a:p>
              <a:pPr algn="ctr"/>
              <a:r>
                <a:rPr lang="en-US" altLang="ko-KR" sz="900" dirty="0" smtClean="0"/>
                <a:t> Anatomy of the Human Body. 1918</a:t>
              </a:r>
              <a:endParaRPr lang="ko-KR" altLang="en-US" sz="900" dirty="0"/>
            </a:p>
          </p:txBody>
        </p:sp>
      </p:grpSp>
      <p:sp>
        <p:nvSpPr>
          <p:cNvPr id="18" name="슬라이드 번호 개체 틀 17"/>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11</a:t>
            </a:fld>
            <a:endParaRPr lang="ko-KR" altLang="en-US" dirty="0"/>
          </a:p>
        </p:txBody>
      </p:sp>
      <p:pic>
        <p:nvPicPr>
          <p:cNvPr id="115714" name="Picture 2" descr="Diagram showing heart position in relation to the rib cage"/>
          <p:cNvPicPr>
            <a:picLocks noChangeAspect="1" noChangeArrowheads="1"/>
          </p:cNvPicPr>
          <p:nvPr/>
        </p:nvPicPr>
        <p:blipFill>
          <a:blip r:embed="rId9" cstate="print"/>
          <a:srcRect/>
          <a:stretch>
            <a:fillRect/>
          </a:stretch>
        </p:blipFill>
        <p:spPr bwMode="auto">
          <a:xfrm>
            <a:off x="6156176" y="1412776"/>
            <a:ext cx="2592288" cy="2592288"/>
          </a:xfrm>
          <a:prstGeom prst="rect">
            <a:avLst/>
          </a:prstGeom>
          <a:noFill/>
        </p:spPr>
      </p:pic>
      <p:sp>
        <p:nvSpPr>
          <p:cNvPr id="17" name="직사각형 16"/>
          <p:cNvSpPr/>
          <p:nvPr/>
        </p:nvSpPr>
        <p:spPr>
          <a:xfrm>
            <a:off x="6224177" y="4005064"/>
            <a:ext cx="2524287" cy="230832"/>
          </a:xfrm>
          <a:prstGeom prst="rect">
            <a:avLst/>
          </a:prstGeom>
        </p:spPr>
        <p:txBody>
          <a:bodyPr wrap="square">
            <a:spAutoFit/>
          </a:bodyPr>
          <a:lstStyle/>
          <a:p>
            <a:pPr algn="ctr"/>
            <a:r>
              <a:rPr lang="en-US" altLang="ko-KR" sz="900" dirty="0" smtClean="0"/>
              <a:t>- Heart position in relation to the rib cage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827584" y="476672"/>
            <a:ext cx="3386328" cy="2808312"/>
          </a:xfrm>
          <a:prstGeom prst="rect">
            <a:avLst/>
          </a:prstGeom>
          <a:noFill/>
          <a:ln w="9525">
            <a:noFill/>
            <a:miter lim="800000"/>
            <a:headEnd/>
            <a:tailEnd/>
          </a:ln>
        </p:spPr>
      </p:pic>
      <p:pic>
        <p:nvPicPr>
          <p:cNvPr id="4" name="Picture 3"/>
          <p:cNvPicPr>
            <a:picLocks noChangeAspect="1" noChangeArrowheads="1"/>
          </p:cNvPicPr>
          <p:nvPr/>
        </p:nvPicPr>
        <p:blipFill>
          <a:blip r:embed="rId3" cstate="print"/>
          <a:srcRect/>
          <a:stretch>
            <a:fillRect/>
          </a:stretch>
        </p:blipFill>
        <p:spPr bwMode="auto">
          <a:xfrm>
            <a:off x="5148064" y="476672"/>
            <a:ext cx="2921418" cy="2808313"/>
          </a:xfrm>
          <a:prstGeom prst="rect">
            <a:avLst/>
          </a:prstGeom>
          <a:noFill/>
          <a:ln w="9525">
            <a:noFill/>
            <a:miter lim="800000"/>
            <a:headEnd/>
            <a:tailEnd/>
          </a:ln>
        </p:spPr>
      </p:pic>
      <p:pic>
        <p:nvPicPr>
          <p:cNvPr id="5" name="Picture 2"/>
          <p:cNvPicPr>
            <a:picLocks noChangeAspect="1" noChangeArrowheads="1"/>
          </p:cNvPicPr>
          <p:nvPr/>
        </p:nvPicPr>
        <p:blipFill>
          <a:blip r:embed="rId4" cstate="print"/>
          <a:srcRect/>
          <a:stretch>
            <a:fillRect/>
          </a:stretch>
        </p:blipFill>
        <p:spPr bwMode="auto">
          <a:xfrm>
            <a:off x="827584" y="3717032"/>
            <a:ext cx="3384376" cy="2806693"/>
          </a:xfrm>
          <a:prstGeom prst="rect">
            <a:avLst/>
          </a:prstGeom>
          <a:noFill/>
          <a:ln w="9525">
            <a:noFill/>
            <a:miter lim="800000"/>
            <a:headEnd/>
            <a:tailEnd/>
          </a:ln>
        </p:spPr>
      </p:pic>
      <p:pic>
        <p:nvPicPr>
          <p:cNvPr id="6" name="Picture 2"/>
          <p:cNvPicPr>
            <a:picLocks noChangeAspect="1" noChangeArrowheads="1"/>
          </p:cNvPicPr>
          <p:nvPr/>
        </p:nvPicPr>
        <p:blipFill>
          <a:blip r:embed="rId5" cstate="print"/>
          <a:srcRect/>
          <a:stretch>
            <a:fillRect/>
          </a:stretch>
        </p:blipFill>
        <p:spPr bwMode="auto">
          <a:xfrm>
            <a:off x="4932040" y="3789040"/>
            <a:ext cx="3299499" cy="2736304"/>
          </a:xfrm>
          <a:prstGeom prst="rect">
            <a:avLst/>
          </a:prstGeom>
          <a:noFill/>
          <a:ln w="9525">
            <a:noFill/>
            <a:miter lim="800000"/>
            <a:headEnd/>
            <a:tailEnd/>
          </a:ln>
        </p:spPr>
      </p:pic>
      <p:sp>
        <p:nvSpPr>
          <p:cNvPr id="7" name="TextBox 6"/>
          <p:cNvSpPr txBox="1"/>
          <p:nvPr/>
        </p:nvSpPr>
        <p:spPr>
          <a:xfrm>
            <a:off x="5043148" y="3337247"/>
            <a:ext cx="2618024" cy="261610"/>
          </a:xfrm>
          <a:prstGeom prst="rect">
            <a:avLst/>
          </a:prstGeom>
          <a:noFill/>
        </p:spPr>
        <p:txBody>
          <a:bodyPr wrap="none" rtlCol="0">
            <a:spAutoFit/>
          </a:bodyPr>
          <a:lstStyle/>
          <a:p>
            <a:r>
              <a:rPr lang="en-US" altLang="ko-KR" sz="1100" dirty="0" smtClean="0"/>
              <a:t>- PTB Diagnostic ECG DB</a:t>
            </a:r>
            <a:r>
              <a:rPr lang="ko-KR" altLang="en-US" sz="1100" dirty="0" smtClean="0"/>
              <a:t> 선택 </a:t>
            </a:r>
            <a:r>
              <a:rPr lang="en-US" altLang="ko-KR" sz="1100" dirty="0" smtClean="0"/>
              <a:t>(80</a:t>
            </a:r>
            <a:r>
              <a:rPr lang="ko-KR" altLang="en-US" sz="1100" dirty="0" smtClean="0"/>
              <a:t>명</a:t>
            </a:r>
            <a:r>
              <a:rPr lang="en-US" altLang="ko-KR" sz="1100" dirty="0" smtClean="0"/>
              <a:t>)-</a:t>
            </a:r>
            <a:endParaRPr lang="ko-KR" altLang="en-US" sz="1100" dirty="0"/>
          </a:p>
        </p:txBody>
      </p:sp>
      <p:sp>
        <p:nvSpPr>
          <p:cNvPr id="8" name="TextBox 7"/>
          <p:cNvSpPr txBox="1"/>
          <p:nvPr/>
        </p:nvSpPr>
        <p:spPr>
          <a:xfrm>
            <a:off x="4787758" y="6525344"/>
            <a:ext cx="2871299" cy="261610"/>
          </a:xfrm>
          <a:prstGeom prst="rect">
            <a:avLst/>
          </a:prstGeom>
          <a:noFill/>
        </p:spPr>
        <p:txBody>
          <a:bodyPr wrap="none" rtlCol="0">
            <a:spAutoFit/>
          </a:bodyPr>
          <a:lstStyle/>
          <a:p>
            <a:r>
              <a:rPr lang="en-US" altLang="ko-KR" sz="1100" dirty="0" smtClean="0"/>
              <a:t>- </a:t>
            </a:r>
            <a:r>
              <a:rPr lang="ko-KR" altLang="en-US" sz="1100" dirty="0" smtClean="0"/>
              <a:t>선정된 </a:t>
            </a:r>
            <a:r>
              <a:rPr lang="en-US" altLang="ko-KR" sz="1100" dirty="0" smtClean="0"/>
              <a:t>Frank</a:t>
            </a:r>
            <a:r>
              <a:rPr lang="ko-KR" altLang="en-US" sz="1100" dirty="0" smtClean="0"/>
              <a:t>리드신호의 선형성분 제거</a:t>
            </a:r>
            <a:r>
              <a:rPr lang="en-US" altLang="ko-KR" sz="1100" dirty="0" smtClean="0"/>
              <a:t> -</a:t>
            </a:r>
            <a:endParaRPr lang="ko-KR" altLang="en-US" sz="1100" dirty="0"/>
          </a:p>
        </p:txBody>
      </p:sp>
      <p:sp>
        <p:nvSpPr>
          <p:cNvPr id="9" name="TextBox 8"/>
          <p:cNvSpPr txBox="1"/>
          <p:nvPr/>
        </p:nvSpPr>
        <p:spPr>
          <a:xfrm>
            <a:off x="1403648" y="3284984"/>
            <a:ext cx="2047355" cy="261610"/>
          </a:xfrm>
          <a:prstGeom prst="rect">
            <a:avLst/>
          </a:prstGeom>
          <a:noFill/>
        </p:spPr>
        <p:txBody>
          <a:bodyPr wrap="none" rtlCol="0">
            <a:spAutoFit/>
          </a:bodyPr>
          <a:lstStyle/>
          <a:p>
            <a:r>
              <a:rPr lang="en-US" altLang="ko-KR" sz="1100" dirty="0" smtClean="0"/>
              <a:t>- PTBDB</a:t>
            </a:r>
            <a:r>
              <a:rPr lang="ko-KR" altLang="en-US" sz="1100" dirty="0" smtClean="0"/>
              <a:t>에서 구간을 설정함</a:t>
            </a:r>
            <a:r>
              <a:rPr lang="en-US" altLang="ko-KR" sz="1100" dirty="0" smtClean="0"/>
              <a:t> -</a:t>
            </a:r>
            <a:endParaRPr lang="ko-KR" altLang="en-US" sz="1100" dirty="0"/>
          </a:p>
        </p:txBody>
      </p:sp>
      <p:sp>
        <p:nvSpPr>
          <p:cNvPr id="10" name="TextBox 9"/>
          <p:cNvSpPr txBox="1"/>
          <p:nvPr/>
        </p:nvSpPr>
        <p:spPr>
          <a:xfrm>
            <a:off x="467544" y="6525344"/>
            <a:ext cx="3393878" cy="261610"/>
          </a:xfrm>
          <a:prstGeom prst="rect">
            <a:avLst/>
          </a:prstGeom>
          <a:noFill/>
        </p:spPr>
        <p:txBody>
          <a:bodyPr wrap="none" rtlCol="0">
            <a:spAutoFit/>
          </a:bodyPr>
          <a:lstStyle/>
          <a:p>
            <a:r>
              <a:rPr lang="en-US" altLang="ko-KR" sz="1100" dirty="0" smtClean="0"/>
              <a:t>- </a:t>
            </a:r>
            <a:r>
              <a:rPr lang="ko-KR" altLang="en-US" sz="1100" dirty="0" smtClean="0"/>
              <a:t>선택한 구간의 파형을 </a:t>
            </a:r>
            <a:r>
              <a:rPr lang="en-US" altLang="ko-KR" sz="1100" dirty="0" smtClean="0"/>
              <a:t>Frank</a:t>
            </a:r>
            <a:r>
              <a:rPr lang="ko-KR" altLang="en-US" sz="1100" dirty="0" smtClean="0"/>
              <a:t>리드 기준으로 정렬</a:t>
            </a:r>
            <a:r>
              <a:rPr lang="en-US" altLang="ko-KR" sz="1100" dirty="0" smtClean="0"/>
              <a:t> -</a:t>
            </a:r>
            <a:endParaRPr lang="ko-KR" altLang="en-US" sz="1100" dirty="0"/>
          </a:p>
        </p:txBody>
      </p:sp>
      <p:sp>
        <p:nvSpPr>
          <p:cNvPr id="11" name="TextBox 10"/>
          <p:cNvSpPr txBox="1"/>
          <p:nvPr/>
        </p:nvSpPr>
        <p:spPr>
          <a:xfrm>
            <a:off x="0" y="0"/>
            <a:ext cx="7210628"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 Heart</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Dipole Projection Simulation Program – Screen captures 01</a:t>
            </a:r>
            <a:endParaRPr lang="ko-KR" altLang="en-US" sz="2000" dirty="0">
              <a:latin typeface="Times New Roman" pitchFamily="18" charset="0"/>
              <a:ea typeface="바탕" pitchFamily="18" charset="-127"/>
              <a:cs typeface="Times New Roman" pitchFamily="18" charset="0"/>
            </a:endParaRPr>
          </a:p>
        </p:txBody>
      </p:sp>
      <p:sp>
        <p:nvSpPr>
          <p:cNvPr id="13" name="슬라이드 번호 개체 틀 12"/>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12</a:t>
            </a:fld>
            <a:endParaRPr lang="ko-KR"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1277889" y="697164"/>
            <a:ext cx="6588222" cy="5463671"/>
          </a:xfrm>
          <a:prstGeom prst="rect">
            <a:avLst/>
          </a:prstGeom>
          <a:noFill/>
          <a:ln w="9525">
            <a:noFill/>
            <a:miter lim="800000"/>
            <a:headEnd/>
            <a:tailEnd/>
          </a:ln>
        </p:spPr>
      </p:pic>
      <p:sp>
        <p:nvSpPr>
          <p:cNvPr id="4" name="TextBox 3"/>
          <p:cNvSpPr txBox="1"/>
          <p:nvPr/>
        </p:nvSpPr>
        <p:spPr>
          <a:xfrm>
            <a:off x="1979712" y="6237312"/>
            <a:ext cx="5184576" cy="307777"/>
          </a:xfrm>
          <a:prstGeom prst="rect">
            <a:avLst/>
          </a:prstGeom>
          <a:noFill/>
        </p:spPr>
        <p:txBody>
          <a:bodyPr wrap="square" rtlCol="0">
            <a:spAutoFit/>
          </a:bodyPr>
          <a:lstStyle/>
          <a:p>
            <a:pPr algn="ctr"/>
            <a:r>
              <a:rPr lang="en-US" altLang="ko-KR" sz="1400" dirty="0" smtClean="0"/>
              <a:t>- </a:t>
            </a:r>
            <a:r>
              <a:rPr lang="ko-KR" altLang="en-US" sz="1400" dirty="0" smtClean="0"/>
              <a:t>선택된 </a:t>
            </a:r>
            <a:r>
              <a:rPr lang="en-US" altLang="ko-KR" sz="1400" dirty="0" smtClean="0"/>
              <a:t>Frank Lead data</a:t>
            </a:r>
            <a:r>
              <a:rPr lang="ko-KR" altLang="en-US" sz="1400" dirty="0" smtClean="0"/>
              <a:t>의 </a:t>
            </a:r>
            <a:r>
              <a:rPr lang="en-US" altLang="ko-KR" sz="1400" dirty="0" smtClean="0"/>
              <a:t>view</a:t>
            </a:r>
            <a:r>
              <a:rPr lang="ko-KR" altLang="en-US" sz="1400" dirty="0" smtClean="0"/>
              <a:t>와 전극위치 결정 </a:t>
            </a:r>
            <a:r>
              <a:rPr lang="en-US" altLang="ko-KR" sz="1400" dirty="0" smtClean="0"/>
              <a:t>-</a:t>
            </a:r>
            <a:endParaRPr lang="ko-KR" altLang="en-US" sz="1400" dirty="0"/>
          </a:p>
        </p:txBody>
      </p:sp>
      <p:sp>
        <p:nvSpPr>
          <p:cNvPr id="6" name="슬라이드 번호 개체 틀 5"/>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13</a:t>
            </a:fld>
            <a:endParaRPr lang="ko-KR" altLang="en-US" dirty="0"/>
          </a:p>
        </p:txBody>
      </p:sp>
      <p:sp>
        <p:nvSpPr>
          <p:cNvPr id="7" name="TextBox 6"/>
          <p:cNvSpPr txBox="1"/>
          <p:nvPr/>
        </p:nvSpPr>
        <p:spPr>
          <a:xfrm>
            <a:off x="0" y="0"/>
            <a:ext cx="7210628"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 Heart</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Dipole Projection Simulation Program – Screen captures 02</a:t>
            </a:r>
            <a:endParaRPr lang="ko-KR" altLang="en-US" sz="2000" dirty="0">
              <a:latin typeface="Times New Roman" pitchFamily="18" charset="0"/>
              <a:ea typeface="바탕" pitchFamily="18" charset="-127"/>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682628" y="504056"/>
            <a:ext cx="7778743" cy="5373216"/>
          </a:xfrm>
          <a:prstGeom prst="rect">
            <a:avLst/>
          </a:prstGeom>
          <a:noFill/>
          <a:ln w="9525">
            <a:noFill/>
            <a:miter lim="800000"/>
            <a:headEnd/>
            <a:tailEnd/>
          </a:ln>
        </p:spPr>
      </p:pic>
      <p:sp>
        <p:nvSpPr>
          <p:cNvPr id="4" name="TextBox 3"/>
          <p:cNvSpPr txBox="1"/>
          <p:nvPr/>
        </p:nvSpPr>
        <p:spPr>
          <a:xfrm>
            <a:off x="1979712" y="6207695"/>
            <a:ext cx="5184576" cy="461665"/>
          </a:xfrm>
          <a:prstGeom prst="rect">
            <a:avLst/>
          </a:prstGeom>
          <a:noFill/>
        </p:spPr>
        <p:txBody>
          <a:bodyPr wrap="square" rtlCol="0">
            <a:spAutoFit/>
          </a:bodyPr>
          <a:lstStyle/>
          <a:p>
            <a:pPr algn="ctr">
              <a:buFontTx/>
              <a:buChar char="-"/>
            </a:pPr>
            <a:r>
              <a:rPr lang="ko-KR" altLang="en-US" sz="1400" dirty="0" smtClean="0"/>
              <a:t>전극위치에 따른 </a:t>
            </a:r>
            <a:r>
              <a:rPr lang="en-US" altLang="ko-KR" sz="1400" dirty="0" smtClean="0"/>
              <a:t>Dipole</a:t>
            </a:r>
            <a:r>
              <a:rPr lang="ko-KR" altLang="en-US" sz="1400" dirty="0" smtClean="0"/>
              <a:t>의 투영결과 표시 </a:t>
            </a:r>
            <a:r>
              <a:rPr lang="en-US" altLang="ko-KR" sz="1400" dirty="0" smtClean="0"/>
              <a:t>–</a:t>
            </a:r>
          </a:p>
          <a:p>
            <a:pPr algn="ctr"/>
            <a:r>
              <a:rPr lang="en-US" altLang="ko-KR" sz="1000" dirty="0" smtClean="0"/>
              <a:t>(8</a:t>
            </a:r>
            <a:r>
              <a:rPr lang="ko-KR" altLang="en-US" sz="1000" dirty="0" smtClean="0"/>
              <a:t>파형만 화면에 표시됨</a:t>
            </a:r>
            <a:r>
              <a:rPr lang="en-US" altLang="ko-KR" sz="1000" dirty="0" smtClean="0"/>
              <a:t>. </a:t>
            </a:r>
            <a:r>
              <a:rPr lang="ko-KR" altLang="en-US" sz="1000" dirty="0" smtClean="0"/>
              <a:t>다른 데이터는 </a:t>
            </a:r>
            <a:r>
              <a:rPr lang="en-US" altLang="ko-KR" sz="1000" dirty="0" smtClean="0"/>
              <a:t>TEXT</a:t>
            </a:r>
            <a:r>
              <a:rPr lang="ko-KR" altLang="en-US" sz="1000" dirty="0" smtClean="0"/>
              <a:t>형태로 저장함</a:t>
            </a:r>
            <a:r>
              <a:rPr lang="en-US" altLang="ko-KR" sz="1000" dirty="0" smtClean="0"/>
              <a:t>)</a:t>
            </a:r>
            <a:endParaRPr lang="ko-KR" altLang="en-US" sz="1000" dirty="0"/>
          </a:p>
        </p:txBody>
      </p:sp>
      <p:sp>
        <p:nvSpPr>
          <p:cNvPr id="6" name="슬라이드 번호 개체 틀 5"/>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14</a:t>
            </a:fld>
            <a:endParaRPr lang="ko-KR" altLang="en-US" dirty="0"/>
          </a:p>
        </p:txBody>
      </p:sp>
      <p:sp>
        <p:nvSpPr>
          <p:cNvPr id="7" name="TextBox 6"/>
          <p:cNvSpPr txBox="1"/>
          <p:nvPr/>
        </p:nvSpPr>
        <p:spPr>
          <a:xfrm>
            <a:off x="0" y="0"/>
            <a:ext cx="7338869"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 Heart</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Dipole Projection Simulation Program – Screen captures 03</a:t>
            </a:r>
            <a:endParaRPr lang="ko-KR" altLang="en-US" sz="2000" dirty="0">
              <a:latin typeface="Times New Roman" pitchFamily="18" charset="0"/>
              <a:ea typeface="바탕" pitchFamily="18" charset="-127"/>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00IvanMyDoc\2009-10-ResearchProjectsMgmt\2010-06-SAIT-Multi-Patch개발과제\2011-04-MultiChannel사진\Multi Ch ECG.jpg"/>
          <p:cNvPicPr>
            <a:picLocks noChangeAspect="1" noChangeArrowheads="1"/>
          </p:cNvPicPr>
          <p:nvPr/>
        </p:nvPicPr>
        <p:blipFill>
          <a:blip r:embed="rId2" cstate="print">
            <a:lum bright="10000"/>
          </a:blip>
          <a:srcRect l="3474" r="10828" b="3644"/>
          <a:stretch>
            <a:fillRect/>
          </a:stretch>
        </p:blipFill>
        <p:spPr bwMode="auto">
          <a:xfrm>
            <a:off x="543129" y="476672"/>
            <a:ext cx="5328592" cy="5976664"/>
          </a:xfrm>
          <a:prstGeom prst="rect">
            <a:avLst/>
          </a:prstGeom>
          <a:noFill/>
        </p:spPr>
      </p:pic>
      <p:sp>
        <p:nvSpPr>
          <p:cNvPr id="3" name="TextBox 2"/>
          <p:cNvSpPr txBox="1"/>
          <p:nvPr/>
        </p:nvSpPr>
        <p:spPr>
          <a:xfrm>
            <a:off x="3081046" y="6488668"/>
            <a:ext cx="2981907" cy="369332"/>
          </a:xfrm>
          <a:prstGeom prst="rect">
            <a:avLst/>
          </a:prstGeom>
          <a:noFill/>
        </p:spPr>
        <p:txBody>
          <a:bodyPr wrap="none" rtlCol="0">
            <a:spAutoFit/>
          </a:bodyPr>
          <a:lstStyle/>
          <a:p>
            <a:r>
              <a:rPr lang="en-US" altLang="ko-KR" dirty="0" smtClean="0"/>
              <a:t>- Multi-channel </a:t>
            </a:r>
            <a:r>
              <a:rPr lang="ko-KR" altLang="en-US" dirty="0" smtClean="0"/>
              <a:t>측정장치 </a:t>
            </a:r>
            <a:r>
              <a:rPr lang="en-US" altLang="ko-KR" dirty="0" smtClean="0"/>
              <a:t>-</a:t>
            </a:r>
            <a:endParaRPr lang="ko-KR" altLang="en-US" dirty="0"/>
          </a:p>
        </p:txBody>
      </p:sp>
      <p:sp>
        <p:nvSpPr>
          <p:cNvPr id="4" name="모서리가 둥근 직사각형 3"/>
          <p:cNvSpPr/>
          <p:nvPr/>
        </p:nvSpPr>
        <p:spPr>
          <a:xfrm>
            <a:off x="2199313" y="1196752"/>
            <a:ext cx="3528392" cy="3456384"/>
          </a:xfrm>
          <a:prstGeom prst="roundRect">
            <a:avLst>
              <a:gd name="adj" fmla="val 5690"/>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3999513" y="735087"/>
            <a:ext cx="987771" cy="415498"/>
          </a:xfrm>
          <a:prstGeom prst="rect">
            <a:avLst/>
          </a:prstGeom>
          <a:noFill/>
        </p:spPr>
        <p:txBody>
          <a:bodyPr wrap="none" rtlCol="0">
            <a:spAutoFit/>
          </a:bodyPr>
          <a:lstStyle/>
          <a:p>
            <a:pPr algn="ctr"/>
            <a:r>
              <a:rPr lang="ko-KR" altLang="en-US" sz="1050" dirty="0" smtClean="0">
                <a:latin typeface="+mj-ea"/>
                <a:ea typeface="+mj-ea"/>
              </a:rPr>
              <a:t>전극</a:t>
            </a:r>
            <a:r>
              <a:rPr lang="en-US" altLang="ko-KR" sz="1050" dirty="0" smtClean="0">
                <a:latin typeface="+mj-ea"/>
                <a:ea typeface="+mj-ea"/>
              </a:rPr>
              <a:t>Array</a:t>
            </a:r>
          </a:p>
          <a:p>
            <a:pPr algn="ctr"/>
            <a:r>
              <a:rPr lang="en-US" altLang="ko-KR" sz="1050" dirty="0" smtClean="0">
                <a:latin typeface="+mj-ea"/>
                <a:ea typeface="+mj-ea"/>
              </a:rPr>
              <a:t>(flexible</a:t>
            </a:r>
            <a:r>
              <a:rPr lang="ko-KR" altLang="en-US" sz="1050" dirty="0" smtClean="0">
                <a:latin typeface="+mj-ea"/>
                <a:ea typeface="+mj-ea"/>
              </a:rPr>
              <a:t> </a:t>
            </a:r>
            <a:r>
              <a:rPr lang="en-US" altLang="ko-KR" sz="1050" dirty="0" smtClean="0">
                <a:latin typeface="+mj-ea"/>
                <a:ea typeface="+mj-ea"/>
              </a:rPr>
              <a:t>PCB)</a:t>
            </a:r>
            <a:endParaRPr lang="ko-KR" altLang="en-US" sz="1050" dirty="0">
              <a:latin typeface="+mj-ea"/>
              <a:ea typeface="+mj-ea"/>
            </a:endParaRPr>
          </a:p>
        </p:txBody>
      </p:sp>
      <p:sp>
        <p:nvSpPr>
          <p:cNvPr id="7" name="사각형 설명선 6"/>
          <p:cNvSpPr/>
          <p:nvPr/>
        </p:nvSpPr>
        <p:spPr>
          <a:xfrm>
            <a:off x="6015737" y="548680"/>
            <a:ext cx="1440160" cy="1152128"/>
          </a:xfrm>
          <a:prstGeom prst="wedgeRectCallout">
            <a:avLst>
              <a:gd name="adj1" fmla="val -112893"/>
              <a:gd name="adj2" fmla="val 39513"/>
            </a:avLst>
          </a:prstGeom>
          <a:solidFill>
            <a:schemeClr val="accent1">
              <a:alpha val="29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7" name="Picture 3" descr="L:\00IvanMyDoc\2009-10-ResearchProjectsMgmt\2010-06-SAIT-Multi-Patch개발과제\2011-04-MultiChannel사진\SANY0007.jpg"/>
          <p:cNvPicPr>
            <a:picLocks noChangeAspect="1" noChangeArrowheads="1"/>
          </p:cNvPicPr>
          <p:nvPr/>
        </p:nvPicPr>
        <p:blipFill>
          <a:blip r:embed="rId3" cstate="print"/>
          <a:srcRect l="12664" t="6948" r="10903" b="11987"/>
          <a:stretch>
            <a:fillRect/>
          </a:stretch>
        </p:blipFill>
        <p:spPr bwMode="auto">
          <a:xfrm>
            <a:off x="6087745" y="620688"/>
            <a:ext cx="1267341" cy="1008112"/>
          </a:xfrm>
          <a:prstGeom prst="rect">
            <a:avLst/>
          </a:prstGeom>
          <a:noFill/>
        </p:spPr>
      </p:pic>
      <p:sp>
        <p:nvSpPr>
          <p:cNvPr id="8" name="TextBox 7"/>
          <p:cNvSpPr txBox="1"/>
          <p:nvPr/>
        </p:nvSpPr>
        <p:spPr>
          <a:xfrm>
            <a:off x="6087745" y="1700808"/>
            <a:ext cx="1296144" cy="230832"/>
          </a:xfrm>
          <a:prstGeom prst="rect">
            <a:avLst/>
          </a:prstGeom>
          <a:noFill/>
        </p:spPr>
        <p:txBody>
          <a:bodyPr wrap="square" rtlCol="0">
            <a:spAutoFit/>
          </a:bodyPr>
          <a:lstStyle/>
          <a:p>
            <a:pPr algn="ctr"/>
            <a:r>
              <a:rPr lang="en-US" altLang="ko-KR" sz="900" dirty="0" err="1" smtClean="0">
                <a:latin typeface="+mj-ea"/>
                <a:ea typeface="+mj-ea"/>
              </a:rPr>
              <a:t>Unipolar</a:t>
            </a:r>
            <a:r>
              <a:rPr lang="en-US" altLang="ko-KR" sz="900" dirty="0" smtClean="0">
                <a:latin typeface="+mj-ea"/>
                <a:ea typeface="+mj-ea"/>
              </a:rPr>
              <a:t> Signal Amp.</a:t>
            </a:r>
            <a:endParaRPr lang="ko-KR" altLang="en-US" sz="900" dirty="0">
              <a:latin typeface="+mj-ea"/>
              <a:ea typeface="+mj-ea"/>
            </a:endParaRPr>
          </a:p>
        </p:txBody>
      </p:sp>
      <p:cxnSp>
        <p:nvCxnSpPr>
          <p:cNvPr id="10" name="직선 연결선 9"/>
          <p:cNvCxnSpPr/>
          <p:nvPr/>
        </p:nvCxnSpPr>
        <p:spPr>
          <a:xfrm rot="5400000">
            <a:off x="2374570" y="1496973"/>
            <a:ext cx="21602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p:nvCxnSpPr>
        <p:spPr>
          <a:xfrm rot="5400000">
            <a:off x="2997696" y="1482043"/>
            <a:ext cx="21602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a:off x="2469580" y="1483196"/>
            <a:ext cx="648072" cy="1588"/>
          </a:xfrm>
          <a:prstGeom prst="straightConnector1">
            <a:avLst/>
          </a:prstGeom>
          <a:ln w="12700">
            <a:solidFill>
              <a:srgbClr val="FF0000"/>
            </a:solidFill>
            <a:headEnd type="arrow" w="sm" len="med"/>
            <a:tailEnd type="arrow" w="sm"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59353" y="1196752"/>
            <a:ext cx="432048" cy="215444"/>
          </a:xfrm>
          <a:prstGeom prst="rect">
            <a:avLst/>
          </a:prstGeom>
          <a:solidFill>
            <a:srgbClr val="FFFF00"/>
          </a:solidFill>
        </p:spPr>
        <p:txBody>
          <a:bodyPr wrap="square" rtlCol="0">
            <a:spAutoFit/>
          </a:bodyPr>
          <a:lstStyle/>
          <a:p>
            <a:pPr algn="ctr"/>
            <a:r>
              <a:rPr lang="en-US" altLang="ko-KR" sz="800" dirty="0" smtClean="0">
                <a:latin typeface="+mj-ea"/>
                <a:ea typeface="+mj-ea"/>
              </a:rPr>
              <a:t>5cm</a:t>
            </a:r>
            <a:endParaRPr lang="ko-KR" altLang="en-US" sz="800" dirty="0">
              <a:latin typeface="+mj-ea"/>
              <a:ea typeface="+mj-ea"/>
            </a:endParaRPr>
          </a:p>
        </p:txBody>
      </p:sp>
      <p:sp>
        <p:nvSpPr>
          <p:cNvPr id="15" name="모서리가 둥근 직사각형 14"/>
          <p:cNvSpPr/>
          <p:nvPr/>
        </p:nvSpPr>
        <p:spPr>
          <a:xfrm>
            <a:off x="831161" y="3284984"/>
            <a:ext cx="1152128" cy="1368152"/>
          </a:xfrm>
          <a:prstGeom prst="roundRect">
            <a:avLst>
              <a:gd name="adj" fmla="val 5690"/>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360945" y="4653136"/>
            <a:ext cx="1152880" cy="415498"/>
          </a:xfrm>
          <a:prstGeom prst="rect">
            <a:avLst/>
          </a:prstGeom>
          <a:noFill/>
        </p:spPr>
        <p:txBody>
          <a:bodyPr wrap="none" rtlCol="0">
            <a:spAutoFit/>
          </a:bodyPr>
          <a:lstStyle/>
          <a:p>
            <a:pPr algn="ctr"/>
            <a:r>
              <a:rPr lang="en-US" altLang="ko-KR" sz="1050" dirty="0" smtClean="0">
                <a:latin typeface="+mj-ea"/>
                <a:ea typeface="+mj-ea"/>
              </a:rPr>
              <a:t>Standard</a:t>
            </a:r>
          </a:p>
          <a:p>
            <a:pPr algn="ctr"/>
            <a:r>
              <a:rPr lang="en-US" altLang="ko-KR" sz="1050" dirty="0" smtClean="0">
                <a:latin typeface="+mj-ea"/>
                <a:ea typeface="+mj-ea"/>
              </a:rPr>
              <a:t>Limb Lead Amp</a:t>
            </a:r>
            <a:endParaRPr lang="ko-KR" altLang="en-US" sz="1050" dirty="0">
              <a:latin typeface="+mj-ea"/>
              <a:ea typeface="+mj-ea"/>
            </a:endParaRPr>
          </a:p>
        </p:txBody>
      </p:sp>
      <p:sp>
        <p:nvSpPr>
          <p:cNvPr id="17" name="TextBox 16"/>
          <p:cNvSpPr txBox="1"/>
          <p:nvPr/>
        </p:nvSpPr>
        <p:spPr>
          <a:xfrm>
            <a:off x="0" y="0"/>
            <a:ext cx="4240520"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Body</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Surface Potential Amp. Module</a:t>
            </a:r>
            <a:endParaRPr lang="ko-KR" altLang="en-US" sz="2000" dirty="0">
              <a:latin typeface="Times New Roman" pitchFamily="18" charset="0"/>
              <a:ea typeface="바탕" pitchFamily="18" charset="-127"/>
              <a:cs typeface="Times New Roman" pitchFamily="18" charset="0"/>
            </a:endParaRPr>
          </a:p>
        </p:txBody>
      </p:sp>
      <p:pic>
        <p:nvPicPr>
          <p:cNvPr id="18" name="Picture 4" descr="L:\00IvanMyDoc\2009-10-ResearchProjectsMgmt\2010-06-SAIT-Multi-Patch개발과제\2011-04-MultiChannel사진\SANY0009.jpg"/>
          <p:cNvPicPr>
            <a:picLocks noChangeAspect="1" noChangeArrowheads="1"/>
          </p:cNvPicPr>
          <p:nvPr/>
        </p:nvPicPr>
        <p:blipFill>
          <a:blip r:embed="rId4" cstate="print"/>
          <a:srcRect/>
          <a:stretch>
            <a:fillRect/>
          </a:stretch>
        </p:blipFill>
        <p:spPr bwMode="auto">
          <a:xfrm>
            <a:off x="6516216" y="2060848"/>
            <a:ext cx="2196752" cy="1647564"/>
          </a:xfrm>
          <a:prstGeom prst="rect">
            <a:avLst/>
          </a:prstGeom>
          <a:noFill/>
        </p:spPr>
      </p:pic>
      <p:sp>
        <p:nvSpPr>
          <p:cNvPr id="19" name="TextBox 18"/>
          <p:cNvSpPr txBox="1"/>
          <p:nvPr/>
        </p:nvSpPr>
        <p:spPr>
          <a:xfrm>
            <a:off x="6300192" y="3717032"/>
            <a:ext cx="2582544" cy="253916"/>
          </a:xfrm>
          <a:prstGeom prst="rect">
            <a:avLst/>
          </a:prstGeom>
          <a:noFill/>
        </p:spPr>
        <p:txBody>
          <a:bodyPr wrap="square" rtlCol="0">
            <a:spAutoFit/>
          </a:bodyPr>
          <a:lstStyle/>
          <a:p>
            <a:pPr algn="ctr"/>
            <a:r>
              <a:rPr lang="ko-KR" altLang="en-US" sz="1050" dirty="0" smtClean="0">
                <a:latin typeface="+mj-ea"/>
                <a:ea typeface="+mj-ea"/>
              </a:rPr>
              <a:t>전극</a:t>
            </a:r>
            <a:r>
              <a:rPr lang="en-US" altLang="ko-KR" sz="1050" dirty="0" smtClean="0">
                <a:latin typeface="+mj-ea"/>
                <a:ea typeface="+mj-ea"/>
              </a:rPr>
              <a:t>Array (flexible</a:t>
            </a:r>
            <a:r>
              <a:rPr lang="ko-KR" altLang="en-US" sz="1050" dirty="0" smtClean="0">
                <a:latin typeface="+mj-ea"/>
                <a:ea typeface="+mj-ea"/>
              </a:rPr>
              <a:t> </a:t>
            </a:r>
            <a:r>
              <a:rPr lang="en-US" altLang="ko-KR" sz="1050" dirty="0" smtClean="0">
                <a:latin typeface="+mj-ea"/>
                <a:ea typeface="+mj-ea"/>
              </a:rPr>
              <a:t>PCB) – </a:t>
            </a:r>
            <a:r>
              <a:rPr lang="ko-KR" altLang="en-US" sz="1050" dirty="0" smtClean="0">
                <a:latin typeface="+mj-ea"/>
                <a:ea typeface="+mj-ea"/>
              </a:rPr>
              <a:t>접촉면</a:t>
            </a:r>
            <a:r>
              <a:rPr lang="en-US" altLang="ko-KR" sz="1050" dirty="0" smtClean="0">
                <a:latin typeface="+mj-ea"/>
                <a:ea typeface="+mj-ea"/>
              </a:rPr>
              <a:t> </a:t>
            </a:r>
            <a:endParaRPr lang="ko-KR" altLang="en-US" sz="1050" dirty="0">
              <a:latin typeface="+mj-ea"/>
              <a:ea typeface="+mj-ea"/>
            </a:endParaRPr>
          </a:p>
        </p:txBody>
      </p:sp>
      <p:pic>
        <p:nvPicPr>
          <p:cNvPr id="20" name="Picture 5" descr="L:\00IvanMyDoc\2009-10-ResearchProjectsMgmt\2010-06-SAIT-Multi-Patch개발과제\2011-04-MultiChannel사진\SANY0010.jpg"/>
          <p:cNvPicPr>
            <a:picLocks noChangeAspect="1" noChangeArrowheads="1"/>
          </p:cNvPicPr>
          <p:nvPr/>
        </p:nvPicPr>
        <p:blipFill>
          <a:blip r:embed="rId5" cstate="print"/>
          <a:srcRect r="11407"/>
          <a:stretch>
            <a:fillRect/>
          </a:stretch>
        </p:blipFill>
        <p:spPr bwMode="auto">
          <a:xfrm>
            <a:off x="6516216" y="4005064"/>
            <a:ext cx="2160240" cy="1828800"/>
          </a:xfrm>
          <a:prstGeom prst="rect">
            <a:avLst/>
          </a:prstGeom>
          <a:noFill/>
        </p:spPr>
      </p:pic>
      <p:sp>
        <p:nvSpPr>
          <p:cNvPr id="21" name="TextBox 20"/>
          <p:cNvSpPr txBox="1"/>
          <p:nvPr/>
        </p:nvSpPr>
        <p:spPr>
          <a:xfrm>
            <a:off x="6012160" y="5805264"/>
            <a:ext cx="3096344" cy="253916"/>
          </a:xfrm>
          <a:prstGeom prst="rect">
            <a:avLst/>
          </a:prstGeom>
          <a:noFill/>
        </p:spPr>
        <p:txBody>
          <a:bodyPr wrap="square" rtlCol="0">
            <a:spAutoFit/>
          </a:bodyPr>
          <a:lstStyle/>
          <a:p>
            <a:pPr algn="ctr"/>
            <a:r>
              <a:rPr lang="ko-KR" altLang="en-US" sz="1050" dirty="0" smtClean="0">
                <a:latin typeface="+mj-ea"/>
                <a:ea typeface="+mj-ea"/>
              </a:rPr>
              <a:t>전극</a:t>
            </a:r>
            <a:r>
              <a:rPr lang="en-US" altLang="ko-KR" sz="1050" dirty="0" smtClean="0">
                <a:latin typeface="+mj-ea"/>
                <a:ea typeface="+mj-ea"/>
              </a:rPr>
              <a:t>Array (flexible</a:t>
            </a:r>
            <a:r>
              <a:rPr lang="ko-KR" altLang="en-US" sz="1050" dirty="0" smtClean="0">
                <a:latin typeface="+mj-ea"/>
                <a:ea typeface="+mj-ea"/>
              </a:rPr>
              <a:t> </a:t>
            </a:r>
            <a:r>
              <a:rPr lang="en-US" altLang="ko-KR" sz="1050" dirty="0" smtClean="0">
                <a:latin typeface="+mj-ea"/>
                <a:ea typeface="+mj-ea"/>
              </a:rPr>
              <a:t>PCB) – </a:t>
            </a:r>
            <a:r>
              <a:rPr lang="ko-KR" altLang="en-US" sz="1050" dirty="0" smtClean="0">
                <a:latin typeface="+mj-ea"/>
                <a:ea typeface="+mj-ea"/>
              </a:rPr>
              <a:t>접촉면 </a:t>
            </a:r>
            <a:r>
              <a:rPr lang="en-US" altLang="ko-KR" sz="1050" dirty="0" smtClean="0">
                <a:latin typeface="+mj-ea"/>
                <a:ea typeface="+mj-ea"/>
              </a:rPr>
              <a:t>(</a:t>
            </a:r>
            <a:r>
              <a:rPr lang="ko-KR" altLang="en-US" sz="1050" dirty="0" smtClean="0">
                <a:latin typeface="+mj-ea"/>
                <a:ea typeface="+mj-ea"/>
              </a:rPr>
              <a:t>전극연결 시</a:t>
            </a:r>
            <a:r>
              <a:rPr lang="en-US" altLang="ko-KR" sz="1050" dirty="0" smtClean="0">
                <a:latin typeface="+mj-ea"/>
                <a:ea typeface="+mj-ea"/>
              </a:rPr>
              <a:t>) </a:t>
            </a:r>
            <a:endParaRPr lang="ko-KR" altLang="en-US" sz="1050" dirty="0">
              <a:latin typeface="+mj-ea"/>
              <a:ea typeface="+mj-ea"/>
            </a:endParaRPr>
          </a:p>
        </p:txBody>
      </p:sp>
      <p:sp>
        <p:nvSpPr>
          <p:cNvPr id="23" name="슬라이드 번호 개체 틀 22"/>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15</a:t>
            </a:fld>
            <a:endParaRPr lang="ko-KR" altLang="en-US" dirty="0"/>
          </a:p>
        </p:txBody>
      </p:sp>
      <p:sp>
        <p:nvSpPr>
          <p:cNvPr id="22" name="실행 단추: 앞으로 또는 다음 21">
            <a:hlinkClick r:id="rId6" action="ppaction://hlinksldjump" highlightClick="1"/>
          </p:cNvPr>
          <p:cNvSpPr/>
          <p:nvPr/>
        </p:nvSpPr>
        <p:spPr>
          <a:xfrm>
            <a:off x="8460432" y="188640"/>
            <a:ext cx="504056" cy="43204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p:cNvSpPr txBox="1"/>
          <p:nvPr/>
        </p:nvSpPr>
        <p:spPr>
          <a:xfrm>
            <a:off x="8388424" y="620688"/>
            <a:ext cx="699230" cy="246221"/>
          </a:xfrm>
          <a:prstGeom prst="rect">
            <a:avLst/>
          </a:prstGeom>
          <a:noFill/>
        </p:spPr>
        <p:txBody>
          <a:bodyPr wrap="none" rtlCol="0">
            <a:spAutoFit/>
          </a:bodyPr>
          <a:lstStyle/>
          <a:p>
            <a:r>
              <a:rPr lang="en-US" altLang="ko-KR" sz="1000" dirty="0" smtClean="0"/>
              <a:t>CM</a:t>
            </a:r>
            <a:r>
              <a:rPr lang="ko-KR" altLang="en-US" sz="1000" dirty="0" smtClean="0"/>
              <a:t>이란</a:t>
            </a:r>
            <a:r>
              <a:rPr lang="en-US" altLang="ko-KR" sz="1000" dirty="0" smtClean="0"/>
              <a:t>?</a:t>
            </a:r>
            <a:endParaRPr lang="ko-KR" altLang="en-US" sz="10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p:cNvPicPr>
            <a:picLocks noChangeAspect="1" noChangeArrowheads="1"/>
          </p:cNvPicPr>
          <p:nvPr/>
        </p:nvPicPr>
        <p:blipFill>
          <a:blip r:embed="rId2" cstate="print"/>
          <a:srcRect/>
          <a:stretch>
            <a:fillRect/>
          </a:stretch>
        </p:blipFill>
        <p:spPr bwMode="auto">
          <a:xfrm>
            <a:off x="2843808" y="4602241"/>
            <a:ext cx="2624392" cy="2139127"/>
          </a:xfrm>
          <a:prstGeom prst="rect">
            <a:avLst/>
          </a:prstGeom>
          <a:noFill/>
          <a:ln w="9525">
            <a:noFill/>
            <a:miter lim="800000"/>
            <a:headEnd/>
            <a:tailEnd/>
          </a:ln>
        </p:spPr>
      </p:pic>
      <p:pic>
        <p:nvPicPr>
          <p:cNvPr id="1026" name="Picture 2"/>
          <p:cNvPicPr>
            <a:picLocks noChangeAspect="1" noChangeArrowheads="1"/>
          </p:cNvPicPr>
          <p:nvPr/>
        </p:nvPicPr>
        <p:blipFill>
          <a:blip r:embed="rId3" cstate="print"/>
          <a:srcRect/>
          <a:stretch>
            <a:fillRect/>
          </a:stretch>
        </p:blipFill>
        <p:spPr bwMode="auto">
          <a:xfrm>
            <a:off x="395536" y="857825"/>
            <a:ext cx="8553791" cy="2767632"/>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cstate="print"/>
          <a:srcRect/>
          <a:stretch>
            <a:fillRect/>
          </a:stretch>
        </p:blipFill>
        <p:spPr bwMode="auto">
          <a:xfrm>
            <a:off x="6228184" y="2874049"/>
            <a:ext cx="2690813" cy="1573213"/>
          </a:xfrm>
          <a:prstGeom prst="rect">
            <a:avLst/>
          </a:prstGeom>
          <a:noFill/>
          <a:ln w="9525">
            <a:noFill/>
            <a:miter lim="800000"/>
            <a:headEnd/>
            <a:tailEnd/>
          </a:ln>
          <a:effectLst/>
        </p:spPr>
      </p:pic>
      <p:sp>
        <p:nvSpPr>
          <p:cNvPr id="5" name="모서리가 둥근 직사각형 4"/>
          <p:cNvSpPr/>
          <p:nvPr/>
        </p:nvSpPr>
        <p:spPr>
          <a:xfrm>
            <a:off x="2915816" y="1145857"/>
            <a:ext cx="1656184" cy="2088232"/>
          </a:xfrm>
          <a:prstGeom prst="roundRect">
            <a:avLst>
              <a:gd name="adj" fmla="val 5690"/>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모서리가 둥근 직사각형 5"/>
          <p:cNvSpPr/>
          <p:nvPr/>
        </p:nvSpPr>
        <p:spPr>
          <a:xfrm>
            <a:off x="4572000" y="2514009"/>
            <a:ext cx="1008112" cy="1152128"/>
          </a:xfrm>
          <a:prstGeom prst="roundRect">
            <a:avLst>
              <a:gd name="adj" fmla="val 5690"/>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5508104" y="929833"/>
            <a:ext cx="1656184" cy="1584176"/>
          </a:xfrm>
          <a:prstGeom prst="roundRect">
            <a:avLst>
              <a:gd name="adj" fmla="val 5690"/>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4644008" y="3666137"/>
            <a:ext cx="936104" cy="307777"/>
          </a:xfrm>
          <a:prstGeom prst="rect">
            <a:avLst/>
          </a:prstGeom>
          <a:noFill/>
        </p:spPr>
        <p:txBody>
          <a:bodyPr wrap="square" rtlCol="0">
            <a:spAutoFit/>
          </a:bodyPr>
          <a:lstStyle/>
          <a:p>
            <a:r>
              <a:rPr lang="en-US" altLang="ko-KR" sz="1400" i="1" dirty="0" smtClean="0">
                <a:latin typeface="Times New Roman" pitchFamily="18" charset="0"/>
                <a:cs typeface="Times New Roman" pitchFamily="18" charset="0"/>
              </a:rPr>
              <a:t>Integrator</a:t>
            </a:r>
            <a:endParaRPr lang="ko-KR" altLang="en-US" sz="1400" i="1" dirty="0">
              <a:latin typeface="Times New Roman" pitchFamily="18" charset="0"/>
              <a:cs typeface="Times New Roman" pitchFamily="18" charset="0"/>
            </a:endParaRPr>
          </a:p>
        </p:txBody>
      </p:sp>
      <p:sp>
        <p:nvSpPr>
          <p:cNvPr id="9" name="TextBox 8"/>
          <p:cNvSpPr txBox="1"/>
          <p:nvPr/>
        </p:nvSpPr>
        <p:spPr>
          <a:xfrm>
            <a:off x="2987824" y="857825"/>
            <a:ext cx="1728192" cy="307777"/>
          </a:xfrm>
          <a:prstGeom prst="rect">
            <a:avLst/>
          </a:prstGeom>
          <a:noFill/>
        </p:spPr>
        <p:txBody>
          <a:bodyPr wrap="square" rtlCol="0">
            <a:spAutoFit/>
          </a:bodyPr>
          <a:lstStyle/>
          <a:p>
            <a:r>
              <a:rPr lang="en-US" altLang="ko-KR" sz="1400" i="1" dirty="0" smtClean="0">
                <a:latin typeface="Times New Roman" pitchFamily="18" charset="0"/>
                <a:cs typeface="Times New Roman" pitchFamily="18" charset="0"/>
              </a:rPr>
              <a:t>Diff-amp (Gain : 5)</a:t>
            </a:r>
            <a:endParaRPr lang="ko-KR" altLang="en-US" sz="1400" i="1" dirty="0">
              <a:latin typeface="Times New Roman" pitchFamily="18" charset="0"/>
              <a:cs typeface="Times New Roman" pitchFamily="18" charset="0"/>
            </a:endParaRPr>
          </a:p>
        </p:txBody>
      </p:sp>
      <p:sp>
        <p:nvSpPr>
          <p:cNvPr id="11" name="TextBox 10"/>
          <p:cNvSpPr txBox="1"/>
          <p:nvPr/>
        </p:nvSpPr>
        <p:spPr>
          <a:xfrm>
            <a:off x="5508104" y="641801"/>
            <a:ext cx="1728192" cy="307777"/>
          </a:xfrm>
          <a:prstGeom prst="rect">
            <a:avLst/>
          </a:prstGeom>
          <a:noFill/>
        </p:spPr>
        <p:txBody>
          <a:bodyPr wrap="square" rtlCol="0">
            <a:spAutoFit/>
          </a:bodyPr>
          <a:lstStyle/>
          <a:p>
            <a:r>
              <a:rPr lang="en-US" altLang="ko-KR" sz="1400" i="1" dirty="0" smtClean="0">
                <a:latin typeface="Times New Roman" pitchFamily="18" charset="0"/>
                <a:cs typeface="Times New Roman" pitchFamily="18" charset="0"/>
              </a:rPr>
              <a:t>Amplifier (Gain : 100)</a:t>
            </a:r>
            <a:endParaRPr lang="ko-KR" altLang="en-US" sz="1400" i="1" dirty="0">
              <a:latin typeface="Times New Roman" pitchFamily="18" charset="0"/>
              <a:cs typeface="Times New Roman" pitchFamily="18" charset="0"/>
            </a:endParaRPr>
          </a:p>
        </p:txBody>
      </p:sp>
      <p:sp>
        <p:nvSpPr>
          <p:cNvPr id="13" name="사각형 설명선 12"/>
          <p:cNvSpPr/>
          <p:nvPr/>
        </p:nvSpPr>
        <p:spPr>
          <a:xfrm>
            <a:off x="107504" y="641801"/>
            <a:ext cx="8856984" cy="3744416"/>
          </a:xfrm>
          <a:prstGeom prst="wedgeRectCallout">
            <a:avLst>
              <a:gd name="adj1" fmla="val -6745"/>
              <a:gd name="adj2" fmla="val 70911"/>
            </a:avLst>
          </a:prstGeom>
          <a:solidFill>
            <a:schemeClr val="accent1">
              <a:alpha val="19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7" name="Picture 3" descr="L:\00IvanMyDoc\2009-10-ResearchProjectsMgmt\2010-06-SAIT-Multi-Patch개발과제\2011-04-MultiChannel사진\SANY0007.jpg"/>
          <p:cNvPicPr>
            <a:picLocks noChangeAspect="1" noChangeArrowheads="1"/>
          </p:cNvPicPr>
          <p:nvPr/>
        </p:nvPicPr>
        <p:blipFill>
          <a:blip r:embed="rId5" cstate="print"/>
          <a:srcRect l="12664" t="6948" r="10903" b="11987"/>
          <a:stretch>
            <a:fillRect/>
          </a:stretch>
        </p:blipFill>
        <p:spPr bwMode="auto">
          <a:xfrm>
            <a:off x="251520" y="2586016"/>
            <a:ext cx="1656184" cy="1317419"/>
          </a:xfrm>
          <a:prstGeom prst="rect">
            <a:avLst/>
          </a:prstGeom>
          <a:noFill/>
        </p:spPr>
      </p:pic>
      <p:sp>
        <p:nvSpPr>
          <p:cNvPr id="18" name="TextBox 17"/>
          <p:cNvSpPr txBox="1"/>
          <p:nvPr/>
        </p:nvSpPr>
        <p:spPr>
          <a:xfrm>
            <a:off x="467544" y="3939361"/>
            <a:ext cx="1296144" cy="230832"/>
          </a:xfrm>
          <a:prstGeom prst="rect">
            <a:avLst/>
          </a:prstGeom>
          <a:noFill/>
        </p:spPr>
        <p:txBody>
          <a:bodyPr wrap="square" rtlCol="0">
            <a:spAutoFit/>
          </a:bodyPr>
          <a:lstStyle/>
          <a:p>
            <a:pPr algn="ctr"/>
            <a:r>
              <a:rPr lang="en-US" altLang="ko-KR" sz="900" dirty="0" err="1" smtClean="0">
                <a:latin typeface="+mj-ea"/>
                <a:ea typeface="+mj-ea"/>
              </a:rPr>
              <a:t>Unipolar</a:t>
            </a:r>
            <a:r>
              <a:rPr lang="en-US" altLang="ko-KR" sz="900" dirty="0" smtClean="0">
                <a:latin typeface="+mj-ea"/>
                <a:ea typeface="+mj-ea"/>
              </a:rPr>
              <a:t> Signal Amp.</a:t>
            </a:r>
            <a:endParaRPr lang="ko-KR" altLang="en-US" sz="900" dirty="0">
              <a:latin typeface="+mj-ea"/>
              <a:ea typeface="+mj-ea"/>
            </a:endParaRPr>
          </a:p>
        </p:txBody>
      </p:sp>
      <p:sp>
        <p:nvSpPr>
          <p:cNvPr id="19" name="TextBox 18"/>
          <p:cNvSpPr txBox="1"/>
          <p:nvPr/>
        </p:nvSpPr>
        <p:spPr>
          <a:xfrm>
            <a:off x="0" y="0"/>
            <a:ext cx="5048433"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a:t>
            </a:r>
            <a:r>
              <a:rPr lang="en-US" altLang="ko-KR" sz="2000" dirty="0" err="1" smtClean="0">
                <a:latin typeface="Times New Roman" pitchFamily="18" charset="0"/>
                <a:ea typeface="바탕" pitchFamily="18" charset="-127"/>
                <a:cs typeface="Times New Roman" pitchFamily="18" charset="0"/>
              </a:rPr>
              <a:t>Unipolar</a:t>
            </a:r>
            <a:r>
              <a:rPr lang="en-US" altLang="ko-KR" sz="2000" dirty="0" smtClean="0">
                <a:latin typeface="Times New Roman" pitchFamily="18" charset="0"/>
                <a:ea typeface="바탕" pitchFamily="18" charset="-127"/>
                <a:cs typeface="Times New Roman" pitchFamily="18" charset="0"/>
              </a:rPr>
              <a:t> </a:t>
            </a:r>
            <a:r>
              <a:rPr lang="en-US" altLang="ko-KR" sz="2000" dirty="0" err="1" smtClean="0">
                <a:latin typeface="Times New Roman" pitchFamily="18" charset="0"/>
                <a:ea typeface="바탕" pitchFamily="18" charset="-127"/>
                <a:cs typeface="Times New Roman" pitchFamily="18" charset="0"/>
              </a:rPr>
              <a:t>Biopotential</a:t>
            </a:r>
            <a:r>
              <a:rPr lang="en-US" altLang="ko-KR" sz="2000" dirty="0" smtClean="0">
                <a:latin typeface="Times New Roman" pitchFamily="18" charset="0"/>
                <a:ea typeface="바탕" pitchFamily="18" charset="-127"/>
                <a:cs typeface="Times New Roman" pitchFamily="18" charset="0"/>
              </a:rPr>
              <a:t> Amp. Module (Circuit)</a:t>
            </a:r>
            <a:endParaRPr lang="ko-KR" altLang="en-US" sz="2000" dirty="0">
              <a:latin typeface="Times New Roman" pitchFamily="18" charset="0"/>
              <a:ea typeface="바탕" pitchFamily="18" charset="-127"/>
              <a:cs typeface="Times New Roman" pitchFamily="18" charset="0"/>
            </a:endParaRPr>
          </a:p>
        </p:txBody>
      </p:sp>
      <p:sp>
        <p:nvSpPr>
          <p:cNvPr id="16" name="슬라이드 번호 개체 틀 15"/>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16</a:t>
            </a:fld>
            <a:endParaRPr lang="ko-KR"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35496" y="3789040"/>
            <a:ext cx="4216366" cy="2664296"/>
          </a:xfrm>
          <a:prstGeom prst="rect">
            <a:avLst/>
          </a:prstGeom>
          <a:noFill/>
          <a:ln w="9525">
            <a:noFill/>
            <a:miter lim="800000"/>
            <a:headEnd/>
            <a:tailEnd/>
          </a:ln>
          <a:effectLst/>
        </p:spPr>
      </p:pic>
      <p:pic>
        <p:nvPicPr>
          <p:cNvPr id="3" name="Picture 2"/>
          <p:cNvPicPr>
            <a:picLocks noChangeAspect="1" noChangeArrowheads="1"/>
          </p:cNvPicPr>
          <p:nvPr/>
        </p:nvPicPr>
        <p:blipFill>
          <a:blip r:embed="rId3" cstate="print"/>
          <a:srcRect/>
          <a:stretch>
            <a:fillRect/>
          </a:stretch>
        </p:blipFill>
        <p:spPr bwMode="auto">
          <a:xfrm>
            <a:off x="4283968" y="936104"/>
            <a:ext cx="4850559" cy="5661248"/>
          </a:xfrm>
          <a:prstGeom prst="rect">
            <a:avLst/>
          </a:prstGeom>
          <a:noFill/>
          <a:ln w="9525">
            <a:noFill/>
            <a:miter lim="800000"/>
            <a:headEnd/>
            <a:tailEnd/>
          </a:ln>
          <a:effectLst/>
        </p:spPr>
      </p:pic>
      <p:pic>
        <p:nvPicPr>
          <p:cNvPr id="5" name="Picture 2" descr="L:\00IvanMyDoc\2009-10-ResearchProjectsMgmt\2010-06-SAIT-Multi-Patch개발과제\2011-04-MultiChannel사진\SANY0006.jpg"/>
          <p:cNvPicPr>
            <a:picLocks noChangeAspect="1" noChangeArrowheads="1"/>
          </p:cNvPicPr>
          <p:nvPr/>
        </p:nvPicPr>
        <p:blipFill>
          <a:blip r:embed="rId4" cstate="print"/>
          <a:srcRect t="7729" b="11111"/>
          <a:stretch>
            <a:fillRect/>
          </a:stretch>
        </p:blipFill>
        <p:spPr bwMode="auto">
          <a:xfrm>
            <a:off x="179512" y="692696"/>
            <a:ext cx="4032448" cy="2454534"/>
          </a:xfrm>
          <a:prstGeom prst="rect">
            <a:avLst/>
          </a:prstGeom>
          <a:noFill/>
        </p:spPr>
      </p:pic>
      <p:sp>
        <p:nvSpPr>
          <p:cNvPr id="6" name="TextBox 5"/>
          <p:cNvSpPr txBox="1"/>
          <p:nvPr/>
        </p:nvSpPr>
        <p:spPr>
          <a:xfrm>
            <a:off x="611560" y="3140968"/>
            <a:ext cx="2880320" cy="253916"/>
          </a:xfrm>
          <a:prstGeom prst="rect">
            <a:avLst/>
          </a:prstGeom>
          <a:noFill/>
        </p:spPr>
        <p:txBody>
          <a:bodyPr wrap="square" rtlCol="0">
            <a:spAutoFit/>
          </a:bodyPr>
          <a:lstStyle/>
          <a:p>
            <a:pPr algn="ctr"/>
            <a:r>
              <a:rPr lang="en-US" altLang="ko-KR" sz="1050" dirty="0" smtClean="0">
                <a:latin typeface="+mj-ea"/>
                <a:ea typeface="+mj-ea"/>
              </a:rPr>
              <a:t>- Standard Limb Lead Amp. Module (5Ch) -</a:t>
            </a:r>
            <a:endParaRPr lang="ko-KR" altLang="en-US" sz="1050" dirty="0">
              <a:latin typeface="+mj-ea"/>
              <a:ea typeface="+mj-ea"/>
            </a:endParaRPr>
          </a:p>
        </p:txBody>
      </p:sp>
      <p:sp>
        <p:nvSpPr>
          <p:cNvPr id="7" name="TextBox 6"/>
          <p:cNvSpPr txBox="1"/>
          <p:nvPr/>
        </p:nvSpPr>
        <p:spPr>
          <a:xfrm>
            <a:off x="0" y="0"/>
            <a:ext cx="5739328"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Std. Limb Lead </a:t>
            </a:r>
            <a:r>
              <a:rPr lang="en-US" altLang="ko-KR" sz="2000" dirty="0" err="1" smtClean="0">
                <a:latin typeface="Times New Roman" pitchFamily="18" charset="0"/>
                <a:ea typeface="바탕" pitchFamily="18" charset="-127"/>
                <a:cs typeface="Times New Roman" pitchFamily="18" charset="0"/>
              </a:rPr>
              <a:t>Biopotential</a:t>
            </a:r>
            <a:r>
              <a:rPr lang="en-US" altLang="ko-KR" sz="2000" dirty="0" smtClean="0">
                <a:latin typeface="Times New Roman" pitchFamily="18" charset="0"/>
                <a:ea typeface="바탕" pitchFamily="18" charset="-127"/>
                <a:cs typeface="Times New Roman" pitchFamily="18" charset="0"/>
              </a:rPr>
              <a:t> Amp. Module (Circuit)</a:t>
            </a:r>
            <a:endParaRPr lang="ko-KR" altLang="en-US" sz="2000" dirty="0">
              <a:latin typeface="Times New Roman" pitchFamily="18" charset="0"/>
              <a:ea typeface="바탕" pitchFamily="18" charset="-127"/>
              <a:cs typeface="Times New Roman" pitchFamily="18" charset="0"/>
            </a:endParaRPr>
          </a:p>
        </p:txBody>
      </p:sp>
      <p:sp>
        <p:nvSpPr>
          <p:cNvPr id="9" name="슬라이드 번호 개체 틀 8"/>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17</a:t>
            </a:fld>
            <a:endParaRPr lang="ko-KR"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Documents and Settings\Administrator\바탕 화면\삼성 멀티 심전도 최종보고자료\사진\2011-06-11 16.24.28_N.jpg"/>
          <p:cNvPicPr>
            <a:picLocks noChangeAspect="1" noChangeArrowheads="1"/>
          </p:cNvPicPr>
          <p:nvPr/>
        </p:nvPicPr>
        <p:blipFill>
          <a:blip r:embed="rId2" cstate="print"/>
          <a:srcRect/>
          <a:stretch>
            <a:fillRect/>
          </a:stretch>
        </p:blipFill>
        <p:spPr bwMode="auto">
          <a:xfrm>
            <a:off x="1103111" y="1232610"/>
            <a:ext cx="6937777" cy="4509120"/>
          </a:xfrm>
          <a:prstGeom prst="rect">
            <a:avLst/>
          </a:prstGeom>
          <a:noFill/>
        </p:spPr>
      </p:pic>
      <p:sp>
        <p:nvSpPr>
          <p:cNvPr id="5" name="모서리가 둥근 직사각형 4"/>
          <p:cNvSpPr/>
          <p:nvPr/>
        </p:nvSpPr>
        <p:spPr>
          <a:xfrm>
            <a:off x="1535159" y="1880682"/>
            <a:ext cx="2520280" cy="1584176"/>
          </a:xfrm>
          <a:prstGeom prst="roundRect">
            <a:avLst/>
          </a:prstGeom>
          <a:solidFill>
            <a:srgbClr val="FFFF00">
              <a:alpha val="20000"/>
            </a:srgbClr>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607167" y="1376626"/>
            <a:ext cx="1800200" cy="577081"/>
          </a:xfrm>
          <a:prstGeom prst="rect">
            <a:avLst/>
          </a:prstGeom>
          <a:solidFill>
            <a:schemeClr val="bg1"/>
          </a:solidFill>
        </p:spPr>
        <p:txBody>
          <a:bodyPr wrap="square" rtlCol="0">
            <a:spAutoFit/>
          </a:bodyPr>
          <a:lstStyle/>
          <a:p>
            <a:pPr algn="ctr"/>
            <a:r>
              <a:rPr lang="en-US" altLang="ko-KR" sz="1050" dirty="0" err="1" smtClean="0">
                <a:latin typeface="+mj-ea"/>
                <a:ea typeface="+mj-ea"/>
              </a:rPr>
              <a:t>Biopack</a:t>
            </a:r>
            <a:r>
              <a:rPr lang="en-US" altLang="ko-KR" sz="1050" dirty="0" smtClean="0">
                <a:latin typeface="+mj-ea"/>
                <a:ea typeface="+mj-ea"/>
              </a:rPr>
              <a:t> MP150( 2 Ea)</a:t>
            </a:r>
          </a:p>
          <a:p>
            <a:pPr algn="ctr"/>
            <a:r>
              <a:rPr lang="en-US" altLang="ko-KR" sz="1050" dirty="0" smtClean="0">
                <a:latin typeface="+mj-ea"/>
                <a:ea typeface="+mj-ea"/>
              </a:rPr>
              <a:t>1 : Ch 1~ 14, </a:t>
            </a:r>
            <a:r>
              <a:rPr lang="en-US" altLang="ko-KR" sz="1050" dirty="0" err="1" smtClean="0">
                <a:latin typeface="+mj-ea"/>
                <a:ea typeface="+mj-ea"/>
              </a:rPr>
              <a:t>LEAD</a:t>
            </a:r>
            <a:r>
              <a:rPr lang="en-US" altLang="ko-KR" sz="1050" dirty="0" err="1" smtClean="0">
                <a:latin typeface="맑은 고딕"/>
                <a:ea typeface="맑은 고딕"/>
              </a:rPr>
              <a:t>Ⅱ</a:t>
            </a:r>
            <a:endParaRPr lang="en-US" altLang="ko-KR" sz="1050" dirty="0" smtClean="0">
              <a:latin typeface="+mj-ea"/>
              <a:ea typeface="+mj-ea"/>
            </a:endParaRPr>
          </a:p>
          <a:p>
            <a:pPr algn="ctr"/>
            <a:r>
              <a:rPr lang="en-US" altLang="ko-KR" sz="1050" dirty="0" smtClean="0">
                <a:latin typeface="+mj-ea"/>
                <a:ea typeface="+mj-ea"/>
              </a:rPr>
              <a:t>2 : Ch 15 ~ 25, </a:t>
            </a:r>
            <a:r>
              <a:rPr lang="en-US" altLang="ko-KR" sz="1050" dirty="0" err="1" smtClean="0">
                <a:latin typeface="+mj-ea"/>
                <a:ea typeface="+mj-ea"/>
              </a:rPr>
              <a:t>LEAD</a:t>
            </a:r>
            <a:r>
              <a:rPr lang="en-US" altLang="ko-KR" sz="1050" dirty="0" err="1" smtClean="0">
                <a:latin typeface="맑은 고딕"/>
                <a:ea typeface="맑은 고딕"/>
              </a:rPr>
              <a:t>Ⅰ,Ⅱ</a:t>
            </a:r>
            <a:endParaRPr lang="ko-KR" altLang="en-US" sz="1050" dirty="0">
              <a:latin typeface="+mj-ea"/>
              <a:ea typeface="+mj-ea"/>
            </a:endParaRPr>
          </a:p>
        </p:txBody>
      </p:sp>
      <p:sp>
        <p:nvSpPr>
          <p:cNvPr id="7" name="모서리가 둥근 직사각형 6"/>
          <p:cNvSpPr/>
          <p:nvPr/>
        </p:nvSpPr>
        <p:spPr>
          <a:xfrm>
            <a:off x="1103111" y="3752890"/>
            <a:ext cx="1512168" cy="1800200"/>
          </a:xfrm>
          <a:prstGeom prst="roundRect">
            <a:avLst/>
          </a:prstGeom>
          <a:solidFill>
            <a:srgbClr val="FFFF00">
              <a:alpha val="20000"/>
            </a:srgbClr>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35496" y="3680882"/>
            <a:ext cx="1800200" cy="577081"/>
          </a:xfrm>
          <a:prstGeom prst="rect">
            <a:avLst/>
          </a:prstGeom>
          <a:solidFill>
            <a:schemeClr val="bg1"/>
          </a:solidFill>
        </p:spPr>
        <p:txBody>
          <a:bodyPr wrap="square" rtlCol="0">
            <a:spAutoFit/>
          </a:bodyPr>
          <a:lstStyle/>
          <a:p>
            <a:pPr algn="ctr"/>
            <a:r>
              <a:rPr lang="en-US" altLang="ko-KR" sz="1050" dirty="0" smtClean="0">
                <a:latin typeface="+mj-ea"/>
                <a:ea typeface="+mj-ea"/>
              </a:rPr>
              <a:t>Nevada Patient Simulator</a:t>
            </a:r>
          </a:p>
          <a:p>
            <a:pPr algn="ctr"/>
            <a:r>
              <a:rPr lang="en-US" altLang="ko-KR" sz="1050" dirty="0" smtClean="0">
                <a:latin typeface="+mj-ea"/>
                <a:ea typeface="+mj-ea"/>
              </a:rPr>
              <a:t>(</a:t>
            </a:r>
            <a:r>
              <a:rPr lang="en-US" altLang="ko-KR" sz="1050" dirty="0" err="1" smtClean="0">
                <a:latin typeface="+mj-ea"/>
                <a:ea typeface="+mj-ea"/>
              </a:rPr>
              <a:t>MedSim</a:t>
            </a:r>
            <a:r>
              <a:rPr lang="en-US" altLang="ko-KR" sz="1050" dirty="0" smtClean="0">
                <a:latin typeface="+mj-ea"/>
                <a:ea typeface="+mj-ea"/>
              </a:rPr>
              <a:t> 300)</a:t>
            </a:r>
          </a:p>
          <a:p>
            <a:pPr algn="ctr"/>
            <a:r>
              <a:rPr lang="en-US" altLang="ko-KR" sz="1050" dirty="0" smtClean="0">
                <a:latin typeface="+mj-ea"/>
                <a:ea typeface="+mj-ea"/>
              </a:rPr>
              <a:t>For verification</a:t>
            </a:r>
            <a:endParaRPr lang="ko-KR" altLang="en-US" sz="1050" dirty="0">
              <a:latin typeface="+mj-ea"/>
              <a:ea typeface="+mj-ea"/>
            </a:endParaRPr>
          </a:p>
        </p:txBody>
      </p:sp>
      <p:sp>
        <p:nvSpPr>
          <p:cNvPr id="9" name="모서리가 둥근 직사각형 8"/>
          <p:cNvSpPr/>
          <p:nvPr/>
        </p:nvSpPr>
        <p:spPr>
          <a:xfrm>
            <a:off x="2615279" y="3896906"/>
            <a:ext cx="648072" cy="720080"/>
          </a:xfrm>
          <a:prstGeom prst="roundRect">
            <a:avLst/>
          </a:prstGeom>
          <a:solidFill>
            <a:srgbClr val="FFFF00">
              <a:alpha val="20000"/>
            </a:srgbClr>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2039215" y="5625098"/>
            <a:ext cx="1800200" cy="900246"/>
          </a:xfrm>
          <a:prstGeom prst="rect">
            <a:avLst/>
          </a:prstGeom>
          <a:solidFill>
            <a:schemeClr val="bg1"/>
          </a:solidFill>
        </p:spPr>
        <p:txBody>
          <a:bodyPr wrap="square" rtlCol="0">
            <a:spAutoFit/>
          </a:bodyPr>
          <a:lstStyle/>
          <a:p>
            <a:pPr algn="ctr"/>
            <a:r>
              <a:rPr lang="en-US" altLang="ko-KR" sz="1050" dirty="0" smtClean="0">
                <a:latin typeface="+mj-ea"/>
                <a:ea typeface="+mj-ea"/>
              </a:rPr>
              <a:t>5Channel ECG Board</a:t>
            </a:r>
          </a:p>
          <a:p>
            <a:pPr algn="ctr"/>
            <a:r>
              <a:rPr lang="en-US" altLang="ko-KR" sz="1050" dirty="0" smtClean="0">
                <a:latin typeface="+mj-ea"/>
                <a:ea typeface="+mj-ea"/>
              </a:rPr>
              <a:t>Measure </a:t>
            </a:r>
            <a:r>
              <a:rPr lang="en-US" altLang="ko-KR" sz="1050" dirty="0" err="1" smtClean="0">
                <a:latin typeface="+mj-ea"/>
                <a:ea typeface="+mj-ea"/>
              </a:rPr>
              <a:t>LEAD</a:t>
            </a:r>
            <a:r>
              <a:rPr lang="en-US" altLang="ko-KR" sz="1050" dirty="0" err="1" smtClean="0">
                <a:latin typeface="맑은 고딕"/>
                <a:ea typeface="맑은 고딕"/>
              </a:rPr>
              <a:t>Ⅰ,Ⅱ</a:t>
            </a:r>
            <a:r>
              <a:rPr lang="en-US" altLang="ko-KR" sz="1050" dirty="0" smtClean="0">
                <a:latin typeface="맑은 고딕"/>
                <a:ea typeface="맑은 고딕"/>
              </a:rPr>
              <a:t> </a:t>
            </a:r>
          </a:p>
          <a:p>
            <a:pPr algn="ctr"/>
            <a:r>
              <a:rPr lang="en-US" altLang="ko-KR" sz="1050" dirty="0" smtClean="0">
                <a:latin typeface="맑은 고딕"/>
                <a:ea typeface="맑은 고딕"/>
              </a:rPr>
              <a:t>Wilson Central supply Terminal(WCT) to 25Ch Board</a:t>
            </a:r>
            <a:endParaRPr lang="ko-KR" altLang="en-US" sz="1050" dirty="0">
              <a:latin typeface="+mj-ea"/>
              <a:ea typeface="+mj-ea"/>
            </a:endParaRPr>
          </a:p>
        </p:txBody>
      </p:sp>
      <p:sp>
        <p:nvSpPr>
          <p:cNvPr id="11" name="모서리가 둥근 직사각형 10"/>
          <p:cNvSpPr/>
          <p:nvPr/>
        </p:nvSpPr>
        <p:spPr>
          <a:xfrm>
            <a:off x="3335359" y="3608874"/>
            <a:ext cx="1800200" cy="1584176"/>
          </a:xfrm>
          <a:prstGeom prst="roundRect">
            <a:avLst/>
          </a:prstGeom>
          <a:solidFill>
            <a:srgbClr val="FFFF00">
              <a:alpha val="20000"/>
            </a:srgbClr>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3623391" y="5193050"/>
            <a:ext cx="1800200" cy="253916"/>
          </a:xfrm>
          <a:prstGeom prst="rect">
            <a:avLst/>
          </a:prstGeom>
          <a:solidFill>
            <a:schemeClr val="bg1"/>
          </a:solidFill>
        </p:spPr>
        <p:txBody>
          <a:bodyPr wrap="square" rtlCol="0">
            <a:spAutoFit/>
          </a:bodyPr>
          <a:lstStyle/>
          <a:p>
            <a:pPr algn="ctr"/>
            <a:r>
              <a:rPr lang="en-US" altLang="ko-KR" sz="1050" dirty="0" smtClean="0">
                <a:latin typeface="+mj-ea"/>
                <a:ea typeface="+mj-ea"/>
              </a:rPr>
              <a:t>25Channel ECG Board</a:t>
            </a:r>
            <a:endParaRPr lang="ko-KR" altLang="en-US" sz="1050" dirty="0">
              <a:latin typeface="+mj-ea"/>
              <a:ea typeface="+mj-ea"/>
            </a:endParaRPr>
          </a:p>
        </p:txBody>
      </p:sp>
      <p:sp>
        <p:nvSpPr>
          <p:cNvPr id="13" name="모서리가 둥근 직사각형 12"/>
          <p:cNvSpPr/>
          <p:nvPr/>
        </p:nvSpPr>
        <p:spPr>
          <a:xfrm>
            <a:off x="4127447" y="1448634"/>
            <a:ext cx="3600400" cy="2016224"/>
          </a:xfrm>
          <a:prstGeom prst="roundRect">
            <a:avLst/>
          </a:prstGeom>
          <a:solidFill>
            <a:srgbClr val="FFFF00">
              <a:alpha val="20000"/>
            </a:srgbClr>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5495599" y="2816786"/>
            <a:ext cx="1800200" cy="415498"/>
          </a:xfrm>
          <a:prstGeom prst="rect">
            <a:avLst/>
          </a:prstGeom>
          <a:solidFill>
            <a:schemeClr val="bg1"/>
          </a:solidFill>
        </p:spPr>
        <p:txBody>
          <a:bodyPr wrap="square" rtlCol="0">
            <a:spAutoFit/>
          </a:bodyPr>
          <a:lstStyle/>
          <a:p>
            <a:pPr algn="ctr"/>
            <a:r>
              <a:rPr lang="en-US" altLang="ko-KR" sz="1050" dirty="0" smtClean="0">
                <a:latin typeface="+mj-ea"/>
                <a:ea typeface="+mj-ea"/>
              </a:rPr>
              <a:t>Data Acquisition</a:t>
            </a:r>
          </a:p>
          <a:p>
            <a:pPr algn="ctr"/>
            <a:r>
              <a:rPr lang="en-US" altLang="ko-KR" sz="1050" dirty="0" smtClean="0">
                <a:latin typeface="+mj-ea"/>
                <a:ea typeface="+mj-ea"/>
              </a:rPr>
              <a:t>(</a:t>
            </a:r>
            <a:r>
              <a:rPr lang="en-US" altLang="ko-KR" sz="1050" dirty="0" err="1" smtClean="0">
                <a:latin typeface="+mj-ea"/>
                <a:ea typeface="+mj-ea"/>
              </a:rPr>
              <a:t>fs</a:t>
            </a:r>
            <a:r>
              <a:rPr lang="en-US" altLang="ko-KR" sz="1050" dirty="0" smtClean="0">
                <a:latin typeface="+mj-ea"/>
                <a:ea typeface="+mj-ea"/>
              </a:rPr>
              <a:t> = 500Hz)</a:t>
            </a:r>
            <a:endParaRPr lang="ko-KR" altLang="en-US" sz="1050" dirty="0">
              <a:latin typeface="+mj-ea"/>
              <a:ea typeface="+mj-ea"/>
            </a:endParaRPr>
          </a:p>
        </p:txBody>
      </p:sp>
      <p:cxnSp>
        <p:nvCxnSpPr>
          <p:cNvPr id="16" name="직선 화살표 연결선 15"/>
          <p:cNvCxnSpPr>
            <a:endCxn id="9" idx="2"/>
          </p:cNvCxnSpPr>
          <p:nvPr/>
        </p:nvCxnSpPr>
        <p:spPr>
          <a:xfrm rot="5400000" flipH="1" flipV="1">
            <a:off x="2417257" y="5103040"/>
            <a:ext cx="1008112" cy="36004"/>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0" y="0"/>
            <a:ext cx="4910575"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Body</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Surface Potential Amp. Exp. Setup - 1</a:t>
            </a:r>
            <a:endParaRPr lang="ko-KR" altLang="en-US" sz="2000" dirty="0">
              <a:latin typeface="Times New Roman" pitchFamily="18" charset="0"/>
              <a:ea typeface="바탕" pitchFamily="18" charset="-127"/>
              <a:cs typeface="Times New Roman" pitchFamily="18" charset="0"/>
            </a:endParaRPr>
          </a:p>
        </p:txBody>
      </p:sp>
      <p:sp>
        <p:nvSpPr>
          <p:cNvPr id="18" name="슬라이드 번호 개체 틀 17"/>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18</a:t>
            </a:fld>
            <a:endParaRPr lang="ko-KR"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4910575"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Body</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Surface Potential Amp. Exp. Setup - 2</a:t>
            </a:r>
            <a:endParaRPr lang="ko-KR" altLang="en-US" sz="2000" dirty="0">
              <a:latin typeface="Times New Roman" pitchFamily="18" charset="0"/>
              <a:ea typeface="바탕" pitchFamily="18" charset="-127"/>
              <a:cs typeface="Times New Roman" pitchFamily="18" charset="0"/>
            </a:endParaRPr>
          </a:p>
        </p:txBody>
      </p:sp>
      <p:pic>
        <p:nvPicPr>
          <p:cNvPr id="4098" name="Picture 2" descr="C:\Users\이정환\Documents\매직 폴더\AtrixCamera\2011-05-18_21-53-00_362.jpg"/>
          <p:cNvPicPr>
            <a:picLocks noChangeAspect="1" noChangeArrowheads="1"/>
          </p:cNvPicPr>
          <p:nvPr/>
        </p:nvPicPr>
        <p:blipFill>
          <a:blip r:embed="rId2" cstate="print"/>
          <a:srcRect l="5900" r="18632"/>
          <a:stretch>
            <a:fillRect/>
          </a:stretch>
        </p:blipFill>
        <p:spPr bwMode="auto">
          <a:xfrm rot="16200000">
            <a:off x="3385563" y="1375078"/>
            <a:ext cx="5901266" cy="4392487"/>
          </a:xfrm>
          <a:prstGeom prst="rect">
            <a:avLst/>
          </a:prstGeom>
          <a:noFill/>
        </p:spPr>
      </p:pic>
      <p:pic>
        <p:nvPicPr>
          <p:cNvPr id="4099" name="Picture 3" descr="C:\Users\이정환\Documents\매직 폴더\AtrixCamera\2011-05-18_21-53-49_260.jpg"/>
          <p:cNvPicPr>
            <a:picLocks noChangeAspect="1" noChangeArrowheads="1"/>
          </p:cNvPicPr>
          <p:nvPr/>
        </p:nvPicPr>
        <p:blipFill>
          <a:blip r:embed="rId3" cstate="print"/>
          <a:srcRect l="18367" r="11224"/>
          <a:stretch>
            <a:fillRect/>
          </a:stretch>
        </p:blipFill>
        <p:spPr bwMode="auto">
          <a:xfrm>
            <a:off x="395536" y="620687"/>
            <a:ext cx="3600400" cy="3835209"/>
          </a:xfrm>
          <a:prstGeom prst="rect">
            <a:avLst/>
          </a:prstGeom>
          <a:noFill/>
        </p:spPr>
      </p:pic>
      <p:pic>
        <p:nvPicPr>
          <p:cNvPr id="4100" name="Picture 4" descr="C:\Users\이정환\Documents\매직 폴더\AtrixCamera\2011-04-14_11-27-15_851.jpg"/>
          <p:cNvPicPr>
            <a:picLocks noChangeAspect="1" noChangeArrowheads="1"/>
          </p:cNvPicPr>
          <p:nvPr/>
        </p:nvPicPr>
        <p:blipFill>
          <a:blip r:embed="rId4" cstate="print"/>
          <a:srcRect/>
          <a:stretch>
            <a:fillRect/>
          </a:stretch>
        </p:blipFill>
        <p:spPr bwMode="auto">
          <a:xfrm>
            <a:off x="395536" y="4509120"/>
            <a:ext cx="3589322" cy="2016224"/>
          </a:xfrm>
          <a:prstGeom prst="rect">
            <a:avLst/>
          </a:prstGeom>
          <a:noFill/>
        </p:spPr>
      </p:pic>
      <p:sp>
        <p:nvSpPr>
          <p:cNvPr id="7" name="슬라이드 번호 개체 틀 6"/>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19</a:t>
            </a:fld>
            <a:endParaRPr lang="ko-KR"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ChangeArrowheads="1"/>
          </p:cNvSpPr>
          <p:nvPr/>
        </p:nvSpPr>
        <p:spPr bwMode="auto">
          <a:xfrm>
            <a:off x="-2900" y="908720"/>
            <a:ext cx="9146900" cy="4462760"/>
          </a:xfrm>
          <a:prstGeom prst="rect">
            <a:avLst/>
          </a:prstGeom>
          <a:noFill/>
        </p:spPr>
        <p:txBody>
          <a:bodyPr wrap="square" rtlCol="0">
            <a:spAutoFit/>
          </a:bodyPr>
          <a:lstStyle/>
          <a:p>
            <a:pPr marL="800100" lvl="1" indent="-342900" fontAlgn="base">
              <a:lnSpc>
                <a:spcPct val="200000"/>
              </a:lnSpc>
              <a:spcBef>
                <a:spcPct val="0"/>
              </a:spcBef>
              <a:spcAft>
                <a:spcPct val="0"/>
              </a:spcAft>
              <a:buFont typeface="+mj-ea"/>
              <a:buAutoNum type="circleNumDbPlain"/>
              <a:tabLst>
                <a:tab pos="889000" algn="l"/>
              </a:tabLst>
            </a:pPr>
            <a:r>
              <a:rPr lang="en-US" altLang="ko-KR" dirty="0" smtClean="0"/>
              <a:t>LEAD II </a:t>
            </a:r>
            <a:r>
              <a:rPr lang="ko-KR" altLang="en-US" dirty="0" smtClean="0"/>
              <a:t>표준 임상심전도와의 유사성</a:t>
            </a:r>
            <a:r>
              <a:rPr lang="en-US" altLang="ko-KR" dirty="0" smtClean="0"/>
              <a:t>(&gt;90%) </a:t>
            </a:r>
            <a:r>
              <a:rPr lang="ko-KR" altLang="en-US" dirty="0" smtClean="0"/>
              <a:t>확보</a:t>
            </a:r>
            <a:endParaRPr lang="en-US" altLang="ko-KR" dirty="0" smtClean="0"/>
          </a:p>
          <a:p>
            <a:pPr marL="803275">
              <a:lnSpc>
                <a:spcPct val="200000"/>
              </a:lnSpc>
            </a:pPr>
            <a:r>
              <a:rPr lang="en-US" altLang="ko-KR" sz="1400" dirty="0" smtClean="0"/>
              <a:t>( 2</a:t>
            </a:r>
            <a:r>
              <a:rPr lang="ko-KR" altLang="en-US" sz="1400" dirty="0" smtClean="0"/>
              <a:t>개 멀티 패치</a:t>
            </a:r>
            <a:r>
              <a:rPr lang="en-US" altLang="ko-KR" sz="1400" dirty="0" smtClean="0"/>
              <a:t>(</a:t>
            </a:r>
            <a:r>
              <a:rPr lang="ko-KR" altLang="en-US" sz="1400" dirty="0" smtClean="0"/>
              <a:t>센서</a:t>
            </a:r>
            <a:r>
              <a:rPr lang="en-US" altLang="ko-KR" sz="1400" dirty="0" smtClean="0"/>
              <a:t>)</a:t>
            </a:r>
            <a:r>
              <a:rPr lang="ko-KR" altLang="en-US" sz="1400" dirty="0" smtClean="0"/>
              <a:t>를 이용한 표준 </a:t>
            </a:r>
            <a:r>
              <a:rPr lang="en-US" altLang="ko-KR" sz="1400" dirty="0" smtClean="0"/>
              <a:t>ECG</a:t>
            </a:r>
            <a:r>
              <a:rPr lang="ko-KR" altLang="en-US" sz="1400" dirty="0" smtClean="0"/>
              <a:t>와 </a:t>
            </a:r>
            <a:r>
              <a:rPr lang="en-US" altLang="ko-KR" sz="1400" dirty="0" smtClean="0"/>
              <a:t>90%</a:t>
            </a:r>
            <a:r>
              <a:rPr lang="ko-KR" altLang="en-US" sz="1400" dirty="0" smtClean="0"/>
              <a:t>이상의 상관도를 가지는 합성파형의 유도</a:t>
            </a:r>
            <a:r>
              <a:rPr lang="en-US" altLang="ko-KR" sz="1400" dirty="0" smtClean="0"/>
              <a:t>)</a:t>
            </a:r>
          </a:p>
          <a:p>
            <a:pPr marL="803275">
              <a:lnSpc>
                <a:spcPct val="200000"/>
              </a:lnSpc>
              <a:buFontTx/>
              <a:buChar char="-"/>
            </a:pPr>
            <a:r>
              <a:rPr lang="ko-KR" altLang="en-US" sz="1400" dirty="0" smtClean="0"/>
              <a:t> 심장</a:t>
            </a:r>
            <a:r>
              <a:rPr lang="en-US" altLang="ko-KR" sz="1400" dirty="0" smtClean="0"/>
              <a:t> </a:t>
            </a:r>
            <a:r>
              <a:rPr lang="ko-KR" altLang="en-US" sz="1400" dirty="0" err="1" smtClean="0"/>
              <a:t>쌍극자</a:t>
            </a:r>
            <a:r>
              <a:rPr lang="en-US" altLang="ko-KR" sz="1400" dirty="0" smtClean="0"/>
              <a:t>(Heart Dipole)</a:t>
            </a:r>
            <a:r>
              <a:rPr lang="ko-KR" altLang="en-US" sz="1400" dirty="0" smtClean="0"/>
              <a:t>의</a:t>
            </a:r>
            <a:r>
              <a:rPr lang="en-US" altLang="ko-KR" sz="1400" dirty="0" smtClean="0"/>
              <a:t> Simulation</a:t>
            </a:r>
            <a:r>
              <a:rPr lang="ko-KR" altLang="en-US" sz="1400" dirty="0" smtClean="0"/>
              <a:t>에 의한 벡터 투영</a:t>
            </a:r>
            <a:r>
              <a:rPr lang="en-US" altLang="ko-KR" sz="1400" dirty="0" smtClean="0"/>
              <a:t>(Vector projection)</a:t>
            </a:r>
            <a:r>
              <a:rPr lang="ko-KR" altLang="en-US" sz="1400" dirty="0" smtClean="0"/>
              <a:t>의 </a:t>
            </a:r>
            <a:r>
              <a:rPr lang="en-US" altLang="ko-KR" sz="1400" dirty="0" smtClean="0"/>
              <a:t>feasibility </a:t>
            </a:r>
            <a:r>
              <a:rPr lang="ko-KR" altLang="en-US" sz="1400" dirty="0" smtClean="0"/>
              <a:t>검증 </a:t>
            </a:r>
            <a:endParaRPr lang="en-US" altLang="ko-KR" sz="1400" dirty="0" smtClean="0"/>
          </a:p>
          <a:p>
            <a:pPr marL="803275">
              <a:lnSpc>
                <a:spcPct val="200000"/>
              </a:lnSpc>
            </a:pPr>
            <a:r>
              <a:rPr lang="en-US" altLang="ko-KR" sz="1400" dirty="0" smtClean="0"/>
              <a:t>  </a:t>
            </a:r>
            <a:r>
              <a:rPr lang="ko-KR" altLang="en-US" sz="1400" dirty="0" smtClean="0"/>
              <a:t>및 </a:t>
            </a:r>
            <a:r>
              <a:rPr lang="en-US" altLang="ko-KR" sz="1400" dirty="0" smtClean="0"/>
              <a:t> Simulation</a:t>
            </a:r>
            <a:r>
              <a:rPr lang="ko-KR" altLang="en-US" sz="1400" dirty="0" smtClean="0"/>
              <a:t>에 의한 심전도 합성 </a:t>
            </a:r>
            <a:r>
              <a:rPr lang="en-US" altLang="ko-KR" sz="1400" dirty="0" smtClean="0">
                <a:sym typeface="Wingdings" pitchFamily="2" charset="2"/>
              </a:rPr>
              <a:t> 91%</a:t>
            </a:r>
            <a:r>
              <a:rPr lang="ko-KR" altLang="en-US" sz="1400" dirty="0" smtClean="0">
                <a:sym typeface="Wingdings" pitchFamily="2" charset="2"/>
              </a:rPr>
              <a:t> 상관관계</a:t>
            </a:r>
            <a:r>
              <a:rPr lang="ko-KR" altLang="en-US" sz="1400" dirty="0" smtClean="0"/>
              <a:t> </a:t>
            </a:r>
            <a:endParaRPr lang="en-US" altLang="ko-KR" sz="1400" dirty="0" smtClean="0"/>
          </a:p>
          <a:p>
            <a:pPr marL="803275">
              <a:lnSpc>
                <a:spcPct val="200000"/>
              </a:lnSpc>
            </a:pPr>
            <a:r>
              <a:rPr lang="en-US" altLang="ko-KR" sz="1400" dirty="0" smtClean="0"/>
              <a:t>- </a:t>
            </a:r>
            <a:r>
              <a:rPr lang="ko-KR" altLang="en-US" sz="1400" dirty="0" smtClean="0"/>
              <a:t>다중 </a:t>
            </a:r>
            <a:r>
              <a:rPr lang="en-US" altLang="ko-KR" sz="1400" dirty="0" smtClean="0"/>
              <a:t>Patch</a:t>
            </a:r>
            <a:r>
              <a:rPr lang="ko-KR" altLang="en-US" sz="1400" dirty="0" smtClean="0"/>
              <a:t>를 이용한 심전도 합성 실험 </a:t>
            </a:r>
            <a:r>
              <a:rPr lang="en-US" altLang="ko-KR" sz="1400" dirty="0" smtClean="0">
                <a:sym typeface="Wingdings" pitchFamily="2" charset="2"/>
              </a:rPr>
              <a:t></a:t>
            </a:r>
            <a:r>
              <a:rPr lang="en-US" altLang="ko-KR" sz="1400" dirty="0" smtClean="0"/>
              <a:t> 93%</a:t>
            </a:r>
            <a:r>
              <a:rPr lang="ko-KR" altLang="en-US" sz="1400" dirty="0" smtClean="0"/>
              <a:t> 상관관계</a:t>
            </a:r>
            <a:endParaRPr lang="en-US" altLang="ko-KR" sz="1400" dirty="0" smtClean="0"/>
          </a:p>
          <a:p>
            <a:pPr lvl="1" fontAlgn="base">
              <a:lnSpc>
                <a:spcPct val="200000"/>
              </a:lnSpc>
              <a:spcBef>
                <a:spcPct val="0"/>
              </a:spcBef>
              <a:spcAft>
                <a:spcPct val="0"/>
              </a:spcAft>
              <a:tabLst>
                <a:tab pos="889000" algn="l"/>
              </a:tabLst>
            </a:pPr>
            <a:endParaRPr lang="en-US" altLang="ko-KR" dirty="0" smtClean="0"/>
          </a:p>
          <a:p>
            <a:pPr marL="800100" lvl="1" indent="-342900" fontAlgn="base">
              <a:lnSpc>
                <a:spcPct val="200000"/>
              </a:lnSpc>
              <a:spcBef>
                <a:spcPct val="0"/>
              </a:spcBef>
              <a:spcAft>
                <a:spcPct val="0"/>
              </a:spcAft>
              <a:buFont typeface="+mj-ea"/>
              <a:buAutoNum type="circleNumDbPlain" startAt="2"/>
              <a:tabLst>
                <a:tab pos="889000" algn="l"/>
              </a:tabLst>
            </a:pPr>
            <a:r>
              <a:rPr lang="ko-KR" altLang="en-US" dirty="0" smtClean="0"/>
              <a:t>이동환경에서 움직임에 의한 동적 잡음의 최소화</a:t>
            </a:r>
            <a:endParaRPr lang="en-US" altLang="ko-KR" dirty="0" smtClean="0"/>
          </a:p>
          <a:p>
            <a:pPr marL="800100" lvl="1" indent="3175" fontAlgn="base">
              <a:lnSpc>
                <a:spcPct val="200000"/>
              </a:lnSpc>
              <a:spcBef>
                <a:spcPct val="0"/>
              </a:spcBef>
              <a:spcAft>
                <a:spcPct val="0"/>
              </a:spcAft>
              <a:tabLst>
                <a:tab pos="889000" algn="l"/>
              </a:tabLst>
            </a:pPr>
            <a:r>
              <a:rPr lang="en-US" altLang="ko-KR" sz="1400" dirty="0" smtClean="0"/>
              <a:t>- </a:t>
            </a:r>
            <a:r>
              <a:rPr lang="ko-KR" altLang="en-US" sz="1400" dirty="0" smtClean="0"/>
              <a:t>다중 </a:t>
            </a:r>
            <a:r>
              <a:rPr lang="en-US" altLang="ko-KR" sz="1400" dirty="0" smtClean="0"/>
              <a:t>Patch </a:t>
            </a:r>
            <a:r>
              <a:rPr lang="ko-KR" altLang="en-US" sz="1400" dirty="0" smtClean="0"/>
              <a:t>적용 시</a:t>
            </a:r>
            <a:r>
              <a:rPr lang="en-US" altLang="ko-KR" sz="1400" dirty="0" smtClean="0"/>
              <a:t>, </a:t>
            </a:r>
            <a:r>
              <a:rPr lang="ko-KR" altLang="en-US" sz="1400" dirty="0" smtClean="0"/>
              <a:t>움직임에 의한 </a:t>
            </a:r>
            <a:r>
              <a:rPr lang="en-US" altLang="ko-KR" sz="1400" dirty="0" smtClean="0"/>
              <a:t>CM</a:t>
            </a:r>
            <a:r>
              <a:rPr lang="ko-KR" altLang="en-US" sz="1400" dirty="0" smtClean="0"/>
              <a:t>전압의 영향 평가</a:t>
            </a:r>
            <a:endParaRPr lang="en-US" altLang="ko-KR" sz="1400" dirty="0" smtClean="0"/>
          </a:p>
          <a:p>
            <a:pPr marL="800100" lvl="1" indent="-342900" fontAlgn="base">
              <a:lnSpc>
                <a:spcPct val="200000"/>
              </a:lnSpc>
              <a:spcBef>
                <a:spcPct val="0"/>
              </a:spcBef>
              <a:spcAft>
                <a:spcPct val="0"/>
              </a:spcAft>
              <a:buFont typeface="+mj-ea"/>
              <a:buAutoNum type="circleNumDbPlain" startAt="2"/>
              <a:tabLst>
                <a:tab pos="889000" algn="l"/>
              </a:tabLst>
            </a:pPr>
            <a:endParaRPr lang="en-US" altLang="ko-KR" dirty="0" smtClean="0"/>
          </a:p>
        </p:txBody>
      </p:sp>
      <p:sp>
        <p:nvSpPr>
          <p:cNvPr id="5" name="직사각형 4"/>
          <p:cNvSpPr/>
          <p:nvPr/>
        </p:nvSpPr>
        <p:spPr>
          <a:xfrm>
            <a:off x="251520" y="116632"/>
            <a:ext cx="2276585" cy="558166"/>
          </a:xfrm>
          <a:prstGeom prst="rect">
            <a:avLst/>
          </a:prstGeom>
        </p:spPr>
        <p:txBody>
          <a:bodyPr wrap="none">
            <a:spAutoFit/>
          </a:bodyPr>
          <a:lstStyle/>
          <a:p>
            <a:pPr marR="0" lvl="0" indent="0" fontAlgn="base">
              <a:lnSpc>
                <a:spcPct val="200000"/>
              </a:lnSpc>
              <a:spcBef>
                <a:spcPct val="0"/>
              </a:spcBef>
              <a:spcAft>
                <a:spcPct val="0"/>
              </a:spcAft>
              <a:buClrTx/>
              <a:buSzTx/>
              <a:tabLst>
                <a:tab pos="889000" algn="l"/>
              </a:tabLst>
            </a:pPr>
            <a:r>
              <a:rPr lang="ko-KR" altLang="en-US" dirty="0" smtClean="0"/>
              <a:t>최종 연구 결과 요약</a:t>
            </a:r>
            <a:endParaRPr lang="en-US" altLang="ko-KR" dirty="0" smtClean="0"/>
          </a:p>
        </p:txBody>
      </p:sp>
      <p:sp>
        <p:nvSpPr>
          <p:cNvPr id="8" name="슬라이드 번호 개체 틀 7"/>
          <p:cNvSpPr>
            <a:spLocks noGrp="1"/>
          </p:cNvSpPr>
          <p:nvPr>
            <p:ph type="sldNum" sz="quarter" idx="12"/>
          </p:nvPr>
        </p:nvSpPr>
        <p:spPr>
          <a:xfrm>
            <a:off x="7007497" y="6469102"/>
            <a:ext cx="2133600" cy="365125"/>
          </a:xfrm>
        </p:spPr>
        <p:txBody>
          <a:bodyPr/>
          <a:lstStyle/>
          <a:p>
            <a:fld id="{4BEDD84E-25D4-4983-8AA1-2863C96F08D9}" type="slidenum">
              <a:rPr lang="ko-KR" altLang="en-US" smtClean="0"/>
              <a:pPr/>
              <a:t>2</a:t>
            </a:fld>
            <a:endParaRPr lang="ko-KR"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0"/>
            <a:ext cx="5006499"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Body</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Surface Potential Experiment Result -1</a:t>
            </a:r>
            <a:endParaRPr lang="ko-KR" altLang="en-US" sz="2000" dirty="0">
              <a:latin typeface="Times New Roman" pitchFamily="18" charset="0"/>
              <a:ea typeface="바탕" pitchFamily="18" charset="-127"/>
              <a:cs typeface="Times New Roman" pitchFamily="18" charset="0"/>
            </a:endParaRPr>
          </a:p>
        </p:txBody>
      </p:sp>
      <p:sp>
        <p:nvSpPr>
          <p:cNvPr id="10" name="TextBox 9"/>
          <p:cNvSpPr txBox="1"/>
          <p:nvPr/>
        </p:nvSpPr>
        <p:spPr>
          <a:xfrm>
            <a:off x="1544871" y="5877272"/>
            <a:ext cx="6051465" cy="307777"/>
          </a:xfrm>
          <a:prstGeom prst="rect">
            <a:avLst/>
          </a:prstGeom>
          <a:noFill/>
        </p:spPr>
        <p:txBody>
          <a:bodyPr wrap="none" rtlCol="0">
            <a:spAutoFit/>
          </a:bodyPr>
          <a:lstStyle/>
          <a:p>
            <a:r>
              <a:rPr lang="en-US" altLang="ko-KR" sz="1400" dirty="0" smtClean="0"/>
              <a:t>- Body</a:t>
            </a:r>
            <a:r>
              <a:rPr lang="ko-KR" altLang="en-US" sz="1400" dirty="0" smtClean="0"/>
              <a:t> </a:t>
            </a:r>
            <a:r>
              <a:rPr lang="en-US" altLang="ko-KR" sz="1400" dirty="0" smtClean="0"/>
              <a:t>Surface Potential </a:t>
            </a:r>
            <a:r>
              <a:rPr lang="ko-KR" altLang="en-US" sz="1400" dirty="0" smtClean="0"/>
              <a:t>측정 실험과 </a:t>
            </a:r>
            <a:r>
              <a:rPr lang="en-US" altLang="ko-KR" sz="1400" dirty="0" smtClean="0"/>
              <a:t>Simulation </a:t>
            </a:r>
            <a:r>
              <a:rPr lang="ko-KR" altLang="en-US" sz="1400" dirty="0" smtClean="0"/>
              <a:t>전극위치 </a:t>
            </a:r>
            <a:r>
              <a:rPr lang="en-US" altLang="ko-KR" sz="1400" dirty="0" smtClean="0"/>
              <a:t>( Lead I</a:t>
            </a:r>
            <a:r>
              <a:rPr lang="ko-KR" altLang="en-US" sz="1400" dirty="0" smtClean="0"/>
              <a:t>방향</a:t>
            </a:r>
            <a:r>
              <a:rPr lang="en-US" altLang="ko-KR" sz="1400" dirty="0" smtClean="0"/>
              <a:t>)-</a:t>
            </a:r>
            <a:endParaRPr lang="ko-KR" altLang="en-US" sz="1400" dirty="0"/>
          </a:p>
        </p:txBody>
      </p:sp>
      <p:sp>
        <p:nvSpPr>
          <p:cNvPr id="12" name="슬라이드 번호 개체 틀 11"/>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20</a:t>
            </a:fld>
            <a:endParaRPr lang="ko-KR" altLang="en-US" dirty="0"/>
          </a:p>
        </p:txBody>
      </p:sp>
      <p:grpSp>
        <p:nvGrpSpPr>
          <p:cNvPr id="11" name="그룹 10"/>
          <p:cNvGrpSpPr/>
          <p:nvPr/>
        </p:nvGrpSpPr>
        <p:grpSpPr>
          <a:xfrm>
            <a:off x="227871" y="1277704"/>
            <a:ext cx="8520592" cy="4383544"/>
            <a:chOff x="755576" y="2710658"/>
            <a:chExt cx="7409640" cy="3670670"/>
          </a:xfrm>
        </p:grpSpPr>
        <p:grpSp>
          <p:nvGrpSpPr>
            <p:cNvPr id="13" name="그룹 18"/>
            <p:cNvGrpSpPr/>
            <p:nvPr/>
          </p:nvGrpSpPr>
          <p:grpSpPr>
            <a:xfrm>
              <a:off x="755576" y="2710658"/>
              <a:ext cx="3240360" cy="3480266"/>
              <a:chOff x="827584" y="2710658"/>
              <a:chExt cx="3240360" cy="3480266"/>
            </a:xfrm>
          </p:grpSpPr>
          <p:pic>
            <p:nvPicPr>
              <p:cNvPr id="15" name="Picture 1" descr="G:\00IvanMyDoc\2009-10-ResearchProjectsMgmt\2010-06-SAIT-Multi-Patch개발과제\2011-0699-최종보고용BackUp화일\전극위치.png"/>
              <p:cNvPicPr>
                <a:picLocks noChangeAspect="1" noChangeArrowheads="1"/>
              </p:cNvPicPr>
              <p:nvPr/>
            </p:nvPicPr>
            <p:blipFill>
              <a:blip r:embed="rId2" cstate="print"/>
              <a:srcRect l="22583" r="20959"/>
              <a:stretch>
                <a:fillRect/>
              </a:stretch>
            </p:blipFill>
            <p:spPr bwMode="auto">
              <a:xfrm>
                <a:off x="827584" y="2710658"/>
                <a:ext cx="3240360" cy="3480266"/>
              </a:xfrm>
              <a:prstGeom prst="rect">
                <a:avLst/>
              </a:prstGeom>
              <a:noFill/>
            </p:spPr>
          </p:pic>
          <p:grpSp>
            <p:nvGrpSpPr>
              <p:cNvPr id="16" name="그룹 12"/>
              <p:cNvGrpSpPr/>
              <p:nvPr/>
            </p:nvGrpSpPr>
            <p:grpSpPr>
              <a:xfrm>
                <a:off x="1226365" y="3003506"/>
                <a:ext cx="2312611" cy="3168352"/>
                <a:chOff x="1201576" y="2614394"/>
                <a:chExt cx="2312611" cy="3168352"/>
              </a:xfrm>
            </p:grpSpPr>
            <p:grpSp>
              <p:nvGrpSpPr>
                <p:cNvPr id="17" name="그룹 226"/>
                <p:cNvGrpSpPr>
                  <a:grpSpLocks/>
                </p:cNvGrpSpPr>
                <p:nvPr/>
              </p:nvGrpSpPr>
              <p:grpSpPr bwMode="auto">
                <a:xfrm>
                  <a:off x="1201576" y="2614394"/>
                  <a:ext cx="2312611" cy="3168352"/>
                  <a:chOff x="929581" y="620688"/>
                  <a:chExt cx="2233167" cy="3168352"/>
                </a:xfrm>
              </p:grpSpPr>
              <p:cxnSp>
                <p:nvCxnSpPr>
                  <p:cNvPr id="21" name="직선 연결선 5"/>
                  <p:cNvCxnSpPr/>
                  <p:nvPr/>
                </p:nvCxnSpPr>
                <p:spPr>
                  <a:xfrm>
                    <a:off x="929581" y="1587385"/>
                    <a:ext cx="22331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6"/>
                  <p:cNvCxnSpPr/>
                  <p:nvPr/>
                </p:nvCxnSpPr>
                <p:spPr>
                  <a:xfrm rot="5400000">
                    <a:off x="488177" y="2204864"/>
                    <a:ext cx="31683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TextBox 227"/>
                <p:cNvSpPr txBox="1">
                  <a:spLocks noChangeArrowheads="1"/>
                </p:cNvSpPr>
                <p:nvPr/>
              </p:nvSpPr>
              <p:spPr bwMode="auto">
                <a:xfrm>
                  <a:off x="1431494" y="3111896"/>
                  <a:ext cx="379413" cy="277812"/>
                </a:xfrm>
                <a:prstGeom prst="rect">
                  <a:avLst/>
                </a:prstGeom>
                <a:noFill/>
                <a:ln w="9525">
                  <a:noFill/>
                  <a:miter lim="800000"/>
                  <a:headEnd/>
                  <a:tailEnd/>
                </a:ln>
              </p:spPr>
              <p:txBody>
                <a:bodyPr wrap="none">
                  <a:spAutoFit/>
                </a:bodyPr>
                <a:lstStyle/>
                <a:p>
                  <a:r>
                    <a:rPr lang="en-US" altLang="ko-KR" sz="1200" dirty="0">
                      <a:latin typeface="맑은 고딕" pitchFamily="50" charset="-127"/>
                      <a:ea typeface="맑은 고딕" pitchFamily="50" charset="-127"/>
                    </a:rPr>
                    <a:t>RA</a:t>
                  </a:r>
                  <a:endParaRPr lang="ko-KR" altLang="en-US" sz="1200" dirty="0">
                    <a:latin typeface="맑은 고딕" pitchFamily="50" charset="-127"/>
                    <a:ea typeface="맑은 고딕" pitchFamily="50" charset="-127"/>
                  </a:endParaRPr>
                </a:p>
              </p:txBody>
            </p:sp>
            <p:sp>
              <p:nvSpPr>
                <p:cNvPr id="19" name="TextBox 228"/>
                <p:cNvSpPr txBox="1">
                  <a:spLocks noChangeArrowheads="1"/>
                </p:cNvSpPr>
                <p:nvPr/>
              </p:nvSpPr>
              <p:spPr bwMode="auto">
                <a:xfrm>
                  <a:off x="2915090" y="3114094"/>
                  <a:ext cx="365125" cy="277813"/>
                </a:xfrm>
                <a:prstGeom prst="rect">
                  <a:avLst/>
                </a:prstGeom>
                <a:noFill/>
                <a:ln w="9525">
                  <a:noFill/>
                  <a:miter lim="800000"/>
                  <a:headEnd/>
                  <a:tailEnd/>
                </a:ln>
              </p:spPr>
              <p:txBody>
                <a:bodyPr wrap="none">
                  <a:spAutoFit/>
                </a:bodyPr>
                <a:lstStyle/>
                <a:p>
                  <a:r>
                    <a:rPr lang="en-US" altLang="ko-KR" sz="1200" dirty="0">
                      <a:latin typeface="맑은 고딕" pitchFamily="50" charset="-127"/>
                      <a:ea typeface="맑은 고딕" pitchFamily="50" charset="-127"/>
                    </a:rPr>
                    <a:t>LA</a:t>
                  </a:r>
                  <a:endParaRPr lang="ko-KR" altLang="en-US" sz="1200" dirty="0">
                    <a:latin typeface="맑은 고딕" pitchFamily="50" charset="-127"/>
                    <a:ea typeface="맑은 고딕" pitchFamily="50" charset="-127"/>
                  </a:endParaRPr>
                </a:p>
              </p:txBody>
            </p:sp>
            <p:sp>
              <p:nvSpPr>
                <p:cNvPr id="20" name="TextBox 229"/>
                <p:cNvSpPr txBox="1">
                  <a:spLocks noChangeArrowheads="1"/>
                </p:cNvSpPr>
                <p:nvPr/>
              </p:nvSpPr>
              <p:spPr bwMode="auto">
                <a:xfrm>
                  <a:off x="2819019" y="5067919"/>
                  <a:ext cx="333375" cy="276225"/>
                </a:xfrm>
                <a:prstGeom prst="rect">
                  <a:avLst/>
                </a:prstGeom>
                <a:noFill/>
                <a:ln w="9525">
                  <a:noFill/>
                  <a:miter lim="800000"/>
                  <a:headEnd/>
                  <a:tailEnd/>
                </a:ln>
              </p:spPr>
              <p:txBody>
                <a:bodyPr wrap="none">
                  <a:spAutoFit/>
                </a:bodyPr>
                <a:lstStyle/>
                <a:p>
                  <a:r>
                    <a:rPr lang="en-US" altLang="ko-KR" sz="1200" dirty="0">
                      <a:latin typeface="맑은 고딕" pitchFamily="50" charset="-127"/>
                      <a:ea typeface="맑은 고딕" pitchFamily="50" charset="-127"/>
                    </a:rPr>
                    <a:t>LL</a:t>
                  </a:r>
                  <a:endParaRPr lang="ko-KR" altLang="en-US" sz="1200" dirty="0">
                    <a:latin typeface="맑은 고딕" pitchFamily="50" charset="-127"/>
                    <a:ea typeface="맑은 고딕" pitchFamily="50" charset="-127"/>
                  </a:endParaRPr>
                </a:p>
              </p:txBody>
            </p:sp>
          </p:grpSp>
        </p:grpSp>
        <p:pic>
          <p:nvPicPr>
            <p:cNvPr id="14" name="Picture 6"/>
            <p:cNvPicPr>
              <a:picLocks noChangeAspect="1" noChangeArrowheads="1"/>
            </p:cNvPicPr>
            <p:nvPr/>
          </p:nvPicPr>
          <p:blipFill>
            <a:blip r:embed="rId3" cstate="print"/>
            <a:srcRect/>
            <a:stretch>
              <a:fillRect/>
            </a:stretch>
          </p:blipFill>
          <p:spPr bwMode="auto">
            <a:xfrm>
              <a:off x="3945951" y="2852936"/>
              <a:ext cx="4219265" cy="3528392"/>
            </a:xfrm>
            <a:prstGeom prst="rect">
              <a:avLst/>
            </a:prstGeom>
            <a:noFill/>
            <a:ln w="9525">
              <a:noFill/>
              <a:miter lim="800000"/>
              <a:headEnd/>
              <a:tailEnd/>
            </a:ln>
          </p:spPr>
        </p:pic>
      </p:grpSp>
      <p:sp>
        <p:nvSpPr>
          <p:cNvPr id="2052" name="Rectangle 5"/>
          <p:cNvSpPr>
            <a:spLocks noChangeArrowheads="1"/>
          </p:cNvSpPr>
          <p:nvPr/>
        </p:nvSpPr>
        <p:spPr bwMode="auto">
          <a:xfrm>
            <a:off x="5492750" y="2222967"/>
            <a:ext cx="2376488" cy="2447925"/>
          </a:xfrm>
          <a:prstGeom prst="rect">
            <a:avLst/>
          </a:prstGeom>
          <a:noFill/>
          <a:ln w="28575">
            <a:solidFill>
              <a:srgbClr val="FF0000"/>
            </a:solidFill>
            <a:miter lim="800000"/>
            <a:headEnd/>
            <a:tailEnd/>
          </a:ln>
        </p:spPr>
        <p:txBody>
          <a:bodyPr wrap="none" anchor="ctr"/>
          <a:lstStyle/>
          <a:p>
            <a:endParaRPr lang="ko-KR" altLang="en-US"/>
          </a:p>
        </p:txBody>
      </p:sp>
      <p:sp>
        <p:nvSpPr>
          <p:cNvPr id="2055" name="Line 8"/>
          <p:cNvSpPr>
            <a:spLocks noChangeShapeType="1"/>
          </p:cNvSpPr>
          <p:nvPr/>
        </p:nvSpPr>
        <p:spPr bwMode="auto">
          <a:xfrm flipV="1">
            <a:off x="5747778" y="2469247"/>
            <a:ext cx="360040" cy="0"/>
          </a:xfrm>
          <a:prstGeom prst="line">
            <a:avLst/>
          </a:prstGeom>
          <a:noFill/>
          <a:ln w="28575">
            <a:solidFill>
              <a:srgbClr val="0000FF"/>
            </a:solidFill>
            <a:round/>
            <a:headEnd/>
            <a:tailEnd type="triangle" w="med" len="med"/>
          </a:ln>
        </p:spPr>
        <p:txBody>
          <a:bodyPr/>
          <a:lstStyle/>
          <a:p>
            <a:endParaRPr lang="ko-KR" altLang="en-US"/>
          </a:p>
        </p:txBody>
      </p:sp>
      <p:sp>
        <p:nvSpPr>
          <p:cNvPr id="23" name="Line 8"/>
          <p:cNvSpPr>
            <a:spLocks noChangeShapeType="1"/>
          </p:cNvSpPr>
          <p:nvPr/>
        </p:nvSpPr>
        <p:spPr bwMode="auto">
          <a:xfrm flipV="1">
            <a:off x="6243950" y="2469247"/>
            <a:ext cx="360040" cy="0"/>
          </a:xfrm>
          <a:prstGeom prst="line">
            <a:avLst/>
          </a:prstGeom>
          <a:noFill/>
          <a:ln w="28575">
            <a:solidFill>
              <a:srgbClr val="0000FF"/>
            </a:solidFill>
            <a:round/>
            <a:headEnd/>
            <a:tailEnd type="triangle" w="med" len="med"/>
          </a:ln>
        </p:spPr>
        <p:txBody>
          <a:bodyPr/>
          <a:lstStyle/>
          <a:p>
            <a:endParaRPr lang="ko-KR" altLang="en-US"/>
          </a:p>
        </p:txBody>
      </p:sp>
      <p:sp>
        <p:nvSpPr>
          <p:cNvPr id="24" name="Line 8"/>
          <p:cNvSpPr>
            <a:spLocks noChangeShapeType="1"/>
          </p:cNvSpPr>
          <p:nvPr/>
        </p:nvSpPr>
        <p:spPr bwMode="auto">
          <a:xfrm flipV="1">
            <a:off x="6732240" y="2469247"/>
            <a:ext cx="360040" cy="0"/>
          </a:xfrm>
          <a:prstGeom prst="line">
            <a:avLst/>
          </a:prstGeom>
          <a:noFill/>
          <a:ln w="28575">
            <a:solidFill>
              <a:srgbClr val="0000FF"/>
            </a:solidFill>
            <a:round/>
            <a:headEnd/>
            <a:tailEnd type="triangle" w="med" len="med"/>
          </a:ln>
        </p:spPr>
        <p:txBody>
          <a:bodyPr/>
          <a:lstStyle/>
          <a:p>
            <a:endParaRPr lang="ko-KR" altLang="en-US"/>
          </a:p>
        </p:txBody>
      </p:sp>
      <p:sp>
        <p:nvSpPr>
          <p:cNvPr id="25" name="Line 8"/>
          <p:cNvSpPr>
            <a:spLocks noChangeShapeType="1"/>
          </p:cNvSpPr>
          <p:nvPr/>
        </p:nvSpPr>
        <p:spPr bwMode="auto">
          <a:xfrm flipV="1">
            <a:off x="7220530" y="2477130"/>
            <a:ext cx="360040" cy="0"/>
          </a:xfrm>
          <a:prstGeom prst="line">
            <a:avLst/>
          </a:prstGeom>
          <a:noFill/>
          <a:ln w="28575">
            <a:solidFill>
              <a:srgbClr val="0000FF"/>
            </a:solidFill>
            <a:round/>
            <a:headEnd/>
            <a:tailEnd type="triangle" w="med" len="med"/>
          </a:ln>
        </p:spPr>
        <p:txBody>
          <a:bodyPr/>
          <a:lstStyle/>
          <a:p>
            <a:endParaRPr lang="ko-KR" altLang="en-US"/>
          </a:p>
        </p:txBody>
      </p:sp>
      <p:sp>
        <p:nvSpPr>
          <p:cNvPr id="26" name="직사각형 25"/>
          <p:cNvSpPr/>
          <p:nvPr/>
        </p:nvSpPr>
        <p:spPr>
          <a:xfrm>
            <a:off x="1795220" y="2613262"/>
            <a:ext cx="832564" cy="95975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4835599" y="3501008"/>
            <a:ext cx="4272905" cy="3331765"/>
            <a:chOff x="1019175" y="1249363"/>
            <a:chExt cx="7105650" cy="5380037"/>
          </a:xfrm>
        </p:grpSpPr>
        <p:pic>
          <p:nvPicPr>
            <p:cNvPr id="3077" name="Picture 5"/>
            <p:cNvPicPr>
              <a:picLocks noChangeAspect="1" noChangeArrowheads="1"/>
            </p:cNvPicPr>
            <p:nvPr/>
          </p:nvPicPr>
          <p:blipFill>
            <a:blip r:embed="rId3" cstate="print"/>
            <a:srcRect/>
            <a:stretch>
              <a:fillRect/>
            </a:stretch>
          </p:blipFill>
          <p:spPr bwMode="auto">
            <a:xfrm>
              <a:off x="1019175" y="1249363"/>
              <a:ext cx="7105650" cy="5380037"/>
            </a:xfrm>
            <a:prstGeom prst="rect">
              <a:avLst/>
            </a:prstGeom>
            <a:noFill/>
            <a:ln w="9525">
              <a:noFill/>
              <a:miter lim="800000"/>
              <a:headEnd/>
              <a:tailEnd/>
            </a:ln>
            <a:effectLst/>
          </p:spPr>
        </p:pic>
        <p:sp>
          <p:nvSpPr>
            <p:cNvPr id="3078" name="Text Box 6"/>
            <p:cNvSpPr txBox="1">
              <a:spLocks noChangeArrowheads="1"/>
            </p:cNvSpPr>
            <p:nvPr/>
          </p:nvSpPr>
          <p:spPr bwMode="auto">
            <a:xfrm>
              <a:off x="4643438" y="1968500"/>
              <a:ext cx="957528" cy="447290"/>
            </a:xfrm>
            <a:prstGeom prst="rect">
              <a:avLst/>
            </a:prstGeom>
            <a:noFill/>
            <a:ln w="9525">
              <a:noFill/>
              <a:miter lim="800000"/>
              <a:headEnd/>
              <a:tailEnd/>
            </a:ln>
            <a:effectLst/>
          </p:spPr>
          <p:txBody>
            <a:bodyPr wrap="none">
              <a:spAutoFit/>
            </a:bodyPr>
            <a:lstStyle/>
            <a:p>
              <a:r>
                <a:rPr lang="en-US" altLang="ko-KR" sz="1200" dirty="0">
                  <a:latin typeface="HY헤드라인M" pitchFamily="18" charset="-127"/>
                  <a:ea typeface="HY헤드라인M" pitchFamily="18" charset="-127"/>
                </a:rPr>
                <a:t>0.651</a:t>
              </a:r>
            </a:p>
          </p:txBody>
        </p:sp>
      </p:grpSp>
      <p:pic>
        <p:nvPicPr>
          <p:cNvPr id="6" name="Picture 5"/>
          <p:cNvPicPr>
            <a:picLocks noChangeAspect="1" noChangeArrowheads="1"/>
          </p:cNvPicPr>
          <p:nvPr/>
        </p:nvPicPr>
        <p:blipFill>
          <a:blip r:embed="rId4" cstate="print"/>
          <a:srcRect/>
          <a:stretch>
            <a:fillRect/>
          </a:stretch>
        </p:blipFill>
        <p:spPr bwMode="auto">
          <a:xfrm>
            <a:off x="4788024" y="448815"/>
            <a:ext cx="4032448" cy="2980185"/>
          </a:xfrm>
          <a:prstGeom prst="rect">
            <a:avLst/>
          </a:prstGeom>
          <a:noFill/>
          <a:ln w="9525">
            <a:noFill/>
            <a:miter lim="800000"/>
            <a:headEnd/>
            <a:tailEnd/>
          </a:ln>
          <a:effectLst/>
        </p:spPr>
      </p:pic>
      <p:pic>
        <p:nvPicPr>
          <p:cNvPr id="7" name="Picture 5"/>
          <p:cNvPicPr>
            <a:picLocks noChangeAspect="1" noChangeArrowheads="1"/>
          </p:cNvPicPr>
          <p:nvPr/>
        </p:nvPicPr>
        <p:blipFill>
          <a:blip r:embed="rId5" cstate="print"/>
          <a:srcRect/>
          <a:stretch>
            <a:fillRect/>
          </a:stretch>
        </p:blipFill>
        <p:spPr bwMode="auto">
          <a:xfrm>
            <a:off x="251520" y="434790"/>
            <a:ext cx="4057154" cy="2994210"/>
          </a:xfrm>
          <a:prstGeom prst="rect">
            <a:avLst/>
          </a:prstGeom>
          <a:noFill/>
          <a:ln w="9525">
            <a:noFill/>
            <a:miter lim="800000"/>
            <a:headEnd/>
            <a:tailEnd/>
          </a:ln>
          <a:effectLst/>
        </p:spPr>
      </p:pic>
      <p:sp>
        <p:nvSpPr>
          <p:cNvPr id="8" name="TextBox 7"/>
          <p:cNvSpPr txBox="1"/>
          <p:nvPr/>
        </p:nvSpPr>
        <p:spPr>
          <a:xfrm>
            <a:off x="0" y="0"/>
            <a:ext cx="5006499"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Body</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Surface Potential Experiment Result -3</a:t>
            </a:r>
            <a:endParaRPr lang="ko-KR" altLang="en-US" sz="2000" dirty="0">
              <a:latin typeface="Times New Roman" pitchFamily="18" charset="0"/>
              <a:ea typeface="바탕" pitchFamily="18" charset="-127"/>
              <a:cs typeface="Times New Roman" pitchFamily="18" charset="0"/>
            </a:endParaRPr>
          </a:p>
        </p:txBody>
      </p:sp>
      <p:sp>
        <p:nvSpPr>
          <p:cNvPr id="10" name="직사각형 9"/>
          <p:cNvSpPr/>
          <p:nvPr/>
        </p:nvSpPr>
        <p:spPr>
          <a:xfrm>
            <a:off x="5508142" y="3356992"/>
            <a:ext cx="2520242" cy="261610"/>
          </a:xfrm>
          <a:prstGeom prst="rect">
            <a:avLst/>
          </a:prstGeom>
        </p:spPr>
        <p:txBody>
          <a:bodyPr wrap="none">
            <a:spAutoFit/>
          </a:bodyPr>
          <a:lstStyle/>
          <a:p>
            <a:r>
              <a:rPr lang="en-US" altLang="ko-KR" sz="1100" dirty="0" smtClean="0">
                <a:solidFill>
                  <a:prstClr val="black"/>
                </a:solidFill>
              </a:rPr>
              <a:t>- Surface Potential (5X5) </a:t>
            </a:r>
            <a:r>
              <a:rPr lang="ko-KR" altLang="en-US" sz="1100" dirty="0" smtClean="0">
                <a:solidFill>
                  <a:prstClr val="black"/>
                </a:solidFill>
              </a:rPr>
              <a:t>측정 결과</a:t>
            </a:r>
            <a:r>
              <a:rPr lang="en-US" altLang="ko-KR" sz="1100" dirty="0" smtClean="0">
                <a:solidFill>
                  <a:prstClr val="black"/>
                </a:solidFill>
              </a:rPr>
              <a:t> -</a:t>
            </a:r>
            <a:endParaRPr lang="ko-KR" altLang="en-US" sz="1100" dirty="0"/>
          </a:p>
        </p:txBody>
      </p:sp>
      <p:sp>
        <p:nvSpPr>
          <p:cNvPr id="11" name="직사각형 10"/>
          <p:cNvSpPr/>
          <p:nvPr/>
        </p:nvSpPr>
        <p:spPr>
          <a:xfrm>
            <a:off x="35496" y="4365104"/>
            <a:ext cx="5025863" cy="276999"/>
          </a:xfrm>
          <a:prstGeom prst="rect">
            <a:avLst/>
          </a:prstGeom>
        </p:spPr>
        <p:txBody>
          <a:bodyPr wrap="none">
            <a:spAutoFit/>
          </a:bodyPr>
          <a:lstStyle/>
          <a:p>
            <a:r>
              <a:rPr lang="en-US" altLang="ko-KR" sz="1200" dirty="0" smtClean="0"/>
              <a:t>* Normalized 2-D cross-correlation: 2</a:t>
            </a:r>
            <a:r>
              <a:rPr lang="ko-KR" altLang="en-US" sz="1200" dirty="0" smtClean="0"/>
              <a:t>차원 배열 사이의 상관관계 측정</a:t>
            </a:r>
            <a:endParaRPr lang="ko-KR" altLang="en-US" sz="1200" dirty="0"/>
          </a:p>
        </p:txBody>
      </p:sp>
      <p:graphicFrame>
        <p:nvGraphicFramePr>
          <p:cNvPr id="14" name="개체 13"/>
          <p:cNvGraphicFramePr>
            <a:graphicFrameLocks noChangeAspect="1"/>
          </p:cNvGraphicFramePr>
          <p:nvPr/>
        </p:nvGraphicFramePr>
        <p:xfrm>
          <a:off x="323527" y="4714111"/>
          <a:ext cx="4023807" cy="792088"/>
        </p:xfrm>
        <a:graphic>
          <a:graphicData uri="http://schemas.openxmlformats.org/presentationml/2006/ole">
            <p:oleObj spid="_x0000_s2051" name="Equation" r:id="rId6" imgW="3225600" imgH="634680" progId="Equation.DSMT4">
              <p:embed/>
            </p:oleObj>
          </a:graphicData>
        </a:graphic>
      </p:graphicFrame>
      <p:grpSp>
        <p:nvGrpSpPr>
          <p:cNvPr id="22" name="그룹 21"/>
          <p:cNvGrpSpPr/>
          <p:nvPr/>
        </p:nvGrpSpPr>
        <p:grpSpPr>
          <a:xfrm>
            <a:off x="251520" y="5597431"/>
            <a:ext cx="4328622" cy="700856"/>
            <a:chOff x="403816" y="5502424"/>
            <a:chExt cx="4328622" cy="700856"/>
          </a:xfrm>
        </p:grpSpPr>
        <p:graphicFrame>
          <p:nvGraphicFramePr>
            <p:cNvPr id="15" name="개체 14"/>
            <p:cNvGraphicFramePr>
              <a:graphicFrameLocks noChangeAspect="1"/>
            </p:cNvGraphicFramePr>
            <p:nvPr/>
          </p:nvGraphicFramePr>
          <p:xfrm>
            <a:off x="946324" y="5517232"/>
            <a:ext cx="152400" cy="203200"/>
          </p:xfrm>
          <a:graphic>
            <a:graphicData uri="http://schemas.openxmlformats.org/presentationml/2006/ole">
              <p:oleObj spid="_x0000_s2052" name="Equation" r:id="rId7" imgW="152280" imgH="203040" progId="Equation.DSMT4">
                <p:embed/>
              </p:oleObj>
            </a:graphicData>
          </a:graphic>
        </p:graphicFrame>
        <p:graphicFrame>
          <p:nvGraphicFramePr>
            <p:cNvPr id="2053" name="Object 5"/>
            <p:cNvGraphicFramePr>
              <a:graphicFrameLocks noChangeAspect="1"/>
            </p:cNvGraphicFramePr>
            <p:nvPr/>
          </p:nvGraphicFramePr>
          <p:xfrm>
            <a:off x="946324" y="5759890"/>
            <a:ext cx="127000" cy="177800"/>
          </p:xfrm>
          <a:graphic>
            <a:graphicData uri="http://schemas.openxmlformats.org/presentationml/2006/ole">
              <p:oleObj spid="_x0000_s2053" name="Equation" r:id="rId8" imgW="126720" imgH="177480" progId="Equation.DSMT4">
                <p:embed/>
              </p:oleObj>
            </a:graphicData>
          </a:graphic>
        </p:graphicFrame>
        <p:graphicFrame>
          <p:nvGraphicFramePr>
            <p:cNvPr id="2054" name="Object 6"/>
            <p:cNvGraphicFramePr>
              <a:graphicFrameLocks noChangeAspect="1"/>
            </p:cNvGraphicFramePr>
            <p:nvPr/>
          </p:nvGraphicFramePr>
          <p:xfrm>
            <a:off x="874316" y="5949280"/>
            <a:ext cx="241300" cy="254000"/>
          </p:xfrm>
          <a:graphic>
            <a:graphicData uri="http://schemas.openxmlformats.org/presentationml/2006/ole">
              <p:oleObj spid="_x0000_s2054" name="Equation" r:id="rId9" imgW="241200" imgH="253800" progId="Equation.DSMT4">
                <p:embed/>
              </p:oleObj>
            </a:graphicData>
          </a:graphic>
        </p:graphicFrame>
        <p:sp>
          <p:nvSpPr>
            <p:cNvPr id="18" name="TextBox 17"/>
            <p:cNvSpPr txBox="1"/>
            <p:nvPr/>
          </p:nvSpPr>
          <p:spPr>
            <a:xfrm>
              <a:off x="403816" y="5502424"/>
              <a:ext cx="567784" cy="230832"/>
            </a:xfrm>
            <a:prstGeom prst="rect">
              <a:avLst/>
            </a:prstGeom>
            <a:noFill/>
          </p:spPr>
          <p:txBody>
            <a:bodyPr wrap="none" rtlCol="0">
              <a:spAutoFit/>
            </a:bodyPr>
            <a:lstStyle/>
            <a:p>
              <a:r>
                <a:rPr lang="en-US" altLang="ko-KR" sz="900" dirty="0" smtClean="0"/>
                <a:t>Where</a:t>
              </a:r>
              <a:r>
                <a:rPr lang="ko-KR" altLang="en-US" sz="900" dirty="0" smtClean="0"/>
                <a:t> </a:t>
              </a:r>
              <a:endParaRPr lang="ko-KR" altLang="en-US" sz="900" dirty="0"/>
            </a:p>
          </p:txBody>
        </p:sp>
        <p:sp>
          <p:nvSpPr>
            <p:cNvPr id="19" name="TextBox 18"/>
            <p:cNvSpPr txBox="1"/>
            <p:nvPr/>
          </p:nvSpPr>
          <p:spPr>
            <a:xfrm>
              <a:off x="1043608" y="5502424"/>
              <a:ext cx="835485" cy="230832"/>
            </a:xfrm>
            <a:prstGeom prst="rect">
              <a:avLst/>
            </a:prstGeom>
            <a:noFill/>
          </p:spPr>
          <p:txBody>
            <a:bodyPr wrap="none" rtlCol="0">
              <a:spAutoFit/>
            </a:bodyPr>
            <a:lstStyle/>
            <a:p>
              <a:r>
                <a:rPr lang="en-US" altLang="ko-KR" sz="900" dirty="0" smtClean="0"/>
                <a:t>Is the image</a:t>
              </a:r>
              <a:endParaRPr lang="ko-KR" altLang="en-US" sz="900" dirty="0"/>
            </a:p>
          </p:txBody>
        </p:sp>
        <p:sp>
          <p:nvSpPr>
            <p:cNvPr id="20" name="TextBox 19"/>
            <p:cNvSpPr txBox="1"/>
            <p:nvPr/>
          </p:nvSpPr>
          <p:spPr>
            <a:xfrm>
              <a:off x="1043608" y="5718448"/>
              <a:ext cx="1726755" cy="230832"/>
            </a:xfrm>
            <a:prstGeom prst="rect">
              <a:avLst/>
            </a:prstGeom>
            <a:noFill/>
          </p:spPr>
          <p:txBody>
            <a:bodyPr wrap="none" rtlCol="0">
              <a:spAutoFit/>
            </a:bodyPr>
            <a:lstStyle/>
            <a:p>
              <a:r>
                <a:rPr lang="en-US" altLang="ko-KR" sz="900" dirty="0" smtClean="0"/>
                <a:t>Is the mean of the template</a:t>
              </a:r>
              <a:endParaRPr lang="ko-KR" altLang="en-US" sz="900" dirty="0"/>
            </a:p>
          </p:txBody>
        </p:sp>
        <p:sp>
          <p:nvSpPr>
            <p:cNvPr id="21" name="TextBox 20"/>
            <p:cNvSpPr txBox="1"/>
            <p:nvPr/>
          </p:nvSpPr>
          <p:spPr>
            <a:xfrm>
              <a:off x="1043608" y="5954692"/>
              <a:ext cx="3688830" cy="230832"/>
            </a:xfrm>
            <a:prstGeom prst="rect">
              <a:avLst/>
            </a:prstGeom>
            <a:noFill/>
          </p:spPr>
          <p:txBody>
            <a:bodyPr wrap="none" rtlCol="0">
              <a:spAutoFit/>
            </a:bodyPr>
            <a:lstStyle/>
            <a:p>
              <a:r>
                <a:rPr lang="en-US" altLang="ko-KR" sz="900" dirty="0" smtClean="0"/>
                <a:t>Is the mean of f(</a:t>
              </a:r>
              <a:r>
                <a:rPr lang="en-US" altLang="ko-KR" sz="900" dirty="0" err="1" smtClean="0"/>
                <a:t>x,y</a:t>
              </a:r>
              <a:r>
                <a:rPr lang="en-US" altLang="ko-KR" sz="900" dirty="0" smtClean="0"/>
                <a:t>) in the region under the </a:t>
              </a:r>
              <a:r>
                <a:rPr lang="en-US" altLang="ko-KR" sz="900" dirty="0" err="1" smtClean="0"/>
                <a:t>templatethe</a:t>
              </a:r>
              <a:r>
                <a:rPr lang="en-US" altLang="ko-KR" sz="900" dirty="0" smtClean="0"/>
                <a:t> template</a:t>
              </a:r>
              <a:endParaRPr lang="ko-KR" altLang="en-US" sz="900" dirty="0"/>
            </a:p>
          </p:txBody>
        </p:sp>
      </p:grpSp>
      <p:sp>
        <p:nvSpPr>
          <p:cNvPr id="23" name="직사각형 22"/>
          <p:cNvSpPr/>
          <p:nvPr/>
        </p:nvSpPr>
        <p:spPr>
          <a:xfrm>
            <a:off x="0" y="6632864"/>
            <a:ext cx="6966520" cy="215444"/>
          </a:xfrm>
          <a:prstGeom prst="rect">
            <a:avLst/>
          </a:prstGeom>
        </p:spPr>
        <p:txBody>
          <a:bodyPr wrap="square">
            <a:spAutoFit/>
          </a:bodyPr>
          <a:lstStyle/>
          <a:p>
            <a:r>
              <a:rPr lang="en-US" altLang="ko-KR" sz="800" dirty="0" smtClean="0"/>
              <a:t>*Ref: </a:t>
            </a:r>
            <a:r>
              <a:rPr lang="en-US" altLang="ko-KR" sz="800" dirty="0" err="1" smtClean="0"/>
              <a:t>Haralick</a:t>
            </a:r>
            <a:r>
              <a:rPr lang="en-US" altLang="ko-KR" sz="800" dirty="0" smtClean="0"/>
              <a:t>, Robert M., and Linda G. Shapiro, </a:t>
            </a:r>
            <a:r>
              <a:rPr lang="en-US" altLang="ko-KR" sz="800" i="1" dirty="0" smtClean="0"/>
              <a:t>Computer and Robot Vision</a:t>
            </a:r>
            <a:r>
              <a:rPr lang="en-US" altLang="ko-KR" sz="800" dirty="0" smtClean="0"/>
              <a:t>, Volume II, Addison-Wesley, 1992, pp. 316-317. </a:t>
            </a:r>
            <a:endParaRPr lang="en-US" altLang="ko-KR" sz="800" dirty="0"/>
          </a:p>
        </p:txBody>
      </p:sp>
      <p:sp>
        <p:nvSpPr>
          <p:cNvPr id="24" name="Rectangle 10"/>
          <p:cNvSpPr>
            <a:spLocks noChangeArrowheads="1"/>
          </p:cNvSpPr>
          <p:nvPr/>
        </p:nvSpPr>
        <p:spPr bwMode="auto">
          <a:xfrm>
            <a:off x="2104988" y="1052737"/>
            <a:ext cx="1152128" cy="1368152"/>
          </a:xfrm>
          <a:prstGeom prst="rect">
            <a:avLst/>
          </a:prstGeom>
          <a:noFill/>
          <a:ln w="28575">
            <a:solidFill>
              <a:srgbClr val="FFFF00"/>
            </a:solidFill>
            <a:miter lim="800000"/>
            <a:headEnd/>
            <a:tailEnd/>
          </a:ln>
        </p:spPr>
        <p:txBody>
          <a:bodyPr wrap="none" anchor="ctr"/>
          <a:lstStyle/>
          <a:p>
            <a:endParaRPr lang="ko-KR" altLang="en-US"/>
          </a:p>
        </p:txBody>
      </p:sp>
      <p:sp>
        <p:nvSpPr>
          <p:cNvPr id="26" name="슬라이드 번호 개체 틀 25"/>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21</a:t>
            </a:fld>
            <a:endParaRPr lang="ko-KR" altLang="en-US" dirty="0"/>
          </a:p>
        </p:txBody>
      </p:sp>
      <p:sp>
        <p:nvSpPr>
          <p:cNvPr id="27" name="TextBox 26"/>
          <p:cNvSpPr txBox="1"/>
          <p:nvPr/>
        </p:nvSpPr>
        <p:spPr>
          <a:xfrm>
            <a:off x="127646" y="3356992"/>
            <a:ext cx="4732386" cy="253916"/>
          </a:xfrm>
          <a:prstGeom prst="rect">
            <a:avLst/>
          </a:prstGeom>
          <a:noFill/>
        </p:spPr>
        <p:txBody>
          <a:bodyPr wrap="none" rtlCol="0">
            <a:spAutoFit/>
          </a:bodyPr>
          <a:lstStyle/>
          <a:p>
            <a:r>
              <a:rPr lang="en-US" altLang="ko-KR" sz="1050" dirty="0" smtClean="0">
                <a:latin typeface="+mj-ea"/>
                <a:ea typeface="+mj-ea"/>
              </a:rPr>
              <a:t>- </a:t>
            </a:r>
            <a:r>
              <a:rPr lang="en-US" altLang="ko-KR" sz="1050" dirty="0" smtClean="0"/>
              <a:t>Lead I</a:t>
            </a:r>
            <a:r>
              <a:rPr lang="ko-KR" altLang="en-US" sz="1050" dirty="0" smtClean="0"/>
              <a:t>방향</a:t>
            </a:r>
            <a:r>
              <a:rPr lang="en-US" altLang="ko-KR" sz="1050" dirty="0" smtClean="0"/>
              <a:t>(→ )</a:t>
            </a:r>
            <a:r>
              <a:rPr lang="ko-KR" altLang="en-US" sz="1050" dirty="0" smtClean="0">
                <a:latin typeface="+mj-ea"/>
                <a:ea typeface="+mj-ea"/>
              </a:rPr>
              <a:t>으로 투영된 표면전위와 </a:t>
            </a:r>
            <a:r>
              <a:rPr lang="en-US" altLang="ko-KR" sz="1050" dirty="0" err="1" smtClean="0">
                <a:latin typeface="+mj-ea"/>
                <a:ea typeface="+mj-ea"/>
              </a:rPr>
              <a:t>LeadII</a:t>
            </a:r>
            <a:r>
              <a:rPr lang="ko-KR" altLang="en-US" sz="1050" dirty="0" smtClean="0">
                <a:latin typeface="+mj-ea"/>
                <a:ea typeface="+mj-ea"/>
              </a:rPr>
              <a:t>와의 상관관계</a:t>
            </a:r>
            <a:r>
              <a:rPr lang="en-US" altLang="ko-KR" sz="1050" dirty="0" smtClean="0">
                <a:latin typeface="+mj-ea"/>
                <a:ea typeface="+mj-ea"/>
              </a:rPr>
              <a:t>(Simulation) -</a:t>
            </a:r>
            <a:endParaRPr lang="ko-KR" altLang="en-US" sz="1050" dirty="0">
              <a:latin typeface="+mj-ea"/>
              <a:ea typeface="+mj-ea"/>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0"/>
            <a:ext cx="5006499"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Body</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Surface Potential Experiment Result -4</a:t>
            </a:r>
            <a:endParaRPr lang="ko-KR" altLang="en-US" sz="2000" dirty="0">
              <a:latin typeface="Times New Roman" pitchFamily="18" charset="0"/>
              <a:ea typeface="바탕" pitchFamily="18" charset="-127"/>
              <a:cs typeface="Times New Roman" pitchFamily="18" charset="0"/>
            </a:endParaRPr>
          </a:p>
        </p:txBody>
      </p:sp>
      <p:sp>
        <p:nvSpPr>
          <p:cNvPr id="11" name="TextBox 10"/>
          <p:cNvSpPr txBox="1"/>
          <p:nvPr/>
        </p:nvSpPr>
        <p:spPr>
          <a:xfrm>
            <a:off x="725749" y="5877272"/>
            <a:ext cx="7964040" cy="369332"/>
          </a:xfrm>
          <a:prstGeom prst="rect">
            <a:avLst/>
          </a:prstGeom>
          <a:noFill/>
        </p:spPr>
        <p:txBody>
          <a:bodyPr wrap="none" rtlCol="0">
            <a:spAutoFit/>
          </a:bodyPr>
          <a:lstStyle/>
          <a:p>
            <a:r>
              <a:rPr lang="en-US" altLang="ko-KR" dirty="0" smtClean="0"/>
              <a:t>- Body</a:t>
            </a:r>
            <a:r>
              <a:rPr lang="ko-KR" altLang="en-US" dirty="0" smtClean="0"/>
              <a:t> </a:t>
            </a:r>
            <a:r>
              <a:rPr lang="en-US" altLang="ko-KR" dirty="0" smtClean="0"/>
              <a:t>Surface Potential </a:t>
            </a:r>
            <a:r>
              <a:rPr lang="ko-KR" altLang="en-US" dirty="0" smtClean="0"/>
              <a:t>측정 실험과 </a:t>
            </a:r>
            <a:r>
              <a:rPr lang="en-US" altLang="ko-KR" dirty="0" smtClean="0"/>
              <a:t>Simulation </a:t>
            </a:r>
            <a:r>
              <a:rPr lang="ko-KR" altLang="en-US" dirty="0" smtClean="0"/>
              <a:t>전극위치 </a:t>
            </a:r>
            <a:r>
              <a:rPr lang="en-US" altLang="ko-KR" dirty="0" smtClean="0"/>
              <a:t>( Lead II</a:t>
            </a:r>
            <a:r>
              <a:rPr lang="ko-KR" altLang="en-US" dirty="0" smtClean="0"/>
              <a:t>방향</a:t>
            </a:r>
            <a:r>
              <a:rPr lang="en-US" altLang="ko-KR" dirty="0" smtClean="0"/>
              <a:t>) -</a:t>
            </a:r>
            <a:endParaRPr lang="ko-KR" altLang="en-US" dirty="0"/>
          </a:p>
        </p:txBody>
      </p:sp>
      <p:sp>
        <p:nvSpPr>
          <p:cNvPr id="14" name="슬라이드 번호 개체 틀 13"/>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22</a:t>
            </a:fld>
            <a:endParaRPr lang="ko-KR" altLang="en-US" dirty="0"/>
          </a:p>
        </p:txBody>
      </p:sp>
      <p:grpSp>
        <p:nvGrpSpPr>
          <p:cNvPr id="15" name="그룹 14"/>
          <p:cNvGrpSpPr/>
          <p:nvPr/>
        </p:nvGrpSpPr>
        <p:grpSpPr>
          <a:xfrm>
            <a:off x="227871" y="1277704"/>
            <a:ext cx="8520592" cy="4383544"/>
            <a:chOff x="755576" y="2710658"/>
            <a:chExt cx="7409640" cy="3670670"/>
          </a:xfrm>
        </p:grpSpPr>
        <p:grpSp>
          <p:nvGrpSpPr>
            <p:cNvPr id="16" name="그룹 18"/>
            <p:cNvGrpSpPr/>
            <p:nvPr/>
          </p:nvGrpSpPr>
          <p:grpSpPr>
            <a:xfrm>
              <a:off x="755576" y="2710658"/>
              <a:ext cx="3240360" cy="3480266"/>
              <a:chOff x="827584" y="2710658"/>
              <a:chExt cx="3240360" cy="3480266"/>
            </a:xfrm>
          </p:grpSpPr>
          <p:pic>
            <p:nvPicPr>
              <p:cNvPr id="18" name="Picture 1" descr="G:\00IvanMyDoc\2009-10-ResearchProjectsMgmt\2010-06-SAIT-Multi-Patch개발과제\2011-0699-최종보고용BackUp화일\전극위치.png"/>
              <p:cNvPicPr>
                <a:picLocks noChangeAspect="1" noChangeArrowheads="1"/>
              </p:cNvPicPr>
              <p:nvPr/>
            </p:nvPicPr>
            <p:blipFill>
              <a:blip r:embed="rId2" cstate="print"/>
              <a:srcRect l="22583" r="20959"/>
              <a:stretch>
                <a:fillRect/>
              </a:stretch>
            </p:blipFill>
            <p:spPr bwMode="auto">
              <a:xfrm>
                <a:off x="827584" y="2710658"/>
                <a:ext cx="3240360" cy="3480266"/>
              </a:xfrm>
              <a:prstGeom prst="rect">
                <a:avLst/>
              </a:prstGeom>
              <a:noFill/>
            </p:spPr>
          </p:pic>
          <p:grpSp>
            <p:nvGrpSpPr>
              <p:cNvPr id="19" name="그룹 12"/>
              <p:cNvGrpSpPr/>
              <p:nvPr/>
            </p:nvGrpSpPr>
            <p:grpSpPr>
              <a:xfrm>
                <a:off x="1226365" y="3003506"/>
                <a:ext cx="2312611" cy="3168352"/>
                <a:chOff x="1201576" y="2614394"/>
                <a:chExt cx="2312611" cy="3168352"/>
              </a:xfrm>
            </p:grpSpPr>
            <p:grpSp>
              <p:nvGrpSpPr>
                <p:cNvPr id="20" name="그룹 226"/>
                <p:cNvGrpSpPr>
                  <a:grpSpLocks/>
                </p:cNvGrpSpPr>
                <p:nvPr/>
              </p:nvGrpSpPr>
              <p:grpSpPr bwMode="auto">
                <a:xfrm>
                  <a:off x="1201576" y="2614394"/>
                  <a:ext cx="2312611" cy="3168352"/>
                  <a:chOff x="929581" y="620688"/>
                  <a:chExt cx="2233167" cy="3168352"/>
                </a:xfrm>
              </p:grpSpPr>
              <p:cxnSp>
                <p:nvCxnSpPr>
                  <p:cNvPr id="24" name="직선 연결선 5"/>
                  <p:cNvCxnSpPr/>
                  <p:nvPr/>
                </p:nvCxnSpPr>
                <p:spPr>
                  <a:xfrm>
                    <a:off x="929581" y="1587385"/>
                    <a:ext cx="22331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6"/>
                  <p:cNvCxnSpPr/>
                  <p:nvPr/>
                </p:nvCxnSpPr>
                <p:spPr>
                  <a:xfrm rot="5400000">
                    <a:off x="488177" y="2204864"/>
                    <a:ext cx="31683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27"/>
                <p:cNvSpPr txBox="1">
                  <a:spLocks noChangeArrowheads="1"/>
                </p:cNvSpPr>
                <p:nvPr/>
              </p:nvSpPr>
              <p:spPr bwMode="auto">
                <a:xfrm>
                  <a:off x="1431494" y="3111896"/>
                  <a:ext cx="379413" cy="277812"/>
                </a:xfrm>
                <a:prstGeom prst="rect">
                  <a:avLst/>
                </a:prstGeom>
                <a:noFill/>
                <a:ln w="9525">
                  <a:noFill/>
                  <a:miter lim="800000"/>
                  <a:headEnd/>
                  <a:tailEnd/>
                </a:ln>
              </p:spPr>
              <p:txBody>
                <a:bodyPr wrap="none">
                  <a:spAutoFit/>
                </a:bodyPr>
                <a:lstStyle/>
                <a:p>
                  <a:r>
                    <a:rPr lang="en-US" altLang="ko-KR" sz="1200" dirty="0">
                      <a:latin typeface="맑은 고딕" pitchFamily="50" charset="-127"/>
                      <a:ea typeface="맑은 고딕" pitchFamily="50" charset="-127"/>
                    </a:rPr>
                    <a:t>RA</a:t>
                  </a:r>
                  <a:endParaRPr lang="ko-KR" altLang="en-US" sz="1200" dirty="0">
                    <a:latin typeface="맑은 고딕" pitchFamily="50" charset="-127"/>
                    <a:ea typeface="맑은 고딕" pitchFamily="50" charset="-127"/>
                  </a:endParaRPr>
                </a:p>
              </p:txBody>
            </p:sp>
            <p:sp>
              <p:nvSpPr>
                <p:cNvPr id="22" name="TextBox 228"/>
                <p:cNvSpPr txBox="1">
                  <a:spLocks noChangeArrowheads="1"/>
                </p:cNvSpPr>
                <p:nvPr/>
              </p:nvSpPr>
              <p:spPr bwMode="auto">
                <a:xfrm>
                  <a:off x="2915090" y="3114094"/>
                  <a:ext cx="365125" cy="277813"/>
                </a:xfrm>
                <a:prstGeom prst="rect">
                  <a:avLst/>
                </a:prstGeom>
                <a:noFill/>
                <a:ln w="9525">
                  <a:noFill/>
                  <a:miter lim="800000"/>
                  <a:headEnd/>
                  <a:tailEnd/>
                </a:ln>
              </p:spPr>
              <p:txBody>
                <a:bodyPr wrap="none">
                  <a:spAutoFit/>
                </a:bodyPr>
                <a:lstStyle/>
                <a:p>
                  <a:r>
                    <a:rPr lang="en-US" altLang="ko-KR" sz="1200" dirty="0">
                      <a:latin typeface="맑은 고딕" pitchFamily="50" charset="-127"/>
                      <a:ea typeface="맑은 고딕" pitchFamily="50" charset="-127"/>
                    </a:rPr>
                    <a:t>LA</a:t>
                  </a:r>
                  <a:endParaRPr lang="ko-KR" altLang="en-US" sz="1200" dirty="0">
                    <a:latin typeface="맑은 고딕" pitchFamily="50" charset="-127"/>
                    <a:ea typeface="맑은 고딕" pitchFamily="50" charset="-127"/>
                  </a:endParaRPr>
                </a:p>
              </p:txBody>
            </p:sp>
            <p:sp>
              <p:nvSpPr>
                <p:cNvPr id="23" name="TextBox 229"/>
                <p:cNvSpPr txBox="1">
                  <a:spLocks noChangeArrowheads="1"/>
                </p:cNvSpPr>
                <p:nvPr/>
              </p:nvSpPr>
              <p:spPr bwMode="auto">
                <a:xfrm>
                  <a:off x="2819019" y="5067919"/>
                  <a:ext cx="333375" cy="276225"/>
                </a:xfrm>
                <a:prstGeom prst="rect">
                  <a:avLst/>
                </a:prstGeom>
                <a:noFill/>
                <a:ln w="9525">
                  <a:noFill/>
                  <a:miter lim="800000"/>
                  <a:headEnd/>
                  <a:tailEnd/>
                </a:ln>
              </p:spPr>
              <p:txBody>
                <a:bodyPr wrap="none">
                  <a:spAutoFit/>
                </a:bodyPr>
                <a:lstStyle/>
                <a:p>
                  <a:r>
                    <a:rPr lang="en-US" altLang="ko-KR" sz="1200" dirty="0">
                      <a:latin typeface="맑은 고딕" pitchFamily="50" charset="-127"/>
                      <a:ea typeface="맑은 고딕" pitchFamily="50" charset="-127"/>
                    </a:rPr>
                    <a:t>LL</a:t>
                  </a:r>
                  <a:endParaRPr lang="ko-KR" altLang="en-US" sz="1200" dirty="0">
                    <a:latin typeface="맑은 고딕" pitchFamily="50" charset="-127"/>
                    <a:ea typeface="맑은 고딕" pitchFamily="50" charset="-127"/>
                  </a:endParaRPr>
                </a:p>
              </p:txBody>
            </p:sp>
          </p:grpSp>
        </p:grpSp>
        <p:pic>
          <p:nvPicPr>
            <p:cNvPr id="17" name="Picture 6"/>
            <p:cNvPicPr>
              <a:picLocks noChangeAspect="1" noChangeArrowheads="1"/>
            </p:cNvPicPr>
            <p:nvPr/>
          </p:nvPicPr>
          <p:blipFill>
            <a:blip r:embed="rId3" cstate="print"/>
            <a:srcRect/>
            <a:stretch>
              <a:fillRect/>
            </a:stretch>
          </p:blipFill>
          <p:spPr bwMode="auto">
            <a:xfrm>
              <a:off x="3945951" y="2852936"/>
              <a:ext cx="4219265" cy="3528392"/>
            </a:xfrm>
            <a:prstGeom prst="rect">
              <a:avLst/>
            </a:prstGeom>
            <a:noFill/>
            <a:ln w="9525">
              <a:noFill/>
              <a:miter lim="800000"/>
              <a:headEnd/>
              <a:tailEnd/>
            </a:ln>
          </p:spPr>
        </p:pic>
      </p:grpSp>
      <p:sp>
        <p:nvSpPr>
          <p:cNvPr id="21508" name="Rectangle 10"/>
          <p:cNvSpPr>
            <a:spLocks noChangeArrowheads="1"/>
          </p:cNvSpPr>
          <p:nvPr/>
        </p:nvSpPr>
        <p:spPr bwMode="auto">
          <a:xfrm>
            <a:off x="5436096" y="2226196"/>
            <a:ext cx="2376488" cy="2447925"/>
          </a:xfrm>
          <a:prstGeom prst="rect">
            <a:avLst/>
          </a:prstGeom>
          <a:noFill/>
          <a:ln w="28575">
            <a:solidFill>
              <a:srgbClr val="FF0000"/>
            </a:solidFill>
            <a:miter lim="800000"/>
            <a:headEnd/>
            <a:tailEnd/>
          </a:ln>
        </p:spPr>
        <p:txBody>
          <a:bodyPr wrap="none" anchor="ctr"/>
          <a:lstStyle/>
          <a:p>
            <a:endParaRPr lang="ko-KR" altLang="en-US"/>
          </a:p>
        </p:txBody>
      </p:sp>
      <p:sp>
        <p:nvSpPr>
          <p:cNvPr id="21509" name="Line 16"/>
          <p:cNvSpPr>
            <a:spLocks noChangeShapeType="1"/>
          </p:cNvSpPr>
          <p:nvPr/>
        </p:nvSpPr>
        <p:spPr bwMode="auto">
          <a:xfrm>
            <a:off x="5656759" y="2492896"/>
            <a:ext cx="431800" cy="433387"/>
          </a:xfrm>
          <a:prstGeom prst="line">
            <a:avLst/>
          </a:prstGeom>
          <a:noFill/>
          <a:ln w="28575">
            <a:solidFill>
              <a:srgbClr val="0000FF"/>
            </a:solidFill>
            <a:round/>
            <a:headEnd/>
            <a:tailEnd type="triangle" w="med" len="med"/>
          </a:ln>
        </p:spPr>
        <p:txBody>
          <a:bodyPr/>
          <a:lstStyle/>
          <a:p>
            <a:endParaRPr lang="ko-KR" altLang="en-US"/>
          </a:p>
        </p:txBody>
      </p:sp>
      <p:sp>
        <p:nvSpPr>
          <p:cNvPr id="21510" name="Line 17"/>
          <p:cNvSpPr>
            <a:spLocks noChangeShapeType="1"/>
          </p:cNvSpPr>
          <p:nvPr/>
        </p:nvSpPr>
        <p:spPr bwMode="auto">
          <a:xfrm>
            <a:off x="6171109" y="2496071"/>
            <a:ext cx="431800" cy="433387"/>
          </a:xfrm>
          <a:prstGeom prst="line">
            <a:avLst/>
          </a:prstGeom>
          <a:noFill/>
          <a:ln w="28575">
            <a:solidFill>
              <a:srgbClr val="0000FF"/>
            </a:solidFill>
            <a:round/>
            <a:headEnd/>
            <a:tailEnd type="triangle" w="med" len="med"/>
          </a:ln>
        </p:spPr>
        <p:txBody>
          <a:bodyPr/>
          <a:lstStyle/>
          <a:p>
            <a:endParaRPr lang="ko-KR" altLang="en-US"/>
          </a:p>
        </p:txBody>
      </p:sp>
      <p:sp>
        <p:nvSpPr>
          <p:cNvPr id="21511" name="Line 18"/>
          <p:cNvSpPr>
            <a:spLocks noChangeShapeType="1"/>
          </p:cNvSpPr>
          <p:nvPr/>
        </p:nvSpPr>
        <p:spPr bwMode="auto">
          <a:xfrm>
            <a:off x="6687046" y="2489721"/>
            <a:ext cx="431800" cy="433387"/>
          </a:xfrm>
          <a:prstGeom prst="line">
            <a:avLst/>
          </a:prstGeom>
          <a:noFill/>
          <a:ln w="28575">
            <a:solidFill>
              <a:srgbClr val="0000FF"/>
            </a:solidFill>
            <a:round/>
            <a:headEnd/>
            <a:tailEnd type="triangle" w="med" len="med"/>
          </a:ln>
        </p:spPr>
        <p:txBody>
          <a:bodyPr/>
          <a:lstStyle/>
          <a:p>
            <a:endParaRPr lang="ko-KR" altLang="en-US"/>
          </a:p>
        </p:txBody>
      </p:sp>
      <p:sp>
        <p:nvSpPr>
          <p:cNvPr id="21512" name="Line 19"/>
          <p:cNvSpPr>
            <a:spLocks noChangeShapeType="1"/>
          </p:cNvSpPr>
          <p:nvPr/>
        </p:nvSpPr>
        <p:spPr bwMode="auto">
          <a:xfrm>
            <a:off x="7190284" y="2481783"/>
            <a:ext cx="431800" cy="433388"/>
          </a:xfrm>
          <a:prstGeom prst="line">
            <a:avLst/>
          </a:prstGeom>
          <a:noFill/>
          <a:ln w="28575">
            <a:solidFill>
              <a:srgbClr val="0000FF"/>
            </a:solidFill>
            <a:round/>
            <a:headEnd/>
            <a:tailEnd type="triangle" w="med" len="med"/>
          </a:ln>
        </p:spPr>
        <p:txBody>
          <a:bodyPr/>
          <a:lstStyle/>
          <a:p>
            <a:endParaRPr lang="ko-KR" altLang="en-US"/>
          </a:p>
        </p:txBody>
      </p:sp>
      <p:sp>
        <p:nvSpPr>
          <p:cNvPr id="26" name="직사각형 25"/>
          <p:cNvSpPr/>
          <p:nvPr/>
        </p:nvSpPr>
        <p:spPr>
          <a:xfrm>
            <a:off x="1795220" y="2613262"/>
            <a:ext cx="832564" cy="95975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4860032" y="3429000"/>
            <a:ext cx="3984873" cy="3348732"/>
            <a:chOff x="1019175" y="1109663"/>
            <a:chExt cx="7105650" cy="5380037"/>
          </a:xfrm>
        </p:grpSpPr>
        <p:pic>
          <p:nvPicPr>
            <p:cNvPr id="16388" name="Picture 4"/>
            <p:cNvPicPr>
              <a:picLocks noChangeAspect="1" noChangeArrowheads="1"/>
            </p:cNvPicPr>
            <p:nvPr/>
          </p:nvPicPr>
          <p:blipFill>
            <a:blip r:embed="rId2" cstate="print"/>
            <a:srcRect/>
            <a:stretch>
              <a:fillRect/>
            </a:stretch>
          </p:blipFill>
          <p:spPr bwMode="auto">
            <a:xfrm>
              <a:off x="1019175" y="1109663"/>
              <a:ext cx="7105650" cy="5380037"/>
            </a:xfrm>
            <a:prstGeom prst="rect">
              <a:avLst/>
            </a:prstGeom>
            <a:noFill/>
            <a:ln w="9525">
              <a:noFill/>
              <a:miter lim="800000"/>
              <a:headEnd/>
              <a:tailEnd/>
            </a:ln>
            <a:effectLst/>
          </p:spPr>
        </p:pic>
        <p:sp>
          <p:nvSpPr>
            <p:cNvPr id="16389" name="Text Box 5"/>
            <p:cNvSpPr txBox="1">
              <a:spLocks noChangeArrowheads="1"/>
            </p:cNvSpPr>
            <p:nvPr/>
          </p:nvSpPr>
          <p:spPr bwMode="auto">
            <a:xfrm>
              <a:off x="3779837" y="1773237"/>
              <a:ext cx="1026739" cy="445024"/>
            </a:xfrm>
            <a:prstGeom prst="rect">
              <a:avLst/>
            </a:prstGeom>
            <a:noFill/>
            <a:ln w="9525">
              <a:noFill/>
              <a:miter lim="800000"/>
              <a:headEnd/>
              <a:tailEnd/>
            </a:ln>
            <a:effectLst/>
          </p:spPr>
          <p:txBody>
            <a:bodyPr wrap="none">
              <a:spAutoFit/>
            </a:bodyPr>
            <a:lstStyle/>
            <a:p>
              <a:r>
                <a:rPr lang="en-US" altLang="ko-KR" sz="1200" dirty="0">
                  <a:latin typeface="HY헤드라인M" pitchFamily="18" charset="-127"/>
                  <a:ea typeface="HY헤드라인M" pitchFamily="18" charset="-127"/>
                </a:rPr>
                <a:t>0.904</a:t>
              </a:r>
            </a:p>
          </p:txBody>
        </p:sp>
      </p:grpSp>
      <p:pic>
        <p:nvPicPr>
          <p:cNvPr id="7" name="Picture 5"/>
          <p:cNvPicPr>
            <a:picLocks noChangeAspect="1" noChangeArrowheads="1"/>
          </p:cNvPicPr>
          <p:nvPr/>
        </p:nvPicPr>
        <p:blipFill>
          <a:blip r:embed="rId3" cstate="print"/>
          <a:srcRect/>
          <a:stretch>
            <a:fillRect/>
          </a:stretch>
        </p:blipFill>
        <p:spPr bwMode="auto">
          <a:xfrm>
            <a:off x="4860032" y="483096"/>
            <a:ext cx="4006429" cy="2945904"/>
          </a:xfrm>
          <a:prstGeom prst="rect">
            <a:avLst/>
          </a:prstGeom>
          <a:noFill/>
          <a:ln w="9525">
            <a:noFill/>
            <a:miter lim="800000"/>
            <a:headEnd/>
            <a:tailEnd/>
          </a:ln>
          <a:effectLst/>
        </p:spPr>
      </p:pic>
      <p:pic>
        <p:nvPicPr>
          <p:cNvPr id="8" name="Picture 5"/>
          <p:cNvPicPr>
            <a:picLocks noChangeAspect="1" noChangeArrowheads="1"/>
          </p:cNvPicPr>
          <p:nvPr/>
        </p:nvPicPr>
        <p:blipFill>
          <a:blip r:embed="rId4" cstate="print"/>
          <a:srcRect/>
          <a:stretch>
            <a:fillRect/>
          </a:stretch>
        </p:blipFill>
        <p:spPr bwMode="auto">
          <a:xfrm>
            <a:off x="395536" y="360107"/>
            <a:ext cx="4176464" cy="3068893"/>
          </a:xfrm>
          <a:prstGeom prst="rect">
            <a:avLst/>
          </a:prstGeom>
          <a:noFill/>
          <a:ln w="9525">
            <a:noFill/>
            <a:miter lim="800000"/>
            <a:headEnd/>
            <a:tailEnd/>
          </a:ln>
          <a:effectLst/>
        </p:spPr>
      </p:pic>
      <p:sp>
        <p:nvSpPr>
          <p:cNvPr id="5" name="TextBox 4"/>
          <p:cNvSpPr txBox="1"/>
          <p:nvPr/>
        </p:nvSpPr>
        <p:spPr>
          <a:xfrm>
            <a:off x="0" y="0"/>
            <a:ext cx="5006499"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Body</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Surface Potential Experiment Result -6</a:t>
            </a:r>
            <a:endParaRPr lang="ko-KR" altLang="en-US" sz="2000" dirty="0">
              <a:latin typeface="Times New Roman" pitchFamily="18" charset="0"/>
              <a:ea typeface="바탕" pitchFamily="18" charset="-127"/>
              <a:cs typeface="Times New Roman" pitchFamily="18" charset="0"/>
            </a:endParaRPr>
          </a:p>
        </p:txBody>
      </p:sp>
      <p:sp>
        <p:nvSpPr>
          <p:cNvPr id="10" name="직사각형 9"/>
          <p:cNvSpPr/>
          <p:nvPr/>
        </p:nvSpPr>
        <p:spPr>
          <a:xfrm>
            <a:off x="5607528" y="3319100"/>
            <a:ext cx="2420856" cy="253916"/>
          </a:xfrm>
          <a:prstGeom prst="rect">
            <a:avLst/>
          </a:prstGeom>
        </p:spPr>
        <p:txBody>
          <a:bodyPr wrap="none">
            <a:spAutoFit/>
          </a:bodyPr>
          <a:lstStyle/>
          <a:p>
            <a:r>
              <a:rPr lang="en-US" altLang="ko-KR" sz="1050" dirty="0" smtClean="0">
                <a:solidFill>
                  <a:prstClr val="black"/>
                </a:solidFill>
              </a:rPr>
              <a:t>- Surface Potential (5X5) </a:t>
            </a:r>
            <a:r>
              <a:rPr lang="ko-KR" altLang="en-US" sz="1050" dirty="0" smtClean="0">
                <a:solidFill>
                  <a:prstClr val="black"/>
                </a:solidFill>
              </a:rPr>
              <a:t>측정 결과</a:t>
            </a:r>
            <a:r>
              <a:rPr lang="en-US" altLang="ko-KR" sz="1050" dirty="0" smtClean="0">
                <a:solidFill>
                  <a:prstClr val="black"/>
                </a:solidFill>
              </a:rPr>
              <a:t> -</a:t>
            </a:r>
            <a:endParaRPr lang="ko-KR" altLang="en-US" sz="1050" dirty="0"/>
          </a:p>
        </p:txBody>
      </p:sp>
      <p:sp>
        <p:nvSpPr>
          <p:cNvPr id="11" name="직사각형 10"/>
          <p:cNvSpPr/>
          <p:nvPr/>
        </p:nvSpPr>
        <p:spPr>
          <a:xfrm>
            <a:off x="35496" y="4365104"/>
            <a:ext cx="5402569" cy="276999"/>
          </a:xfrm>
          <a:prstGeom prst="rect">
            <a:avLst/>
          </a:prstGeom>
        </p:spPr>
        <p:txBody>
          <a:bodyPr wrap="none">
            <a:spAutoFit/>
          </a:bodyPr>
          <a:lstStyle/>
          <a:p>
            <a:r>
              <a:rPr lang="en-US" altLang="ko-KR" sz="1200" dirty="0" smtClean="0"/>
              <a:t>* Normalized 2-D cross-correlation: 2</a:t>
            </a:r>
            <a:r>
              <a:rPr lang="ko-KR" altLang="en-US" sz="1200" dirty="0" smtClean="0"/>
              <a:t>차원 배열 사이의 상관관계 측정 </a:t>
            </a:r>
            <a:r>
              <a:rPr lang="en-US" altLang="ko-KR" sz="1200" dirty="0" smtClean="0">
                <a:sym typeface="Wingdings" pitchFamily="2" charset="2"/>
              </a:rPr>
              <a:t></a:t>
            </a:r>
            <a:endParaRPr lang="ko-KR" altLang="en-US" sz="1200" dirty="0"/>
          </a:p>
        </p:txBody>
      </p:sp>
      <p:sp>
        <p:nvSpPr>
          <p:cNvPr id="12" name="Rectangle 10"/>
          <p:cNvSpPr>
            <a:spLocks noChangeArrowheads="1"/>
          </p:cNvSpPr>
          <p:nvPr/>
        </p:nvSpPr>
        <p:spPr bwMode="auto">
          <a:xfrm>
            <a:off x="2267744" y="1052737"/>
            <a:ext cx="1224136" cy="1224136"/>
          </a:xfrm>
          <a:prstGeom prst="rect">
            <a:avLst/>
          </a:prstGeom>
          <a:noFill/>
          <a:ln w="28575">
            <a:solidFill>
              <a:srgbClr val="FFFF00"/>
            </a:solidFill>
            <a:miter lim="800000"/>
            <a:headEnd/>
            <a:tailEnd/>
          </a:ln>
        </p:spPr>
        <p:txBody>
          <a:bodyPr wrap="none" anchor="ctr"/>
          <a:lstStyle/>
          <a:p>
            <a:endParaRPr lang="ko-KR" altLang="en-US"/>
          </a:p>
        </p:txBody>
      </p:sp>
      <p:sp>
        <p:nvSpPr>
          <p:cNvPr id="14" name="슬라이드 번호 개체 틀 13"/>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23</a:t>
            </a:fld>
            <a:endParaRPr lang="ko-KR" altLang="en-US" dirty="0"/>
          </a:p>
        </p:txBody>
      </p:sp>
      <p:sp>
        <p:nvSpPr>
          <p:cNvPr id="15" name="TextBox 14"/>
          <p:cNvSpPr txBox="1"/>
          <p:nvPr/>
        </p:nvSpPr>
        <p:spPr>
          <a:xfrm>
            <a:off x="35496" y="3356992"/>
            <a:ext cx="5086649" cy="261610"/>
          </a:xfrm>
          <a:prstGeom prst="rect">
            <a:avLst/>
          </a:prstGeom>
          <a:noFill/>
        </p:spPr>
        <p:txBody>
          <a:bodyPr wrap="none" rtlCol="0">
            <a:spAutoFit/>
          </a:bodyPr>
          <a:lstStyle/>
          <a:p>
            <a:r>
              <a:rPr lang="en-US" altLang="ko-KR" sz="1100" dirty="0" smtClean="0">
                <a:latin typeface="+mj-ea"/>
                <a:ea typeface="+mj-ea"/>
              </a:rPr>
              <a:t>- </a:t>
            </a:r>
            <a:r>
              <a:rPr lang="en-US" altLang="ko-KR" sz="1100" dirty="0" smtClean="0"/>
              <a:t>Lead II </a:t>
            </a:r>
            <a:r>
              <a:rPr lang="ko-KR" altLang="en-US" sz="1100" dirty="0" smtClean="0"/>
              <a:t>방향</a:t>
            </a:r>
            <a:r>
              <a:rPr lang="en-US" altLang="ko-KR" sz="1100" dirty="0" smtClean="0"/>
              <a:t>(↘ )</a:t>
            </a:r>
            <a:r>
              <a:rPr lang="ko-KR" altLang="en-US" sz="1100" dirty="0" smtClean="0">
                <a:latin typeface="+mj-ea"/>
                <a:ea typeface="+mj-ea"/>
              </a:rPr>
              <a:t>으로 투영된 표면전위와 </a:t>
            </a:r>
            <a:r>
              <a:rPr lang="en-US" altLang="ko-KR" sz="1100" dirty="0" err="1" smtClean="0">
                <a:latin typeface="+mj-ea"/>
                <a:ea typeface="+mj-ea"/>
              </a:rPr>
              <a:t>LeadII</a:t>
            </a:r>
            <a:r>
              <a:rPr lang="ko-KR" altLang="en-US" sz="1100" dirty="0" smtClean="0">
                <a:latin typeface="+mj-ea"/>
                <a:ea typeface="+mj-ea"/>
              </a:rPr>
              <a:t>와의 상관관계</a:t>
            </a:r>
            <a:r>
              <a:rPr lang="en-US" altLang="ko-KR" sz="1100" dirty="0" smtClean="0">
                <a:latin typeface="+mj-ea"/>
                <a:ea typeface="+mj-ea"/>
              </a:rPr>
              <a:t>(Simulation) -</a:t>
            </a:r>
            <a:endParaRPr lang="ko-KR" altLang="en-US" sz="1100" dirty="0">
              <a:latin typeface="+mj-ea"/>
              <a:ea typeface="+mj-ea"/>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Line 6"/>
          <p:cNvSpPr>
            <a:spLocks noChangeShapeType="1"/>
          </p:cNvSpPr>
          <p:nvPr/>
        </p:nvSpPr>
        <p:spPr bwMode="auto">
          <a:xfrm>
            <a:off x="6699250" y="2454101"/>
            <a:ext cx="0" cy="503238"/>
          </a:xfrm>
          <a:prstGeom prst="line">
            <a:avLst/>
          </a:prstGeom>
          <a:noFill/>
          <a:ln w="28575">
            <a:solidFill>
              <a:srgbClr val="0000FF"/>
            </a:solidFill>
            <a:round/>
            <a:headEnd/>
            <a:tailEnd type="triangle" w="med" len="med"/>
          </a:ln>
        </p:spPr>
        <p:txBody>
          <a:bodyPr/>
          <a:lstStyle/>
          <a:p>
            <a:endParaRPr lang="ko-KR" altLang="en-US"/>
          </a:p>
        </p:txBody>
      </p:sp>
      <p:sp>
        <p:nvSpPr>
          <p:cNvPr id="12293" name="Line 7"/>
          <p:cNvSpPr>
            <a:spLocks noChangeShapeType="1"/>
          </p:cNvSpPr>
          <p:nvPr/>
        </p:nvSpPr>
        <p:spPr bwMode="auto">
          <a:xfrm>
            <a:off x="6699250" y="2965276"/>
            <a:ext cx="0" cy="503238"/>
          </a:xfrm>
          <a:prstGeom prst="line">
            <a:avLst/>
          </a:prstGeom>
          <a:noFill/>
          <a:ln w="28575">
            <a:solidFill>
              <a:srgbClr val="0000FF"/>
            </a:solidFill>
            <a:round/>
            <a:headEnd/>
            <a:tailEnd type="triangle" w="med" len="med"/>
          </a:ln>
        </p:spPr>
        <p:txBody>
          <a:bodyPr/>
          <a:lstStyle/>
          <a:p>
            <a:endParaRPr lang="ko-KR" altLang="en-US"/>
          </a:p>
        </p:txBody>
      </p:sp>
      <p:sp>
        <p:nvSpPr>
          <p:cNvPr id="12294" name="Line 8"/>
          <p:cNvSpPr>
            <a:spLocks noChangeShapeType="1"/>
          </p:cNvSpPr>
          <p:nvPr/>
        </p:nvSpPr>
        <p:spPr bwMode="auto">
          <a:xfrm>
            <a:off x="6699250" y="3468514"/>
            <a:ext cx="0" cy="503237"/>
          </a:xfrm>
          <a:prstGeom prst="line">
            <a:avLst/>
          </a:prstGeom>
          <a:noFill/>
          <a:ln w="28575">
            <a:solidFill>
              <a:srgbClr val="0000FF"/>
            </a:solidFill>
            <a:round/>
            <a:headEnd/>
            <a:tailEnd type="triangle" w="med" len="med"/>
          </a:ln>
        </p:spPr>
        <p:txBody>
          <a:bodyPr/>
          <a:lstStyle/>
          <a:p>
            <a:endParaRPr lang="ko-KR" altLang="en-US"/>
          </a:p>
        </p:txBody>
      </p:sp>
      <p:sp>
        <p:nvSpPr>
          <p:cNvPr id="12295" name="Line 9"/>
          <p:cNvSpPr>
            <a:spLocks noChangeShapeType="1"/>
          </p:cNvSpPr>
          <p:nvPr/>
        </p:nvSpPr>
        <p:spPr bwMode="auto">
          <a:xfrm>
            <a:off x="6699250" y="4016201"/>
            <a:ext cx="0" cy="503238"/>
          </a:xfrm>
          <a:prstGeom prst="line">
            <a:avLst/>
          </a:prstGeom>
          <a:noFill/>
          <a:ln w="28575">
            <a:solidFill>
              <a:srgbClr val="0000FF"/>
            </a:solidFill>
            <a:round/>
            <a:headEnd/>
            <a:tailEnd type="triangle" w="med" len="med"/>
          </a:ln>
        </p:spPr>
        <p:txBody>
          <a:bodyPr/>
          <a:lstStyle/>
          <a:p>
            <a:endParaRPr lang="ko-KR" altLang="en-US"/>
          </a:p>
        </p:txBody>
      </p:sp>
      <p:sp>
        <p:nvSpPr>
          <p:cNvPr id="12296" name="Rectangle 10"/>
          <p:cNvSpPr>
            <a:spLocks noChangeArrowheads="1"/>
          </p:cNvSpPr>
          <p:nvPr/>
        </p:nvSpPr>
        <p:spPr bwMode="auto">
          <a:xfrm>
            <a:off x="5492750" y="2204864"/>
            <a:ext cx="2376488" cy="2447925"/>
          </a:xfrm>
          <a:prstGeom prst="rect">
            <a:avLst/>
          </a:prstGeom>
          <a:noFill/>
          <a:ln w="28575">
            <a:solidFill>
              <a:srgbClr val="FF0000"/>
            </a:solidFill>
            <a:miter lim="800000"/>
            <a:headEnd/>
            <a:tailEnd/>
          </a:ln>
        </p:spPr>
        <p:txBody>
          <a:bodyPr wrap="none" anchor="ctr"/>
          <a:lstStyle/>
          <a:p>
            <a:endParaRPr lang="ko-KR" altLang="en-US"/>
          </a:p>
        </p:txBody>
      </p:sp>
      <p:sp>
        <p:nvSpPr>
          <p:cNvPr id="9" name="TextBox 8"/>
          <p:cNvSpPr txBox="1"/>
          <p:nvPr/>
        </p:nvSpPr>
        <p:spPr>
          <a:xfrm>
            <a:off x="0" y="0"/>
            <a:ext cx="5006499"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Body</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Surface Potential Experiment Result -7</a:t>
            </a:r>
            <a:endParaRPr lang="ko-KR" altLang="en-US" sz="2000" dirty="0">
              <a:latin typeface="Times New Roman" pitchFamily="18" charset="0"/>
              <a:ea typeface="바탕" pitchFamily="18" charset="-127"/>
              <a:cs typeface="Times New Roman" pitchFamily="18" charset="0"/>
            </a:endParaRPr>
          </a:p>
        </p:txBody>
      </p:sp>
      <p:sp>
        <p:nvSpPr>
          <p:cNvPr id="11" name="TextBox 10"/>
          <p:cNvSpPr txBox="1"/>
          <p:nvPr/>
        </p:nvSpPr>
        <p:spPr>
          <a:xfrm>
            <a:off x="725749" y="5877272"/>
            <a:ext cx="7964040" cy="369332"/>
          </a:xfrm>
          <a:prstGeom prst="rect">
            <a:avLst/>
          </a:prstGeom>
          <a:noFill/>
        </p:spPr>
        <p:txBody>
          <a:bodyPr wrap="none" rtlCol="0">
            <a:spAutoFit/>
          </a:bodyPr>
          <a:lstStyle/>
          <a:p>
            <a:r>
              <a:rPr lang="en-US" altLang="ko-KR" dirty="0" smtClean="0"/>
              <a:t>- Body</a:t>
            </a:r>
            <a:r>
              <a:rPr lang="ko-KR" altLang="en-US" dirty="0" smtClean="0"/>
              <a:t> </a:t>
            </a:r>
            <a:r>
              <a:rPr lang="en-US" altLang="ko-KR" dirty="0" smtClean="0"/>
              <a:t>Surface Potential </a:t>
            </a:r>
            <a:r>
              <a:rPr lang="ko-KR" altLang="en-US" dirty="0" smtClean="0"/>
              <a:t>측정 실험과 </a:t>
            </a:r>
            <a:r>
              <a:rPr lang="en-US" altLang="ko-KR" dirty="0" smtClean="0"/>
              <a:t>Simulation </a:t>
            </a:r>
            <a:r>
              <a:rPr lang="ko-KR" altLang="en-US" dirty="0" smtClean="0"/>
              <a:t>전극위치 </a:t>
            </a:r>
            <a:r>
              <a:rPr lang="en-US" altLang="ko-KR" dirty="0" smtClean="0"/>
              <a:t>( Lead III</a:t>
            </a:r>
            <a:r>
              <a:rPr lang="ko-KR" altLang="en-US" dirty="0" smtClean="0"/>
              <a:t>방향</a:t>
            </a:r>
            <a:r>
              <a:rPr lang="en-US" altLang="ko-KR" dirty="0" smtClean="0"/>
              <a:t>) -</a:t>
            </a:r>
            <a:endParaRPr lang="ko-KR" altLang="en-US" dirty="0"/>
          </a:p>
        </p:txBody>
      </p:sp>
      <p:sp>
        <p:nvSpPr>
          <p:cNvPr id="13" name="슬라이드 번호 개체 틀 12"/>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24</a:t>
            </a:fld>
            <a:endParaRPr lang="ko-KR" altLang="en-US" dirty="0"/>
          </a:p>
        </p:txBody>
      </p:sp>
      <p:grpSp>
        <p:nvGrpSpPr>
          <p:cNvPr id="12" name="그룹 11"/>
          <p:cNvGrpSpPr/>
          <p:nvPr/>
        </p:nvGrpSpPr>
        <p:grpSpPr>
          <a:xfrm>
            <a:off x="227871" y="1277704"/>
            <a:ext cx="8520592" cy="4383544"/>
            <a:chOff x="755576" y="2710658"/>
            <a:chExt cx="7409640" cy="3670670"/>
          </a:xfrm>
        </p:grpSpPr>
        <p:grpSp>
          <p:nvGrpSpPr>
            <p:cNvPr id="14" name="그룹 18"/>
            <p:cNvGrpSpPr/>
            <p:nvPr/>
          </p:nvGrpSpPr>
          <p:grpSpPr>
            <a:xfrm>
              <a:off x="755576" y="2710658"/>
              <a:ext cx="3240360" cy="3480266"/>
              <a:chOff x="827584" y="2710658"/>
              <a:chExt cx="3240360" cy="3480266"/>
            </a:xfrm>
          </p:grpSpPr>
          <p:pic>
            <p:nvPicPr>
              <p:cNvPr id="16" name="Picture 1" descr="G:\00IvanMyDoc\2009-10-ResearchProjectsMgmt\2010-06-SAIT-Multi-Patch개발과제\2011-0699-최종보고용BackUp화일\전극위치.png"/>
              <p:cNvPicPr>
                <a:picLocks noChangeAspect="1" noChangeArrowheads="1"/>
              </p:cNvPicPr>
              <p:nvPr/>
            </p:nvPicPr>
            <p:blipFill>
              <a:blip r:embed="rId2" cstate="print"/>
              <a:srcRect l="22583" r="20959"/>
              <a:stretch>
                <a:fillRect/>
              </a:stretch>
            </p:blipFill>
            <p:spPr bwMode="auto">
              <a:xfrm>
                <a:off x="827584" y="2710658"/>
                <a:ext cx="3240360" cy="3480266"/>
              </a:xfrm>
              <a:prstGeom prst="rect">
                <a:avLst/>
              </a:prstGeom>
              <a:noFill/>
            </p:spPr>
          </p:pic>
          <p:grpSp>
            <p:nvGrpSpPr>
              <p:cNvPr id="17" name="그룹 12"/>
              <p:cNvGrpSpPr/>
              <p:nvPr/>
            </p:nvGrpSpPr>
            <p:grpSpPr>
              <a:xfrm>
                <a:off x="1226365" y="3003506"/>
                <a:ext cx="2312611" cy="3168352"/>
                <a:chOff x="1201576" y="2614394"/>
                <a:chExt cx="2312611" cy="3168352"/>
              </a:xfrm>
            </p:grpSpPr>
            <p:grpSp>
              <p:nvGrpSpPr>
                <p:cNvPr id="18" name="그룹 226"/>
                <p:cNvGrpSpPr>
                  <a:grpSpLocks/>
                </p:cNvGrpSpPr>
                <p:nvPr/>
              </p:nvGrpSpPr>
              <p:grpSpPr bwMode="auto">
                <a:xfrm>
                  <a:off x="1201576" y="2614394"/>
                  <a:ext cx="2312611" cy="3168352"/>
                  <a:chOff x="929581" y="620688"/>
                  <a:chExt cx="2233167" cy="3168352"/>
                </a:xfrm>
              </p:grpSpPr>
              <p:cxnSp>
                <p:nvCxnSpPr>
                  <p:cNvPr id="22" name="직선 연결선 5"/>
                  <p:cNvCxnSpPr/>
                  <p:nvPr/>
                </p:nvCxnSpPr>
                <p:spPr>
                  <a:xfrm>
                    <a:off x="929581" y="1587385"/>
                    <a:ext cx="22331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6"/>
                  <p:cNvCxnSpPr/>
                  <p:nvPr/>
                </p:nvCxnSpPr>
                <p:spPr>
                  <a:xfrm rot="5400000">
                    <a:off x="488177" y="2204864"/>
                    <a:ext cx="31683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TextBox 227"/>
                <p:cNvSpPr txBox="1">
                  <a:spLocks noChangeArrowheads="1"/>
                </p:cNvSpPr>
                <p:nvPr/>
              </p:nvSpPr>
              <p:spPr bwMode="auto">
                <a:xfrm>
                  <a:off x="1431494" y="3111896"/>
                  <a:ext cx="379413" cy="277812"/>
                </a:xfrm>
                <a:prstGeom prst="rect">
                  <a:avLst/>
                </a:prstGeom>
                <a:noFill/>
                <a:ln w="9525">
                  <a:noFill/>
                  <a:miter lim="800000"/>
                  <a:headEnd/>
                  <a:tailEnd/>
                </a:ln>
              </p:spPr>
              <p:txBody>
                <a:bodyPr wrap="none">
                  <a:spAutoFit/>
                </a:bodyPr>
                <a:lstStyle/>
                <a:p>
                  <a:r>
                    <a:rPr lang="en-US" altLang="ko-KR" sz="1200" dirty="0">
                      <a:latin typeface="맑은 고딕" pitchFamily="50" charset="-127"/>
                      <a:ea typeface="맑은 고딕" pitchFamily="50" charset="-127"/>
                    </a:rPr>
                    <a:t>RA</a:t>
                  </a:r>
                  <a:endParaRPr lang="ko-KR" altLang="en-US" sz="1200" dirty="0">
                    <a:latin typeface="맑은 고딕" pitchFamily="50" charset="-127"/>
                    <a:ea typeface="맑은 고딕" pitchFamily="50" charset="-127"/>
                  </a:endParaRPr>
                </a:p>
              </p:txBody>
            </p:sp>
            <p:sp>
              <p:nvSpPr>
                <p:cNvPr id="20" name="TextBox 228"/>
                <p:cNvSpPr txBox="1">
                  <a:spLocks noChangeArrowheads="1"/>
                </p:cNvSpPr>
                <p:nvPr/>
              </p:nvSpPr>
              <p:spPr bwMode="auto">
                <a:xfrm>
                  <a:off x="2915090" y="3114094"/>
                  <a:ext cx="365125" cy="277813"/>
                </a:xfrm>
                <a:prstGeom prst="rect">
                  <a:avLst/>
                </a:prstGeom>
                <a:noFill/>
                <a:ln w="9525">
                  <a:noFill/>
                  <a:miter lim="800000"/>
                  <a:headEnd/>
                  <a:tailEnd/>
                </a:ln>
              </p:spPr>
              <p:txBody>
                <a:bodyPr wrap="none">
                  <a:spAutoFit/>
                </a:bodyPr>
                <a:lstStyle/>
                <a:p>
                  <a:r>
                    <a:rPr lang="en-US" altLang="ko-KR" sz="1200" dirty="0">
                      <a:latin typeface="맑은 고딕" pitchFamily="50" charset="-127"/>
                      <a:ea typeface="맑은 고딕" pitchFamily="50" charset="-127"/>
                    </a:rPr>
                    <a:t>LA</a:t>
                  </a:r>
                  <a:endParaRPr lang="ko-KR" altLang="en-US" sz="1200" dirty="0">
                    <a:latin typeface="맑은 고딕" pitchFamily="50" charset="-127"/>
                    <a:ea typeface="맑은 고딕" pitchFamily="50" charset="-127"/>
                  </a:endParaRPr>
                </a:p>
              </p:txBody>
            </p:sp>
            <p:sp>
              <p:nvSpPr>
                <p:cNvPr id="21" name="TextBox 229"/>
                <p:cNvSpPr txBox="1">
                  <a:spLocks noChangeArrowheads="1"/>
                </p:cNvSpPr>
                <p:nvPr/>
              </p:nvSpPr>
              <p:spPr bwMode="auto">
                <a:xfrm>
                  <a:off x="2819019" y="5067919"/>
                  <a:ext cx="333375" cy="276225"/>
                </a:xfrm>
                <a:prstGeom prst="rect">
                  <a:avLst/>
                </a:prstGeom>
                <a:noFill/>
                <a:ln w="9525">
                  <a:noFill/>
                  <a:miter lim="800000"/>
                  <a:headEnd/>
                  <a:tailEnd/>
                </a:ln>
              </p:spPr>
              <p:txBody>
                <a:bodyPr wrap="none">
                  <a:spAutoFit/>
                </a:bodyPr>
                <a:lstStyle/>
                <a:p>
                  <a:r>
                    <a:rPr lang="en-US" altLang="ko-KR" sz="1200" dirty="0">
                      <a:latin typeface="맑은 고딕" pitchFamily="50" charset="-127"/>
                      <a:ea typeface="맑은 고딕" pitchFamily="50" charset="-127"/>
                    </a:rPr>
                    <a:t>LL</a:t>
                  </a:r>
                  <a:endParaRPr lang="ko-KR" altLang="en-US" sz="1200" dirty="0">
                    <a:latin typeface="맑은 고딕" pitchFamily="50" charset="-127"/>
                    <a:ea typeface="맑은 고딕" pitchFamily="50" charset="-127"/>
                  </a:endParaRPr>
                </a:p>
              </p:txBody>
            </p:sp>
          </p:grpSp>
        </p:grpSp>
        <p:pic>
          <p:nvPicPr>
            <p:cNvPr id="15" name="Picture 6"/>
            <p:cNvPicPr>
              <a:picLocks noChangeAspect="1" noChangeArrowheads="1"/>
            </p:cNvPicPr>
            <p:nvPr/>
          </p:nvPicPr>
          <p:blipFill>
            <a:blip r:embed="rId3" cstate="print"/>
            <a:srcRect/>
            <a:stretch>
              <a:fillRect/>
            </a:stretch>
          </p:blipFill>
          <p:spPr bwMode="auto">
            <a:xfrm>
              <a:off x="3945951" y="2852936"/>
              <a:ext cx="4219265" cy="3528392"/>
            </a:xfrm>
            <a:prstGeom prst="rect">
              <a:avLst/>
            </a:prstGeom>
            <a:noFill/>
            <a:ln w="9525">
              <a:noFill/>
              <a:miter lim="800000"/>
              <a:headEnd/>
              <a:tailEnd/>
            </a:ln>
          </p:spPr>
        </p:pic>
      </p:grpSp>
      <p:sp>
        <p:nvSpPr>
          <p:cNvPr id="24" name="직사각형 23"/>
          <p:cNvSpPr/>
          <p:nvPr/>
        </p:nvSpPr>
        <p:spPr>
          <a:xfrm>
            <a:off x="1795220" y="2613262"/>
            <a:ext cx="832564" cy="95975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30777"/>
            <a:ext cx="5973110" cy="461665"/>
          </a:xfrm>
          <a:prstGeom prst="rect">
            <a:avLst/>
          </a:prstGeom>
          <a:noFill/>
          <a:ln w="9525" algn="ctr">
            <a:noFill/>
            <a:miter lim="800000"/>
            <a:headEnd/>
            <a:tailEnd/>
          </a:ln>
        </p:spPr>
        <p:txBody>
          <a:bodyPr wrap="none" anchor="ctr">
            <a:spAutoFit/>
          </a:bodyPr>
          <a:lstStyle/>
          <a:p>
            <a:r>
              <a:rPr lang="en-US" altLang="ko-KR" sz="2400" dirty="0" smtClean="0">
                <a:latin typeface="Times New Roman" pitchFamily="18" charset="0"/>
                <a:ea typeface="바탕" pitchFamily="18" charset="-127"/>
                <a:cs typeface="Times New Roman" pitchFamily="18" charset="0"/>
              </a:rPr>
              <a:t>* Body</a:t>
            </a:r>
            <a:r>
              <a:rPr lang="ko-KR" altLang="en-US" sz="2400" dirty="0" smtClean="0">
                <a:latin typeface="Times New Roman" pitchFamily="18" charset="0"/>
                <a:ea typeface="바탕" pitchFamily="18" charset="-127"/>
                <a:cs typeface="Times New Roman" pitchFamily="18" charset="0"/>
              </a:rPr>
              <a:t> </a:t>
            </a:r>
            <a:r>
              <a:rPr lang="en-US" altLang="ko-KR" sz="2400" dirty="0" smtClean="0">
                <a:latin typeface="Times New Roman" pitchFamily="18" charset="0"/>
                <a:ea typeface="바탕" pitchFamily="18" charset="-127"/>
                <a:cs typeface="Times New Roman" pitchFamily="18" charset="0"/>
              </a:rPr>
              <a:t>Surface Potential Experiment Result -9</a:t>
            </a:r>
            <a:endParaRPr lang="ko-KR" altLang="en-US" sz="2400" dirty="0">
              <a:latin typeface="Times New Roman" pitchFamily="18" charset="0"/>
              <a:ea typeface="바탕" pitchFamily="18" charset="-127"/>
              <a:cs typeface="Times New Roman" pitchFamily="18" charset="0"/>
            </a:endParaRPr>
          </a:p>
        </p:txBody>
      </p:sp>
      <p:sp>
        <p:nvSpPr>
          <p:cNvPr id="10" name="직사각형 9"/>
          <p:cNvSpPr/>
          <p:nvPr/>
        </p:nvSpPr>
        <p:spPr>
          <a:xfrm>
            <a:off x="5292080" y="3391108"/>
            <a:ext cx="2420856" cy="253916"/>
          </a:xfrm>
          <a:prstGeom prst="rect">
            <a:avLst/>
          </a:prstGeom>
        </p:spPr>
        <p:txBody>
          <a:bodyPr wrap="none">
            <a:spAutoFit/>
          </a:bodyPr>
          <a:lstStyle/>
          <a:p>
            <a:r>
              <a:rPr lang="en-US" altLang="ko-KR" sz="1050" dirty="0" smtClean="0">
                <a:solidFill>
                  <a:prstClr val="black"/>
                </a:solidFill>
              </a:rPr>
              <a:t>- Surface Potential (5X5) </a:t>
            </a:r>
            <a:r>
              <a:rPr lang="ko-KR" altLang="en-US" sz="1050" dirty="0" smtClean="0">
                <a:solidFill>
                  <a:prstClr val="black"/>
                </a:solidFill>
              </a:rPr>
              <a:t>측정 결과</a:t>
            </a:r>
            <a:r>
              <a:rPr lang="en-US" altLang="ko-KR" sz="1050" dirty="0" smtClean="0">
                <a:solidFill>
                  <a:prstClr val="black"/>
                </a:solidFill>
              </a:rPr>
              <a:t> -</a:t>
            </a:r>
            <a:endParaRPr lang="ko-KR" altLang="en-US" sz="1050" dirty="0"/>
          </a:p>
        </p:txBody>
      </p:sp>
      <p:sp>
        <p:nvSpPr>
          <p:cNvPr id="11" name="직사각형 10"/>
          <p:cNvSpPr/>
          <p:nvPr/>
        </p:nvSpPr>
        <p:spPr>
          <a:xfrm>
            <a:off x="249551" y="4365104"/>
            <a:ext cx="5402569" cy="276999"/>
          </a:xfrm>
          <a:prstGeom prst="rect">
            <a:avLst/>
          </a:prstGeom>
        </p:spPr>
        <p:txBody>
          <a:bodyPr wrap="none">
            <a:spAutoFit/>
          </a:bodyPr>
          <a:lstStyle/>
          <a:p>
            <a:r>
              <a:rPr lang="en-US" altLang="ko-KR" sz="1200" dirty="0" smtClean="0"/>
              <a:t>* Normalized 2-D cross-correlation: 2</a:t>
            </a:r>
            <a:r>
              <a:rPr lang="ko-KR" altLang="en-US" sz="1200" dirty="0" smtClean="0"/>
              <a:t>차원 배열 사이의 상관관계 측정 </a:t>
            </a:r>
            <a:r>
              <a:rPr lang="en-US" altLang="ko-KR" sz="1200" dirty="0" smtClean="0">
                <a:sym typeface="Wingdings" pitchFamily="2" charset="2"/>
              </a:rPr>
              <a:t></a:t>
            </a:r>
            <a:endParaRPr lang="ko-KR" altLang="en-US" sz="1200" dirty="0"/>
          </a:p>
        </p:txBody>
      </p:sp>
      <p:pic>
        <p:nvPicPr>
          <p:cNvPr id="12" name="Picture 5"/>
          <p:cNvPicPr>
            <a:picLocks noChangeAspect="1" noChangeArrowheads="1"/>
          </p:cNvPicPr>
          <p:nvPr/>
        </p:nvPicPr>
        <p:blipFill>
          <a:blip r:embed="rId2" cstate="print"/>
          <a:srcRect/>
          <a:stretch>
            <a:fillRect/>
          </a:stretch>
        </p:blipFill>
        <p:spPr bwMode="auto">
          <a:xfrm>
            <a:off x="4572000" y="544960"/>
            <a:ext cx="3888432" cy="2884040"/>
          </a:xfrm>
          <a:prstGeom prst="rect">
            <a:avLst/>
          </a:prstGeom>
          <a:noFill/>
          <a:ln w="9525">
            <a:noFill/>
            <a:miter lim="800000"/>
            <a:headEnd/>
            <a:tailEnd/>
          </a:ln>
          <a:effectLst/>
        </p:spPr>
      </p:pic>
      <p:pic>
        <p:nvPicPr>
          <p:cNvPr id="13" name="Picture 5"/>
          <p:cNvPicPr>
            <a:picLocks noChangeAspect="1" noChangeArrowheads="1"/>
          </p:cNvPicPr>
          <p:nvPr/>
        </p:nvPicPr>
        <p:blipFill>
          <a:blip r:embed="rId3" cstate="print"/>
          <a:srcRect/>
          <a:stretch>
            <a:fillRect/>
          </a:stretch>
        </p:blipFill>
        <p:spPr bwMode="auto">
          <a:xfrm>
            <a:off x="646584" y="547961"/>
            <a:ext cx="3925416" cy="2881039"/>
          </a:xfrm>
          <a:prstGeom prst="rect">
            <a:avLst/>
          </a:prstGeom>
          <a:noFill/>
          <a:ln w="9525">
            <a:noFill/>
            <a:miter lim="800000"/>
            <a:headEnd/>
            <a:tailEnd/>
          </a:ln>
          <a:effectLst/>
        </p:spPr>
      </p:pic>
      <p:grpSp>
        <p:nvGrpSpPr>
          <p:cNvPr id="14" name="그룹 13"/>
          <p:cNvGrpSpPr/>
          <p:nvPr/>
        </p:nvGrpSpPr>
        <p:grpSpPr>
          <a:xfrm>
            <a:off x="5148064" y="3717032"/>
            <a:ext cx="3995936" cy="3140968"/>
            <a:chOff x="1042988" y="1235075"/>
            <a:chExt cx="7105650" cy="5380038"/>
          </a:xfrm>
        </p:grpSpPr>
        <p:pic>
          <p:nvPicPr>
            <p:cNvPr id="15" name="Picture 4"/>
            <p:cNvPicPr>
              <a:picLocks noChangeAspect="1" noChangeArrowheads="1"/>
            </p:cNvPicPr>
            <p:nvPr/>
          </p:nvPicPr>
          <p:blipFill>
            <a:blip r:embed="rId4" cstate="print"/>
            <a:srcRect/>
            <a:stretch>
              <a:fillRect/>
            </a:stretch>
          </p:blipFill>
          <p:spPr bwMode="auto">
            <a:xfrm>
              <a:off x="1042988" y="1235075"/>
              <a:ext cx="7105650" cy="5380038"/>
            </a:xfrm>
            <a:prstGeom prst="rect">
              <a:avLst/>
            </a:prstGeom>
            <a:noFill/>
            <a:ln w="9525">
              <a:noFill/>
              <a:miter lim="800000"/>
              <a:headEnd/>
              <a:tailEnd/>
            </a:ln>
            <a:effectLst/>
          </p:spPr>
        </p:pic>
        <p:sp>
          <p:nvSpPr>
            <p:cNvPr id="16" name="Text Box 5"/>
            <p:cNvSpPr txBox="1">
              <a:spLocks noChangeArrowheads="1"/>
            </p:cNvSpPr>
            <p:nvPr/>
          </p:nvSpPr>
          <p:spPr bwMode="auto">
            <a:xfrm>
              <a:off x="4067175" y="1844675"/>
              <a:ext cx="1023897" cy="474460"/>
            </a:xfrm>
            <a:prstGeom prst="rect">
              <a:avLst/>
            </a:prstGeom>
            <a:noFill/>
            <a:ln w="9525">
              <a:noFill/>
              <a:miter lim="800000"/>
              <a:headEnd/>
              <a:tailEnd/>
            </a:ln>
            <a:effectLst/>
          </p:spPr>
          <p:txBody>
            <a:bodyPr wrap="none">
              <a:spAutoFit/>
            </a:bodyPr>
            <a:lstStyle/>
            <a:p>
              <a:r>
                <a:rPr lang="en-US" altLang="ko-KR" sz="1200" dirty="0" smtClean="0">
                  <a:latin typeface="HY헤드라인M" pitchFamily="18" charset="-127"/>
                  <a:ea typeface="HY헤드라인M" pitchFamily="18" charset="-127"/>
                </a:rPr>
                <a:t>0.921</a:t>
              </a:r>
              <a:endParaRPr lang="en-US" altLang="ko-KR" sz="1200" dirty="0">
                <a:latin typeface="HY헤드라인M" pitchFamily="18" charset="-127"/>
                <a:ea typeface="HY헤드라인M" pitchFamily="18" charset="-127"/>
              </a:endParaRPr>
            </a:p>
          </p:txBody>
        </p:sp>
      </p:grpSp>
      <p:sp>
        <p:nvSpPr>
          <p:cNvPr id="17" name="Rectangle 10"/>
          <p:cNvSpPr>
            <a:spLocks noChangeArrowheads="1"/>
          </p:cNvSpPr>
          <p:nvPr/>
        </p:nvSpPr>
        <p:spPr bwMode="auto">
          <a:xfrm>
            <a:off x="2267744" y="1124745"/>
            <a:ext cx="1296144" cy="1296144"/>
          </a:xfrm>
          <a:prstGeom prst="rect">
            <a:avLst/>
          </a:prstGeom>
          <a:noFill/>
          <a:ln w="28575">
            <a:solidFill>
              <a:srgbClr val="FFFF00"/>
            </a:solidFill>
            <a:miter lim="800000"/>
            <a:headEnd/>
            <a:tailEnd/>
          </a:ln>
        </p:spPr>
        <p:txBody>
          <a:bodyPr wrap="none" anchor="ctr"/>
          <a:lstStyle/>
          <a:p>
            <a:endParaRPr lang="ko-KR" altLang="en-US"/>
          </a:p>
        </p:txBody>
      </p:sp>
      <p:sp>
        <p:nvSpPr>
          <p:cNvPr id="19" name="슬라이드 번호 개체 틀 18"/>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25</a:t>
            </a:fld>
            <a:endParaRPr lang="ko-KR" altLang="en-US" dirty="0"/>
          </a:p>
        </p:txBody>
      </p:sp>
      <p:sp>
        <p:nvSpPr>
          <p:cNvPr id="20" name="TextBox 19"/>
          <p:cNvSpPr txBox="1"/>
          <p:nvPr/>
        </p:nvSpPr>
        <p:spPr>
          <a:xfrm>
            <a:off x="107504" y="3391108"/>
            <a:ext cx="4863832" cy="253916"/>
          </a:xfrm>
          <a:prstGeom prst="rect">
            <a:avLst/>
          </a:prstGeom>
          <a:noFill/>
        </p:spPr>
        <p:txBody>
          <a:bodyPr wrap="none" rtlCol="0">
            <a:spAutoFit/>
          </a:bodyPr>
          <a:lstStyle/>
          <a:p>
            <a:r>
              <a:rPr lang="en-US" altLang="ko-KR" sz="1050" dirty="0" smtClean="0">
                <a:latin typeface="+mj-ea"/>
                <a:ea typeface="+mj-ea"/>
              </a:rPr>
              <a:t>- </a:t>
            </a:r>
            <a:r>
              <a:rPr lang="en-US" altLang="ko-KR" sz="1050" dirty="0" smtClean="0"/>
              <a:t>Lead III</a:t>
            </a:r>
            <a:r>
              <a:rPr lang="ko-KR" altLang="en-US" sz="1050" dirty="0" smtClean="0"/>
              <a:t>방향</a:t>
            </a:r>
            <a:r>
              <a:rPr lang="en-US" altLang="ko-KR" sz="1050" dirty="0" smtClean="0"/>
              <a:t>(↓)</a:t>
            </a:r>
            <a:r>
              <a:rPr lang="ko-KR" altLang="en-US" sz="1050" dirty="0" smtClean="0"/>
              <a:t> </a:t>
            </a:r>
            <a:r>
              <a:rPr lang="ko-KR" altLang="en-US" sz="1050" dirty="0" err="1" smtClean="0"/>
              <a:t>으로</a:t>
            </a:r>
            <a:r>
              <a:rPr lang="ko-KR" altLang="en-US" sz="1050" dirty="0" smtClean="0"/>
              <a:t> </a:t>
            </a:r>
            <a:r>
              <a:rPr lang="ko-KR" altLang="en-US" sz="1050" dirty="0" smtClean="0">
                <a:latin typeface="+mj-ea"/>
                <a:ea typeface="+mj-ea"/>
              </a:rPr>
              <a:t>투영된 표면전위와 </a:t>
            </a:r>
            <a:r>
              <a:rPr lang="en-US" altLang="ko-KR" sz="1050" dirty="0" err="1" smtClean="0">
                <a:latin typeface="+mj-ea"/>
                <a:ea typeface="+mj-ea"/>
              </a:rPr>
              <a:t>LeadII</a:t>
            </a:r>
            <a:r>
              <a:rPr lang="ko-KR" altLang="en-US" sz="1050" dirty="0" smtClean="0">
                <a:latin typeface="+mj-ea"/>
                <a:ea typeface="+mj-ea"/>
              </a:rPr>
              <a:t>와의 상관관계</a:t>
            </a:r>
            <a:r>
              <a:rPr lang="en-US" altLang="ko-KR" sz="1050" dirty="0" smtClean="0">
                <a:latin typeface="+mj-ea"/>
                <a:ea typeface="+mj-ea"/>
              </a:rPr>
              <a:t>(Simulation) -</a:t>
            </a:r>
            <a:endParaRPr lang="ko-KR" altLang="en-US" sz="1050" dirty="0">
              <a:latin typeface="+mj-ea"/>
              <a:ea typeface="+mj-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26</a:t>
            </a:fld>
            <a:endParaRPr lang="ko-KR" altLang="en-US" dirty="0"/>
          </a:p>
        </p:txBody>
      </p:sp>
      <p:sp>
        <p:nvSpPr>
          <p:cNvPr id="84" name="Text Box 4"/>
          <p:cNvSpPr txBox="1">
            <a:spLocks noChangeArrowheads="1"/>
          </p:cNvSpPr>
          <p:nvPr/>
        </p:nvSpPr>
        <p:spPr bwMode="auto">
          <a:xfrm>
            <a:off x="224813" y="4293096"/>
            <a:ext cx="1803699" cy="461665"/>
          </a:xfrm>
          <a:prstGeom prst="rect">
            <a:avLst/>
          </a:prstGeom>
          <a:noFill/>
          <a:ln w="9525">
            <a:noFill/>
            <a:miter lim="800000"/>
            <a:headEnd/>
            <a:tailEnd/>
          </a:ln>
        </p:spPr>
        <p:txBody>
          <a:bodyPr wrap="none">
            <a:spAutoFit/>
          </a:bodyPr>
          <a:lstStyle/>
          <a:p>
            <a:pPr algn="ctr"/>
            <a:r>
              <a:rPr lang="en-US" altLang="ko-KR" sz="1400" dirty="0" smtClean="0">
                <a:ea typeface="HY헤드라인M" pitchFamily="18" charset="-127"/>
              </a:rPr>
              <a:t>Diff</a:t>
            </a:r>
            <a:r>
              <a:rPr lang="ko-KR" altLang="en-US" sz="1400" dirty="0" smtClean="0">
                <a:ea typeface="HY헤드라인M" pitchFamily="18" charset="-127"/>
              </a:rPr>
              <a:t>  </a:t>
            </a:r>
            <a:r>
              <a:rPr lang="en-US" altLang="ko-KR" sz="1400" dirty="0" smtClean="0">
                <a:ea typeface="HY헤드라인M" pitchFamily="18" charset="-127"/>
              </a:rPr>
              <a:t>#1+#2+#3+#4</a:t>
            </a:r>
            <a:endParaRPr lang="en-US" altLang="ko-KR" sz="1400" dirty="0">
              <a:ea typeface="HY헤드라인M" pitchFamily="18" charset="-127"/>
            </a:endParaRPr>
          </a:p>
          <a:p>
            <a:pPr algn="ctr"/>
            <a:r>
              <a:rPr lang="en-US" altLang="ko-KR" sz="1000" dirty="0" smtClean="0">
                <a:ea typeface="HY헤드라인M" pitchFamily="18" charset="-127"/>
              </a:rPr>
              <a:t>(r=0.963)</a:t>
            </a:r>
            <a:endParaRPr lang="en-US" altLang="ko-KR" sz="1000" dirty="0">
              <a:ea typeface="HY헤드라인M" pitchFamily="18" charset="-127"/>
            </a:endParaRPr>
          </a:p>
        </p:txBody>
      </p:sp>
      <p:sp>
        <p:nvSpPr>
          <p:cNvPr id="171" name="Text Box 6"/>
          <p:cNvSpPr txBox="1">
            <a:spLocks noChangeArrowheads="1"/>
          </p:cNvSpPr>
          <p:nvPr/>
        </p:nvSpPr>
        <p:spPr bwMode="auto">
          <a:xfrm>
            <a:off x="683568" y="1412776"/>
            <a:ext cx="726481" cy="307777"/>
          </a:xfrm>
          <a:prstGeom prst="rect">
            <a:avLst/>
          </a:prstGeom>
          <a:noFill/>
          <a:ln w="9525">
            <a:noFill/>
            <a:miter lim="800000"/>
            <a:headEnd/>
            <a:tailEnd/>
          </a:ln>
          <a:effectLst/>
        </p:spPr>
        <p:txBody>
          <a:bodyPr wrap="none">
            <a:spAutoFit/>
          </a:bodyPr>
          <a:lstStyle/>
          <a:p>
            <a:pPr algn="ctr"/>
            <a:r>
              <a:rPr lang="en-US" altLang="ko-KR" sz="1400" dirty="0" smtClean="0">
                <a:latin typeface="맑은 고딕" pitchFamily="50" charset="-127"/>
                <a:ea typeface="맑은 고딕" pitchFamily="50" charset="-127"/>
              </a:rPr>
              <a:t>Lead II</a:t>
            </a:r>
            <a:endParaRPr lang="ko-KR" altLang="en-US" sz="1000" dirty="0">
              <a:latin typeface="맑은 고딕" pitchFamily="50" charset="-127"/>
              <a:ea typeface="맑은 고딕" pitchFamily="50" charset="-127"/>
            </a:endParaRPr>
          </a:p>
        </p:txBody>
      </p:sp>
      <p:sp>
        <p:nvSpPr>
          <p:cNvPr id="172" name="TextBox 171"/>
          <p:cNvSpPr txBox="1"/>
          <p:nvPr/>
        </p:nvSpPr>
        <p:spPr>
          <a:xfrm>
            <a:off x="0" y="-30777"/>
            <a:ext cx="6126998" cy="461665"/>
          </a:xfrm>
          <a:prstGeom prst="rect">
            <a:avLst/>
          </a:prstGeom>
          <a:noFill/>
          <a:ln w="9525" algn="ctr">
            <a:noFill/>
            <a:miter lim="800000"/>
            <a:headEnd/>
            <a:tailEnd/>
          </a:ln>
        </p:spPr>
        <p:txBody>
          <a:bodyPr wrap="none" anchor="ctr">
            <a:spAutoFit/>
          </a:bodyPr>
          <a:lstStyle/>
          <a:p>
            <a:r>
              <a:rPr lang="en-US" altLang="ko-KR" sz="2400" dirty="0" smtClean="0">
                <a:latin typeface="Times New Roman" pitchFamily="18" charset="0"/>
                <a:ea typeface="바탕" pitchFamily="18" charset="-127"/>
                <a:cs typeface="Times New Roman" pitchFamily="18" charset="0"/>
              </a:rPr>
              <a:t>* Body</a:t>
            </a:r>
            <a:r>
              <a:rPr lang="ko-KR" altLang="en-US" sz="2400" dirty="0" smtClean="0">
                <a:latin typeface="Times New Roman" pitchFamily="18" charset="0"/>
                <a:ea typeface="바탕" pitchFamily="18" charset="-127"/>
                <a:cs typeface="Times New Roman" pitchFamily="18" charset="0"/>
              </a:rPr>
              <a:t> </a:t>
            </a:r>
            <a:r>
              <a:rPr lang="en-US" altLang="ko-KR" sz="2400" dirty="0" smtClean="0">
                <a:latin typeface="Times New Roman" pitchFamily="18" charset="0"/>
                <a:ea typeface="바탕" pitchFamily="18" charset="-127"/>
                <a:cs typeface="Times New Roman" pitchFamily="18" charset="0"/>
              </a:rPr>
              <a:t>Surface Potential Experiment Result -1</a:t>
            </a:r>
            <a:endParaRPr lang="ko-KR" altLang="en-US" sz="2400" dirty="0">
              <a:latin typeface="Times New Roman" pitchFamily="18" charset="0"/>
              <a:ea typeface="바탕" pitchFamily="18" charset="-127"/>
              <a:cs typeface="Times New Roman" pitchFamily="18" charset="0"/>
            </a:endParaRPr>
          </a:p>
        </p:txBody>
      </p:sp>
      <p:grpSp>
        <p:nvGrpSpPr>
          <p:cNvPr id="98398" name="Group 94"/>
          <p:cNvGrpSpPr>
            <a:grpSpLocks noChangeAspect="1"/>
          </p:cNvGrpSpPr>
          <p:nvPr/>
        </p:nvGrpSpPr>
        <p:grpSpPr bwMode="auto">
          <a:xfrm>
            <a:off x="1547664" y="3429000"/>
            <a:ext cx="7596336" cy="2889127"/>
            <a:chOff x="1290" y="751"/>
            <a:chExt cx="4476" cy="3365"/>
          </a:xfrm>
        </p:grpSpPr>
        <p:sp>
          <p:nvSpPr>
            <p:cNvPr id="98397" name="AutoShape 93"/>
            <p:cNvSpPr>
              <a:spLocks noChangeAspect="1" noChangeArrowheads="1" noTextEdit="1"/>
            </p:cNvSpPr>
            <p:nvPr/>
          </p:nvSpPr>
          <p:spPr bwMode="auto">
            <a:xfrm>
              <a:off x="1290" y="751"/>
              <a:ext cx="4476" cy="33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399" name="Rectangle 95"/>
            <p:cNvSpPr>
              <a:spLocks noChangeArrowheads="1"/>
            </p:cNvSpPr>
            <p:nvPr/>
          </p:nvSpPr>
          <p:spPr bwMode="auto">
            <a:xfrm>
              <a:off x="1873" y="1007"/>
              <a:ext cx="3469" cy="274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00" name="Rectangle 96"/>
            <p:cNvSpPr>
              <a:spLocks noChangeArrowheads="1"/>
            </p:cNvSpPr>
            <p:nvPr/>
          </p:nvSpPr>
          <p:spPr bwMode="auto">
            <a:xfrm>
              <a:off x="1873" y="1007"/>
              <a:ext cx="3469" cy="274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01" name="Freeform 97"/>
            <p:cNvSpPr>
              <a:spLocks/>
            </p:cNvSpPr>
            <p:nvPr/>
          </p:nvSpPr>
          <p:spPr bwMode="auto">
            <a:xfrm>
              <a:off x="1873" y="1007"/>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02" name="Freeform 98"/>
            <p:cNvSpPr>
              <a:spLocks/>
            </p:cNvSpPr>
            <p:nvPr/>
          </p:nvSpPr>
          <p:spPr bwMode="auto">
            <a:xfrm>
              <a:off x="2305" y="1007"/>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03" name="Freeform 99"/>
            <p:cNvSpPr>
              <a:spLocks/>
            </p:cNvSpPr>
            <p:nvPr/>
          </p:nvSpPr>
          <p:spPr bwMode="auto">
            <a:xfrm>
              <a:off x="2737" y="1007"/>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04" name="Freeform 100"/>
            <p:cNvSpPr>
              <a:spLocks/>
            </p:cNvSpPr>
            <p:nvPr/>
          </p:nvSpPr>
          <p:spPr bwMode="auto">
            <a:xfrm>
              <a:off x="3168" y="1007"/>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05" name="Freeform 101"/>
            <p:cNvSpPr>
              <a:spLocks/>
            </p:cNvSpPr>
            <p:nvPr/>
          </p:nvSpPr>
          <p:spPr bwMode="auto">
            <a:xfrm>
              <a:off x="3608" y="1007"/>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06" name="Freeform 102"/>
            <p:cNvSpPr>
              <a:spLocks/>
            </p:cNvSpPr>
            <p:nvPr/>
          </p:nvSpPr>
          <p:spPr bwMode="auto">
            <a:xfrm>
              <a:off x="4040" y="1007"/>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07" name="Freeform 103"/>
            <p:cNvSpPr>
              <a:spLocks/>
            </p:cNvSpPr>
            <p:nvPr/>
          </p:nvSpPr>
          <p:spPr bwMode="auto">
            <a:xfrm>
              <a:off x="4471" y="1007"/>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08" name="Freeform 104"/>
            <p:cNvSpPr>
              <a:spLocks/>
            </p:cNvSpPr>
            <p:nvPr/>
          </p:nvSpPr>
          <p:spPr bwMode="auto">
            <a:xfrm>
              <a:off x="4903" y="1007"/>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09" name="Freeform 105"/>
            <p:cNvSpPr>
              <a:spLocks/>
            </p:cNvSpPr>
            <p:nvPr/>
          </p:nvSpPr>
          <p:spPr bwMode="auto">
            <a:xfrm>
              <a:off x="5342" y="1007"/>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10" name="Freeform 106"/>
            <p:cNvSpPr>
              <a:spLocks/>
            </p:cNvSpPr>
            <p:nvPr/>
          </p:nvSpPr>
          <p:spPr bwMode="auto">
            <a:xfrm>
              <a:off x="1873" y="3747"/>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11" name="Freeform 107"/>
            <p:cNvSpPr>
              <a:spLocks/>
            </p:cNvSpPr>
            <p:nvPr/>
          </p:nvSpPr>
          <p:spPr bwMode="auto">
            <a:xfrm>
              <a:off x="1873" y="3355"/>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12" name="Freeform 108"/>
            <p:cNvSpPr>
              <a:spLocks/>
            </p:cNvSpPr>
            <p:nvPr/>
          </p:nvSpPr>
          <p:spPr bwMode="auto">
            <a:xfrm>
              <a:off x="1873" y="2962"/>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13" name="Freeform 109"/>
            <p:cNvSpPr>
              <a:spLocks/>
            </p:cNvSpPr>
            <p:nvPr/>
          </p:nvSpPr>
          <p:spPr bwMode="auto">
            <a:xfrm>
              <a:off x="1873" y="2570"/>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14" name="Freeform 110"/>
            <p:cNvSpPr>
              <a:spLocks/>
            </p:cNvSpPr>
            <p:nvPr/>
          </p:nvSpPr>
          <p:spPr bwMode="auto">
            <a:xfrm>
              <a:off x="1873" y="2177"/>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15" name="Freeform 111"/>
            <p:cNvSpPr>
              <a:spLocks/>
            </p:cNvSpPr>
            <p:nvPr/>
          </p:nvSpPr>
          <p:spPr bwMode="auto">
            <a:xfrm>
              <a:off x="1873" y="1785"/>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16" name="Freeform 112"/>
            <p:cNvSpPr>
              <a:spLocks/>
            </p:cNvSpPr>
            <p:nvPr/>
          </p:nvSpPr>
          <p:spPr bwMode="auto">
            <a:xfrm>
              <a:off x="1873" y="1392"/>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17" name="Freeform 113"/>
            <p:cNvSpPr>
              <a:spLocks/>
            </p:cNvSpPr>
            <p:nvPr/>
          </p:nvSpPr>
          <p:spPr bwMode="auto">
            <a:xfrm>
              <a:off x="1873" y="1007"/>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18" name="Line 114"/>
            <p:cNvSpPr>
              <a:spLocks noChangeShapeType="1"/>
            </p:cNvSpPr>
            <p:nvPr/>
          </p:nvSpPr>
          <p:spPr bwMode="auto">
            <a:xfrm>
              <a:off x="1873" y="1007"/>
              <a:ext cx="346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19" name="Freeform 115"/>
            <p:cNvSpPr>
              <a:spLocks/>
            </p:cNvSpPr>
            <p:nvPr/>
          </p:nvSpPr>
          <p:spPr bwMode="auto">
            <a:xfrm>
              <a:off x="1873" y="1007"/>
              <a:ext cx="3469" cy="2740"/>
            </a:xfrm>
            <a:custGeom>
              <a:avLst/>
              <a:gdLst/>
              <a:ahLst/>
              <a:cxnLst>
                <a:cxn ang="0">
                  <a:pos x="0" y="342"/>
                </a:cxn>
                <a:cxn ang="0">
                  <a:pos x="434" y="342"/>
                </a:cxn>
                <a:cxn ang="0">
                  <a:pos x="434" y="0"/>
                </a:cxn>
              </a:cxnLst>
              <a:rect l="0" t="0" r="r" b="b"/>
              <a:pathLst>
                <a:path w="434" h="342">
                  <a:moveTo>
                    <a:pt x="0" y="342"/>
                  </a:moveTo>
                  <a:lnTo>
                    <a:pt x="434" y="342"/>
                  </a:lnTo>
                  <a:lnTo>
                    <a:pt x="434" y="0"/>
                  </a:ln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20" name="Line 116"/>
            <p:cNvSpPr>
              <a:spLocks noChangeShapeType="1"/>
            </p:cNvSpPr>
            <p:nvPr/>
          </p:nvSpPr>
          <p:spPr bwMode="auto">
            <a:xfrm flipV="1">
              <a:off x="1873" y="1007"/>
              <a:ext cx="1" cy="27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21" name="Line 117"/>
            <p:cNvSpPr>
              <a:spLocks noChangeShapeType="1"/>
            </p:cNvSpPr>
            <p:nvPr/>
          </p:nvSpPr>
          <p:spPr bwMode="auto">
            <a:xfrm>
              <a:off x="1873" y="3747"/>
              <a:ext cx="346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22" name="Line 118"/>
            <p:cNvSpPr>
              <a:spLocks noChangeShapeType="1"/>
            </p:cNvSpPr>
            <p:nvPr/>
          </p:nvSpPr>
          <p:spPr bwMode="auto">
            <a:xfrm flipV="1">
              <a:off x="1873" y="1007"/>
              <a:ext cx="1" cy="27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23" name="Line 119"/>
            <p:cNvSpPr>
              <a:spLocks noChangeShapeType="1"/>
            </p:cNvSpPr>
            <p:nvPr/>
          </p:nvSpPr>
          <p:spPr bwMode="auto">
            <a:xfrm flipV="1">
              <a:off x="1873" y="3707"/>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24" name="Line 120"/>
            <p:cNvSpPr>
              <a:spLocks noChangeShapeType="1"/>
            </p:cNvSpPr>
            <p:nvPr/>
          </p:nvSpPr>
          <p:spPr bwMode="auto">
            <a:xfrm>
              <a:off x="1873" y="1007"/>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25" name="Rectangle 121"/>
            <p:cNvSpPr>
              <a:spLocks noChangeArrowheads="1"/>
            </p:cNvSpPr>
            <p:nvPr/>
          </p:nvSpPr>
          <p:spPr bwMode="auto">
            <a:xfrm>
              <a:off x="1850" y="3771"/>
              <a:ext cx="40"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8426" name="Line 122"/>
            <p:cNvSpPr>
              <a:spLocks noChangeShapeType="1"/>
            </p:cNvSpPr>
            <p:nvPr/>
          </p:nvSpPr>
          <p:spPr bwMode="auto">
            <a:xfrm flipV="1">
              <a:off x="2305" y="3707"/>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27" name="Line 123"/>
            <p:cNvSpPr>
              <a:spLocks noChangeShapeType="1"/>
            </p:cNvSpPr>
            <p:nvPr/>
          </p:nvSpPr>
          <p:spPr bwMode="auto">
            <a:xfrm>
              <a:off x="2305" y="1007"/>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28" name="Rectangle 124"/>
            <p:cNvSpPr>
              <a:spLocks noChangeArrowheads="1"/>
            </p:cNvSpPr>
            <p:nvPr/>
          </p:nvSpPr>
          <p:spPr bwMode="auto">
            <a:xfrm>
              <a:off x="2225" y="3771"/>
              <a:ext cx="121"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200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8429" name="Line 125"/>
            <p:cNvSpPr>
              <a:spLocks noChangeShapeType="1"/>
            </p:cNvSpPr>
            <p:nvPr/>
          </p:nvSpPr>
          <p:spPr bwMode="auto">
            <a:xfrm flipV="1">
              <a:off x="2737" y="3707"/>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30" name="Line 126"/>
            <p:cNvSpPr>
              <a:spLocks noChangeShapeType="1"/>
            </p:cNvSpPr>
            <p:nvPr/>
          </p:nvSpPr>
          <p:spPr bwMode="auto">
            <a:xfrm>
              <a:off x="2737" y="1007"/>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31" name="Rectangle 127"/>
            <p:cNvSpPr>
              <a:spLocks noChangeArrowheads="1"/>
            </p:cNvSpPr>
            <p:nvPr/>
          </p:nvSpPr>
          <p:spPr bwMode="auto">
            <a:xfrm>
              <a:off x="2657" y="3771"/>
              <a:ext cx="121"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400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8432" name="Line 128"/>
            <p:cNvSpPr>
              <a:spLocks noChangeShapeType="1"/>
            </p:cNvSpPr>
            <p:nvPr/>
          </p:nvSpPr>
          <p:spPr bwMode="auto">
            <a:xfrm flipV="1">
              <a:off x="3168" y="3707"/>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33" name="Line 129"/>
            <p:cNvSpPr>
              <a:spLocks noChangeShapeType="1"/>
            </p:cNvSpPr>
            <p:nvPr/>
          </p:nvSpPr>
          <p:spPr bwMode="auto">
            <a:xfrm>
              <a:off x="3168" y="1007"/>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34" name="Rectangle 130"/>
            <p:cNvSpPr>
              <a:spLocks noChangeArrowheads="1"/>
            </p:cNvSpPr>
            <p:nvPr/>
          </p:nvSpPr>
          <p:spPr bwMode="auto">
            <a:xfrm>
              <a:off x="3088" y="3771"/>
              <a:ext cx="121"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600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8435" name="Line 131"/>
            <p:cNvSpPr>
              <a:spLocks noChangeShapeType="1"/>
            </p:cNvSpPr>
            <p:nvPr/>
          </p:nvSpPr>
          <p:spPr bwMode="auto">
            <a:xfrm flipV="1">
              <a:off x="3608" y="3707"/>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36" name="Line 132"/>
            <p:cNvSpPr>
              <a:spLocks noChangeShapeType="1"/>
            </p:cNvSpPr>
            <p:nvPr/>
          </p:nvSpPr>
          <p:spPr bwMode="auto">
            <a:xfrm>
              <a:off x="3608" y="1007"/>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37" name="Rectangle 133"/>
            <p:cNvSpPr>
              <a:spLocks noChangeArrowheads="1"/>
            </p:cNvSpPr>
            <p:nvPr/>
          </p:nvSpPr>
          <p:spPr bwMode="auto">
            <a:xfrm>
              <a:off x="3528" y="3771"/>
              <a:ext cx="121"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800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8438" name="Line 134"/>
            <p:cNvSpPr>
              <a:spLocks noChangeShapeType="1"/>
            </p:cNvSpPr>
            <p:nvPr/>
          </p:nvSpPr>
          <p:spPr bwMode="auto">
            <a:xfrm flipV="1">
              <a:off x="4040" y="3707"/>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39" name="Line 135"/>
            <p:cNvSpPr>
              <a:spLocks noChangeShapeType="1"/>
            </p:cNvSpPr>
            <p:nvPr/>
          </p:nvSpPr>
          <p:spPr bwMode="auto">
            <a:xfrm>
              <a:off x="4040" y="1007"/>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40" name="Rectangle 136"/>
            <p:cNvSpPr>
              <a:spLocks noChangeArrowheads="1"/>
            </p:cNvSpPr>
            <p:nvPr/>
          </p:nvSpPr>
          <p:spPr bwMode="auto">
            <a:xfrm>
              <a:off x="3928" y="3771"/>
              <a:ext cx="162"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8441" name="Line 137"/>
            <p:cNvSpPr>
              <a:spLocks noChangeShapeType="1"/>
            </p:cNvSpPr>
            <p:nvPr/>
          </p:nvSpPr>
          <p:spPr bwMode="auto">
            <a:xfrm flipV="1">
              <a:off x="4471" y="3707"/>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42" name="Line 138"/>
            <p:cNvSpPr>
              <a:spLocks noChangeShapeType="1"/>
            </p:cNvSpPr>
            <p:nvPr/>
          </p:nvSpPr>
          <p:spPr bwMode="auto">
            <a:xfrm>
              <a:off x="4471" y="1007"/>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43" name="Rectangle 139"/>
            <p:cNvSpPr>
              <a:spLocks noChangeArrowheads="1"/>
            </p:cNvSpPr>
            <p:nvPr/>
          </p:nvSpPr>
          <p:spPr bwMode="auto">
            <a:xfrm>
              <a:off x="4359" y="3771"/>
              <a:ext cx="162"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1200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8444" name="Line 140"/>
            <p:cNvSpPr>
              <a:spLocks noChangeShapeType="1"/>
            </p:cNvSpPr>
            <p:nvPr/>
          </p:nvSpPr>
          <p:spPr bwMode="auto">
            <a:xfrm flipV="1">
              <a:off x="4903" y="3707"/>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45" name="Line 141"/>
            <p:cNvSpPr>
              <a:spLocks noChangeShapeType="1"/>
            </p:cNvSpPr>
            <p:nvPr/>
          </p:nvSpPr>
          <p:spPr bwMode="auto">
            <a:xfrm>
              <a:off x="4903" y="1007"/>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46" name="Rectangle 142"/>
            <p:cNvSpPr>
              <a:spLocks noChangeArrowheads="1"/>
            </p:cNvSpPr>
            <p:nvPr/>
          </p:nvSpPr>
          <p:spPr bwMode="auto">
            <a:xfrm>
              <a:off x="4791" y="3771"/>
              <a:ext cx="162"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1400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8447" name="Line 143"/>
            <p:cNvSpPr>
              <a:spLocks noChangeShapeType="1"/>
            </p:cNvSpPr>
            <p:nvPr/>
          </p:nvSpPr>
          <p:spPr bwMode="auto">
            <a:xfrm flipV="1">
              <a:off x="5342" y="3707"/>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48" name="Line 144"/>
            <p:cNvSpPr>
              <a:spLocks noChangeShapeType="1"/>
            </p:cNvSpPr>
            <p:nvPr/>
          </p:nvSpPr>
          <p:spPr bwMode="auto">
            <a:xfrm>
              <a:off x="5342" y="1007"/>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49" name="Rectangle 145"/>
            <p:cNvSpPr>
              <a:spLocks noChangeArrowheads="1"/>
            </p:cNvSpPr>
            <p:nvPr/>
          </p:nvSpPr>
          <p:spPr bwMode="auto">
            <a:xfrm>
              <a:off x="5230" y="3771"/>
              <a:ext cx="162"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1600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8450" name="Line 146"/>
            <p:cNvSpPr>
              <a:spLocks noChangeShapeType="1"/>
            </p:cNvSpPr>
            <p:nvPr/>
          </p:nvSpPr>
          <p:spPr bwMode="auto">
            <a:xfrm>
              <a:off x="1873" y="3747"/>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51" name="Line 147"/>
            <p:cNvSpPr>
              <a:spLocks noChangeShapeType="1"/>
            </p:cNvSpPr>
            <p:nvPr/>
          </p:nvSpPr>
          <p:spPr bwMode="auto">
            <a:xfrm flipH="1">
              <a:off x="5302" y="3747"/>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52" name="Rectangle 148"/>
            <p:cNvSpPr>
              <a:spLocks noChangeArrowheads="1"/>
            </p:cNvSpPr>
            <p:nvPr/>
          </p:nvSpPr>
          <p:spPr bwMode="auto">
            <a:xfrm>
              <a:off x="1666" y="3683"/>
              <a:ext cx="125"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-0.1</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8453" name="Line 149"/>
            <p:cNvSpPr>
              <a:spLocks noChangeShapeType="1"/>
            </p:cNvSpPr>
            <p:nvPr/>
          </p:nvSpPr>
          <p:spPr bwMode="auto">
            <a:xfrm>
              <a:off x="1873" y="3355"/>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54" name="Line 150"/>
            <p:cNvSpPr>
              <a:spLocks noChangeShapeType="1"/>
            </p:cNvSpPr>
            <p:nvPr/>
          </p:nvSpPr>
          <p:spPr bwMode="auto">
            <a:xfrm flipH="1">
              <a:off x="5302" y="3355"/>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55" name="Rectangle 151"/>
            <p:cNvSpPr>
              <a:spLocks noChangeArrowheads="1"/>
            </p:cNvSpPr>
            <p:nvPr/>
          </p:nvSpPr>
          <p:spPr bwMode="auto">
            <a:xfrm>
              <a:off x="1786" y="3291"/>
              <a:ext cx="40"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8456" name="Line 152"/>
            <p:cNvSpPr>
              <a:spLocks noChangeShapeType="1"/>
            </p:cNvSpPr>
            <p:nvPr/>
          </p:nvSpPr>
          <p:spPr bwMode="auto">
            <a:xfrm>
              <a:off x="1873" y="2962"/>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57" name="Line 153"/>
            <p:cNvSpPr>
              <a:spLocks noChangeShapeType="1"/>
            </p:cNvSpPr>
            <p:nvPr/>
          </p:nvSpPr>
          <p:spPr bwMode="auto">
            <a:xfrm flipH="1">
              <a:off x="5302" y="2962"/>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58" name="Rectangle 154"/>
            <p:cNvSpPr>
              <a:spLocks noChangeArrowheads="1"/>
            </p:cNvSpPr>
            <p:nvPr/>
          </p:nvSpPr>
          <p:spPr bwMode="auto">
            <a:xfrm>
              <a:off x="1698" y="2898"/>
              <a:ext cx="101"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0.1</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8459" name="Line 155"/>
            <p:cNvSpPr>
              <a:spLocks noChangeShapeType="1"/>
            </p:cNvSpPr>
            <p:nvPr/>
          </p:nvSpPr>
          <p:spPr bwMode="auto">
            <a:xfrm>
              <a:off x="1873" y="2570"/>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60" name="Line 156"/>
            <p:cNvSpPr>
              <a:spLocks noChangeShapeType="1"/>
            </p:cNvSpPr>
            <p:nvPr/>
          </p:nvSpPr>
          <p:spPr bwMode="auto">
            <a:xfrm flipH="1">
              <a:off x="5302" y="2570"/>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61" name="Rectangle 157"/>
            <p:cNvSpPr>
              <a:spLocks noChangeArrowheads="1"/>
            </p:cNvSpPr>
            <p:nvPr/>
          </p:nvSpPr>
          <p:spPr bwMode="auto">
            <a:xfrm>
              <a:off x="1698" y="2506"/>
              <a:ext cx="101"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0.2</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8462" name="Line 158"/>
            <p:cNvSpPr>
              <a:spLocks noChangeShapeType="1"/>
            </p:cNvSpPr>
            <p:nvPr/>
          </p:nvSpPr>
          <p:spPr bwMode="auto">
            <a:xfrm>
              <a:off x="1873" y="2177"/>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63" name="Line 159"/>
            <p:cNvSpPr>
              <a:spLocks noChangeShapeType="1"/>
            </p:cNvSpPr>
            <p:nvPr/>
          </p:nvSpPr>
          <p:spPr bwMode="auto">
            <a:xfrm flipH="1">
              <a:off x="5302" y="2177"/>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64" name="Rectangle 160"/>
            <p:cNvSpPr>
              <a:spLocks noChangeArrowheads="1"/>
            </p:cNvSpPr>
            <p:nvPr/>
          </p:nvSpPr>
          <p:spPr bwMode="auto">
            <a:xfrm>
              <a:off x="1698" y="2113"/>
              <a:ext cx="101"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0.3</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8465" name="Line 161"/>
            <p:cNvSpPr>
              <a:spLocks noChangeShapeType="1"/>
            </p:cNvSpPr>
            <p:nvPr/>
          </p:nvSpPr>
          <p:spPr bwMode="auto">
            <a:xfrm>
              <a:off x="1873" y="1785"/>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66" name="Line 162"/>
            <p:cNvSpPr>
              <a:spLocks noChangeShapeType="1"/>
            </p:cNvSpPr>
            <p:nvPr/>
          </p:nvSpPr>
          <p:spPr bwMode="auto">
            <a:xfrm flipH="1">
              <a:off x="5302" y="1785"/>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67" name="Rectangle 163"/>
            <p:cNvSpPr>
              <a:spLocks noChangeArrowheads="1"/>
            </p:cNvSpPr>
            <p:nvPr/>
          </p:nvSpPr>
          <p:spPr bwMode="auto">
            <a:xfrm>
              <a:off x="1698" y="1720"/>
              <a:ext cx="101"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0.4</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8468" name="Line 164"/>
            <p:cNvSpPr>
              <a:spLocks noChangeShapeType="1"/>
            </p:cNvSpPr>
            <p:nvPr/>
          </p:nvSpPr>
          <p:spPr bwMode="auto">
            <a:xfrm>
              <a:off x="1873" y="1392"/>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69" name="Line 165"/>
            <p:cNvSpPr>
              <a:spLocks noChangeShapeType="1"/>
            </p:cNvSpPr>
            <p:nvPr/>
          </p:nvSpPr>
          <p:spPr bwMode="auto">
            <a:xfrm flipH="1">
              <a:off x="5302" y="1392"/>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70" name="Rectangle 166"/>
            <p:cNvSpPr>
              <a:spLocks noChangeArrowheads="1"/>
            </p:cNvSpPr>
            <p:nvPr/>
          </p:nvSpPr>
          <p:spPr bwMode="auto">
            <a:xfrm>
              <a:off x="1698" y="1328"/>
              <a:ext cx="101"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0.5</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8471" name="Line 167"/>
            <p:cNvSpPr>
              <a:spLocks noChangeShapeType="1"/>
            </p:cNvSpPr>
            <p:nvPr/>
          </p:nvSpPr>
          <p:spPr bwMode="auto">
            <a:xfrm>
              <a:off x="1873" y="1007"/>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72" name="Line 168"/>
            <p:cNvSpPr>
              <a:spLocks noChangeShapeType="1"/>
            </p:cNvSpPr>
            <p:nvPr/>
          </p:nvSpPr>
          <p:spPr bwMode="auto">
            <a:xfrm flipH="1">
              <a:off x="5302" y="1007"/>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73" name="Rectangle 169"/>
            <p:cNvSpPr>
              <a:spLocks noChangeArrowheads="1"/>
            </p:cNvSpPr>
            <p:nvPr/>
          </p:nvSpPr>
          <p:spPr bwMode="auto">
            <a:xfrm>
              <a:off x="1698" y="943"/>
              <a:ext cx="101"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0.6</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8474" name="Line 170"/>
            <p:cNvSpPr>
              <a:spLocks noChangeShapeType="1"/>
            </p:cNvSpPr>
            <p:nvPr/>
          </p:nvSpPr>
          <p:spPr bwMode="auto">
            <a:xfrm>
              <a:off x="1873" y="1007"/>
              <a:ext cx="346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75" name="Freeform 171"/>
            <p:cNvSpPr>
              <a:spLocks/>
            </p:cNvSpPr>
            <p:nvPr/>
          </p:nvSpPr>
          <p:spPr bwMode="auto">
            <a:xfrm>
              <a:off x="1873" y="1007"/>
              <a:ext cx="3469" cy="2740"/>
            </a:xfrm>
            <a:custGeom>
              <a:avLst/>
              <a:gdLst/>
              <a:ahLst/>
              <a:cxnLst>
                <a:cxn ang="0">
                  <a:pos x="0" y="342"/>
                </a:cxn>
                <a:cxn ang="0">
                  <a:pos x="434" y="342"/>
                </a:cxn>
                <a:cxn ang="0">
                  <a:pos x="434" y="0"/>
                </a:cxn>
              </a:cxnLst>
              <a:rect l="0" t="0" r="r" b="b"/>
              <a:pathLst>
                <a:path w="434" h="342">
                  <a:moveTo>
                    <a:pt x="0" y="342"/>
                  </a:moveTo>
                  <a:lnTo>
                    <a:pt x="434" y="342"/>
                  </a:lnTo>
                  <a:lnTo>
                    <a:pt x="434" y="0"/>
                  </a:ln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76" name="Line 172"/>
            <p:cNvSpPr>
              <a:spLocks noChangeShapeType="1"/>
            </p:cNvSpPr>
            <p:nvPr/>
          </p:nvSpPr>
          <p:spPr bwMode="auto">
            <a:xfrm flipV="1">
              <a:off x="1873" y="1007"/>
              <a:ext cx="1" cy="27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77" name="Freeform 173"/>
            <p:cNvSpPr>
              <a:spLocks/>
            </p:cNvSpPr>
            <p:nvPr/>
          </p:nvSpPr>
          <p:spPr bwMode="auto">
            <a:xfrm>
              <a:off x="1873" y="3251"/>
              <a:ext cx="392" cy="360"/>
            </a:xfrm>
            <a:custGeom>
              <a:avLst/>
              <a:gdLst/>
              <a:ahLst/>
              <a:cxnLst>
                <a:cxn ang="0">
                  <a:pos x="8" y="264"/>
                </a:cxn>
                <a:cxn ang="0">
                  <a:pos x="16" y="232"/>
                </a:cxn>
                <a:cxn ang="0">
                  <a:pos x="24" y="320"/>
                </a:cxn>
                <a:cxn ang="0">
                  <a:pos x="32" y="312"/>
                </a:cxn>
                <a:cxn ang="0">
                  <a:pos x="40" y="344"/>
                </a:cxn>
                <a:cxn ang="0">
                  <a:pos x="48" y="248"/>
                </a:cxn>
                <a:cxn ang="0">
                  <a:pos x="64" y="232"/>
                </a:cxn>
                <a:cxn ang="0">
                  <a:pos x="72" y="280"/>
                </a:cxn>
                <a:cxn ang="0">
                  <a:pos x="80" y="216"/>
                </a:cxn>
                <a:cxn ang="0">
                  <a:pos x="88" y="168"/>
                </a:cxn>
                <a:cxn ang="0">
                  <a:pos x="96" y="232"/>
                </a:cxn>
                <a:cxn ang="0">
                  <a:pos x="104" y="216"/>
                </a:cxn>
                <a:cxn ang="0">
                  <a:pos x="120" y="240"/>
                </a:cxn>
                <a:cxn ang="0">
                  <a:pos x="128" y="240"/>
                </a:cxn>
                <a:cxn ang="0">
                  <a:pos x="136" y="248"/>
                </a:cxn>
                <a:cxn ang="0">
                  <a:pos x="144" y="192"/>
                </a:cxn>
                <a:cxn ang="0">
                  <a:pos x="160" y="192"/>
                </a:cxn>
                <a:cxn ang="0">
                  <a:pos x="168" y="224"/>
                </a:cxn>
                <a:cxn ang="0">
                  <a:pos x="176" y="184"/>
                </a:cxn>
                <a:cxn ang="0">
                  <a:pos x="184" y="88"/>
                </a:cxn>
                <a:cxn ang="0">
                  <a:pos x="192" y="256"/>
                </a:cxn>
                <a:cxn ang="0">
                  <a:pos x="200" y="56"/>
                </a:cxn>
                <a:cxn ang="0">
                  <a:pos x="208" y="96"/>
                </a:cxn>
                <a:cxn ang="0">
                  <a:pos x="216" y="168"/>
                </a:cxn>
                <a:cxn ang="0">
                  <a:pos x="232" y="24"/>
                </a:cxn>
                <a:cxn ang="0">
                  <a:pos x="240" y="16"/>
                </a:cxn>
                <a:cxn ang="0">
                  <a:pos x="256" y="40"/>
                </a:cxn>
                <a:cxn ang="0">
                  <a:pos x="264" y="72"/>
                </a:cxn>
                <a:cxn ang="0">
                  <a:pos x="272" y="152"/>
                </a:cxn>
                <a:cxn ang="0">
                  <a:pos x="280" y="168"/>
                </a:cxn>
                <a:cxn ang="0">
                  <a:pos x="288" y="104"/>
                </a:cxn>
                <a:cxn ang="0">
                  <a:pos x="296" y="128"/>
                </a:cxn>
                <a:cxn ang="0">
                  <a:pos x="304" y="200"/>
                </a:cxn>
                <a:cxn ang="0">
                  <a:pos x="312" y="168"/>
                </a:cxn>
                <a:cxn ang="0">
                  <a:pos x="320" y="168"/>
                </a:cxn>
                <a:cxn ang="0">
                  <a:pos x="336" y="128"/>
                </a:cxn>
                <a:cxn ang="0">
                  <a:pos x="344" y="176"/>
                </a:cxn>
                <a:cxn ang="0">
                  <a:pos x="352" y="120"/>
                </a:cxn>
                <a:cxn ang="0">
                  <a:pos x="360" y="96"/>
                </a:cxn>
                <a:cxn ang="0">
                  <a:pos x="368" y="96"/>
                </a:cxn>
                <a:cxn ang="0">
                  <a:pos x="376" y="96"/>
                </a:cxn>
                <a:cxn ang="0">
                  <a:pos x="384" y="144"/>
                </a:cxn>
              </a:cxnLst>
              <a:rect l="0" t="0" r="r" b="b"/>
              <a:pathLst>
                <a:path w="392" h="360">
                  <a:moveTo>
                    <a:pt x="0" y="272"/>
                  </a:moveTo>
                  <a:lnTo>
                    <a:pt x="0" y="360"/>
                  </a:lnTo>
                  <a:lnTo>
                    <a:pt x="8" y="264"/>
                  </a:lnTo>
                  <a:lnTo>
                    <a:pt x="8" y="224"/>
                  </a:lnTo>
                  <a:lnTo>
                    <a:pt x="8" y="296"/>
                  </a:lnTo>
                  <a:lnTo>
                    <a:pt x="16" y="232"/>
                  </a:lnTo>
                  <a:lnTo>
                    <a:pt x="16" y="168"/>
                  </a:lnTo>
                  <a:lnTo>
                    <a:pt x="16" y="312"/>
                  </a:lnTo>
                  <a:lnTo>
                    <a:pt x="24" y="320"/>
                  </a:lnTo>
                  <a:lnTo>
                    <a:pt x="24" y="200"/>
                  </a:lnTo>
                  <a:lnTo>
                    <a:pt x="32" y="256"/>
                  </a:lnTo>
                  <a:lnTo>
                    <a:pt x="32" y="312"/>
                  </a:lnTo>
                  <a:lnTo>
                    <a:pt x="32" y="192"/>
                  </a:lnTo>
                  <a:lnTo>
                    <a:pt x="40" y="200"/>
                  </a:lnTo>
                  <a:lnTo>
                    <a:pt x="40" y="344"/>
                  </a:lnTo>
                  <a:lnTo>
                    <a:pt x="40" y="280"/>
                  </a:lnTo>
                  <a:lnTo>
                    <a:pt x="48" y="192"/>
                  </a:lnTo>
                  <a:lnTo>
                    <a:pt x="48" y="248"/>
                  </a:lnTo>
                  <a:lnTo>
                    <a:pt x="56" y="280"/>
                  </a:lnTo>
                  <a:lnTo>
                    <a:pt x="56" y="208"/>
                  </a:lnTo>
                  <a:lnTo>
                    <a:pt x="64" y="232"/>
                  </a:lnTo>
                  <a:lnTo>
                    <a:pt x="64" y="184"/>
                  </a:lnTo>
                  <a:lnTo>
                    <a:pt x="72" y="208"/>
                  </a:lnTo>
                  <a:lnTo>
                    <a:pt x="72" y="280"/>
                  </a:lnTo>
                  <a:lnTo>
                    <a:pt x="80" y="248"/>
                  </a:lnTo>
                  <a:lnTo>
                    <a:pt x="80" y="184"/>
                  </a:lnTo>
                  <a:lnTo>
                    <a:pt x="80" y="216"/>
                  </a:lnTo>
                  <a:lnTo>
                    <a:pt x="88" y="240"/>
                  </a:lnTo>
                  <a:lnTo>
                    <a:pt x="88" y="160"/>
                  </a:lnTo>
                  <a:lnTo>
                    <a:pt x="88" y="168"/>
                  </a:lnTo>
                  <a:lnTo>
                    <a:pt x="96" y="232"/>
                  </a:lnTo>
                  <a:lnTo>
                    <a:pt x="96" y="256"/>
                  </a:lnTo>
                  <a:lnTo>
                    <a:pt x="96" y="232"/>
                  </a:lnTo>
                  <a:lnTo>
                    <a:pt x="104" y="216"/>
                  </a:lnTo>
                  <a:lnTo>
                    <a:pt x="104" y="272"/>
                  </a:lnTo>
                  <a:lnTo>
                    <a:pt x="104" y="216"/>
                  </a:lnTo>
                  <a:lnTo>
                    <a:pt x="112" y="144"/>
                  </a:lnTo>
                  <a:lnTo>
                    <a:pt x="112" y="296"/>
                  </a:lnTo>
                  <a:lnTo>
                    <a:pt x="120" y="240"/>
                  </a:lnTo>
                  <a:lnTo>
                    <a:pt x="120" y="152"/>
                  </a:lnTo>
                  <a:lnTo>
                    <a:pt x="128" y="216"/>
                  </a:lnTo>
                  <a:lnTo>
                    <a:pt x="128" y="240"/>
                  </a:lnTo>
                  <a:lnTo>
                    <a:pt x="128" y="160"/>
                  </a:lnTo>
                  <a:lnTo>
                    <a:pt x="136" y="200"/>
                  </a:lnTo>
                  <a:lnTo>
                    <a:pt x="136" y="248"/>
                  </a:lnTo>
                  <a:lnTo>
                    <a:pt x="136" y="168"/>
                  </a:lnTo>
                  <a:lnTo>
                    <a:pt x="144" y="120"/>
                  </a:lnTo>
                  <a:lnTo>
                    <a:pt x="144" y="192"/>
                  </a:lnTo>
                  <a:lnTo>
                    <a:pt x="152" y="184"/>
                  </a:lnTo>
                  <a:lnTo>
                    <a:pt x="152" y="200"/>
                  </a:lnTo>
                  <a:lnTo>
                    <a:pt x="160" y="192"/>
                  </a:lnTo>
                  <a:lnTo>
                    <a:pt x="160" y="168"/>
                  </a:lnTo>
                  <a:lnTo>
                    <a:pt x="160" y="192"/>
                  </a:lnTo>
                  <a:lnTo>
                    <a:pt x="168" y="224"/>
                  </a:lnTo>
                  <a:lnTo>
                    <a:pt x="168" y="168"/>
                  </a:lnTo>
                  <a:lnTo>
                    <a:pt x="176" y="168"/>
                  </a:lnTo>
                  <a:lnTo>
                    <a:pt x="176" y="184"/>
                  </a:lnTo>
                  <a:lnTo>
                    <a:pt x="176" y="168"/>
                  </a:lnTo>
                  <a:lnTo>
                    <a:pt x="184" y="128"/>
                  </a:lnTo>
                  <a:lnTo>
                    <a:pt x="184" y="88"/>
                  </a:lnTo>
                  <a:lnTo>
                    <a:pt x="184" y="136"/>
                  </a:lnTo>
                  <a:lnTo>
                    <a:pt x="192" y="208"/>
                  </a:lnTo>
                  <a:lnTo>
                    <a:pt x="192" y="256"/>
                  </a:lnTo>
                  <a:lnTo>
                    <a:pt x="192" y="208"/>
                  </a:lnTo>
                  <a:lnTo>
                    <a:pt x="200" y="136"/>
                  </a:lnTo>
                  <a:lnTo>
                    <a:pt x="200" y="56"/>
                  </a:lnTo>
                  <a:lnTo>
                    <a:pt x="208" y="88"/>
                  </a:lnTo>
                  <a:lnTo>
                    <a:pt x="208" y="144"/>
                  </a:lnTo>
                  <a:lnTo>
                    <a:pt x="208" y="96"/>
                  </a:lnTo>
                  <a:lnTo>
                    <a:pt x="216" y="32"/>
                  </a:lnTo>
                  <a:lnTo>
                    <a:pt x="216" y="24"/>
                  </a:lnTo>
                  <a:lnTo>
                    <a:pt x="216" y="168"/>
                  </a:lnTo>
                  <a:lnTo>
                    <a:pt x="224" y="200"/>
                  </a:lnTo>
                  <a:lnTo>
                    <a:pt x="224" y="64"/>
                  </a:lnTo>
                  <a:lnTo>
                    <a:pt x="232" y="24"/>
                  </a:lnTo>
                  <a:lnTo>
                    <a:pt x="232" y="64"/>
                  </a:lnTo>
                  <a:lnTo>
                    <a:pt x="240" y="48"/>
                  </a:lnTo>
                  <a:lnTo>
                    <a:pt x="240" y="16"/>
                  </a:lnTo>
                  <a:lnTo>
                    <a:pt x="248" y="0"/>
                  </a:lnTo>
                  <a:lnTo>
                    <a:pt x="248" y="24"/>
                  </a:lnTo>
                  <a:lnTo>
                    <a:pt x="256" y="40"/>
                  </a:lnTo>
                  <a:lnTo>
                    <a:pt x="256" y="88"/>
                  </a:lnTo>
                  <a:lnTo>
                    <a:pt x="264" y="112"/>
                  </a:lnTo>
                  <a:lnTo>
                    <a:pt x="264" y="72"/>
                  </a:lnTo>
                  <a:lnTo>
                    <a:pt x="264" y="80"/>
                  </a:lnTo>
                  <a:lnTo>
                    <a:pt x="272" y="128"/>
                  </a:lnTo>
                  <a:lnTo>
                    <a:pt x="272" y="152"/>
                  </a:lnTo>
                  <a:lnTo>
                    <a:pt x="272" y="88"/>
                  </a:lnTo>
                  <a:lnTo>
                    <a:pt x="280" y="96"/>
                  </a:lnTo>
                  <a:lnTo>
                    <a:pt x="280" y="168"/>
                  </a:lnTo>
                  <a:lnTo>
                    <a:pt x="288" y="136"/>
                  </a:lnTo>
                  <a:lnTo>
                    <a:pt x="288" y="88"/>
                  </a:lnTo>
                  <a:lnTo>
                    <a:pt x="288" y="104"/>
                  </a:lnTo>
                  <a:lnTo>
                    <a:pt x="296" y="72"/>
                  </a:lnTo>
                  <a:lnTo>
                    <a:pt x="296" y="80"/>
                  </a:lnTo>
                  <a:lnTo>
                    <a:pt x="296" y="128"/>
                  </a:lnTo>
                  <a:lnTo>
                    <a:pt x="304" y="216"/>
                  </a:lnTo>
                  <a:lnTo>
                    <a:pt x="304" y="256"/>
                  </a:lnTo>
                  <a:lnTo>
                    <a:pt x="304" y="200"/>
                  </a:lnTo>
                  <a:lnTo>
                    <a:pt x="312" y="112"/>
                  </a:lnTo>
                  <a:lnTo>
                    <a:pt x="312" y="80"/>
                  </a:lnTo>
                  <a:lnTo>
                    <a:pt x="312" y="168"/>
                  </a:lnTo>
                  <a:lnTo>
                    <a:pt x="320" y="192"/>
                  </a:lnTo>
                  <a:lnTo>
                    <a:pt x="320" y="152"/>
                  </a:lnTo>
                  <a:lnTo>
                    <a:pt x="320" y="168"/>
                  </a:lnTo>
                  <a:lnTo>
                    <a:pt x="328" y="192"/>
                  </a:lnTo>
                  <a:lnTo>
                    <a:pt x="328" y="160"/>
                  </a:lnTo>
                  <a:lnTo>
                    <a:pt x="336" y="128"/>
                  </a:lnTo>
                  <a:lnTo>
                    <a:pt x="336" y="112"/>
                  </a:lnTo>
                  <a:lnTo>
                    <a:pt x="336" y="152"/>
                  </a:lnTo>
                  <a:lnTo>
                    <a:pt x="344" y="176"/>
                  </a:lnTo>
                  <a:lnTo>
                    <a:pt x="344" y="184"/>
                  </a:lnTo>
                  <a:lnTo>
                    <a:pt x="344" y="112"/>
                  </a:lnTo>
                  <a:lnTo>
                    <a:pt x="352" y="120"/>
                  </a:lnTo>
                  <a:lnTo>
                    <a:pt x="352" y="200"/>
                  </a:lnTo>
                  <a:lnTo>
                    <a:pt x="360" y="160"/>
                  </a:lnTo>
                  <a:lnTo>
                    <a:pt x="360" y="96"/>
                  </a:lnTo>
                  <a:lnTo>
                    <a:pt x="360" y="128"/>
                  </a:lnTo>
                  <a:lnTo>
                    <a:pt x="368" y="144"/>
                  </a:lnTo>
                  <a:lnTo>
                    <a:pt x="368" y="96"/>
                  </a:lnTo>
                  <a:lnTo>
                    <a:pt x="368" y="104"/>
                  </a:lnTo>
                  <a:lnTo>
                    <a:pt x="376" y="128"/>
                  </a:lnTo>
                  <a:lnTo>
                    <a:pt x="376" y="96"/>
                  </a:lnTo>
                  <a:lnTo>
                    <a:pt x="384" y="120"/>
                  </a:lnTo>
                  <a:lnTo>
                    <a:pt x="384" y="152"/>
                  </a:lnTo>
                  <a:lnTo>
                    <a:pt x="384" y="144"/>
                  </a:lnTo>
                  <a:lnTo>
                    <a:pt x="392" y="200"/>
                  </a:lnTo>
                  <a:lnTo>
                    <a:pt x="392" y="336"/>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78" name="Freeform 174"/>
            <p:cNvSpPr>
              <a:spLocks/>
            </p:cNvSpPr>
            <p:nvPr/>
          </p:nvSpPr>
          <p:spPr bwMode="auto">
            <a:xfrm>
              <a:off x="2265" y="1560"/>
              <a:ext cx="416" cy="2147"/>
            </a:xfrm>
            <a:custGeom>
              <a:avLst/>
              <a:gdLst/>
              <a:ahLst/>
              <a:cxnLst>
                <a:cxn ang="0">
                  <a:pos x="8" y="1755"/>
                </a:cxn>
                <a:cxn ang="0">
                  <a:pos x="16" y="1611"/>
                </a:cxn>
                <a:cxn ang="0">
                  <a:pos x="24" y="112"/>
                </a:cxn>
                <a:cxn ang="0">
                  <a:pos x="32" y="297"/>
                </a:cxn>
                <a:cxn ang="0">
                  <a:pos x="48" y="1843"/>
                </a:cxn>
                <a:cxn ang="0">
                  <a:pos x="56" y="2019"/>
                </a:cxn>
                <a:cxn ang="0">
                  <a:pos x="64" y="1883"/>
                </a:cxn>
                <a:cxn ang="0">
                  <a:pos x="72" y="1763"/>
                </a:cxn>
                <a:cxn ang="0">
                  <a:pos x="80" y="1691"/>
                </a:cxn>
                <a:cxn ang="0">
                  <a:pos x="96" y="1611"/>
                </a:cxn>
                <a:cxn ang="0">
                  <a:pos x="104" y="1667"/>
                </a:cxn>
                <a:cxn ang="0">
                  <a:pos x="112" y="1635"/>
                </a:cxn>
                <a:cxn ang="0">
                  <a:pos x="120" y="1563"/>
                </a:cxn>
                <a:cxn ang="0">
                  <a:pos x="128" y="1579"/>
                </a:cxn>
                <a:cxn ang="0">
                  <a:pos x="136" y="1611"/>
                </a:cxn>
                <a:cxn ang="0">
                  <a:pos x="152" y="1587"/>
                </a:cxn>
                <a:cxn ang="0">
                  <a:pos x="160" y="1571"/>
                </a:cxn>
                <a:cxn ang="0">
                  <a:pos x="168" y="1522"/>
                </a:cxn>
                <a:cxn ang="0">
                  <a:pos x="176" y="1538"/>
                </a:cxn>
                <a:cxn ang="0">
                  <a:pos x="184" y="1530"/>
                </a:cxn>
                <a:cxn ang="0">
                  <a:pos x="192" y="1579"/>
                </a:cxn>
                <a:cxn ang="0">
                  <a:pos x="200" y="1450"/>
                </a:cxn>
                <a:cxn ang="0">
                  <a:pos x="216" y="1306"/>
                </a:cxn>
                <a:cxn ang="0">
                  <a:pos x="224" y="1282"/>
                </a:cxn>
                <a:cxn ang="0">
                  <a:pos x="232" y="1242"/>
                </a:cxn>
                <a:cxn ang="0">
                  <a:pos x="248" y="1274"/>
                </a:cxn>
                <a:cxn ang="0">
                  <a:pos x="256" y="1058"/>
                </a:cxn>
                <a:cxn ang="0">
                  <a:pos x="272" y="1002"/>
                </a:cxn>
                <a:cxn ang="0">
                  <a:pos x="280" y="922"/>
                </a:cxn>
                <a:cxn ang="0">
                  <a:pos x="288" y="986"/>
                </a:cxn>
                <a:cxn ang="0">
                  <a:pos x="296" y="962"/>
                </a:cxn>
                <a:cxn ang="0">
                  <a:pos x="304" y="930"/>
                </a:cxn>
                <a:cxn ang="0">
                  <a:pos x="312" y="1058"/>
                </a:cxn>
                <a:cxn ang="0">
                  <a:pos x="328" y="1250"/>
                </a:cxn>
                <a:cxn ang="0">
                  <a:pos x="336" y="1579"/>
                </a:cxn>
                <a:cxn ang="0">
                  <a:pos x="352" y="1675"/>
                </a:cxn>
                <a:cxn ang="0">
                  <a:pos x="360" y="1907"/>
                </a:cxn>
                <a:cxn ang="0">
                  <a:pos x="376" y="1883"/>
                </a:cxn>
                <a:cxn ang="0">
                  <a:pos x="384" y="1923"/>
                </a:cxn>
                <a:cxn ang="0">
                  <a:pos x="392" y="1955"/>
                </a:cxn>
                <a:cxn ang="0">
                  <a:pos x="400" y="2011"/>
                </a:cxn>
                <a:cxn ang="0">
                  <a:pos x="408" y="1979"/>
                </a:cxn>
              </a:cxnLst>
              <a:rect l="0" t="0" r="r" b="b"/>
              <a:pathLst>
                <a:path w="416" h="2147">
                  <a:moveTo>
                    <a:pt x="0" y="2027"/>
                  </a:moveTo>
                  <a:lnTo>
                    <a:pt x="0" y="1915"/>
                  </a:lnTo>
                  <a:lnTo>
                    <a:pt x="8" y="1755"/>
                  </a:lnTo>
                  <a:lnTo>
                    <a:pt x="8" y="1683"/>
                  </a:lnTo>
                  <a:lnTo>
                    <a:pt x="8" y="1691"/>
                  </a:lnTo>
                  <a:lnTo>
                    <a:pt x="16" y="1611"/>
                  </a:lnTo>
                  <a:lnTo>
                    <a:pt x="16" y="1362"/>
                  </a:lnTo>
                  <a:lnTo>
                    <a:pt x="24" y="1106"/>
                  </a:lnTo>
                  <a:lnTo>
                    <a:pt x="24" y="112"/>
                  </a:lnTo>
                  <a:lnTo>
                    <a:pt x="32" y="24"/>
                  </a:lnTo>
                  <a:lnTo>
                    <a:pt x="32" y="0"/>
                  </a:lnTo>
                  <a:lnTo>
                    <a:pt x="32" y="297"/>
                  </a:lnTo>
                  <a:lnTo>
                    <a:pt x="40" y="769"/>
                  </a:lnTo>
                  <a:lnTo>
                    <a:pt x="40" y="1635"/>
                  </a:lnTo>
                  <a:lnTo>
                    <a:pt x="48" y="1843"/>
                  </a:lnTo>
                  <a:lnTo>
                    <a:pt x="48" y="2147"/>
                  </a:lnTo>
                  <a:lnTo>
                    <a:pt x="56" y="2075"/>
                  </a:lnTo>
                  <a:lnTo>
                    <a:pt x="56" y="2019"/>
                  </a:lnTo>
                  <a:lnTo>
                    <a:pt x="56" y="2115"/>
                  </a:lnTo>
                  <a:lnTo>
                    <a:pt x="64" y="2107"/>
                  </a:lnTo>
                  <a:lnTo>
                    <a:pt x="64" y="1883"/>
                  </a:lnTo>
                  <a:lnTo>
                    <a:pt x="72" y="1779"/>
                  </a:lnTo>
                  <a:lnTo>
                    <a:pt x="72" y="1739"/>
                  </a:lnTo>
                  <a:lnTo>
                    <a:pt x="72" y="1763"/>
                  </a:lnTo>
                  <a:lnTo>
                    <a:pt x="80" y="1747"/>
                  </a:lnTo>
                  <a:lnTo>
                    <a:pt x="80" y="1667"/>
                  </a:lnTo>
                  <a:lnTo>
                    <a:pt x="80" y="1691"/>
                  </a:lnTo>
                  <a:lnTo>
                    <a:pt x="88" y="1707"/>
                  </a:lnTo>
                  <a:lnTo>
                    <a:pt x="88" y="1611"/>
                  </a:lnTo>
                  <a:lnTo>
                    <a:pt x="96" y="1611"/>
                  </a:lnTo>
                  <a:lnTo>
                    <a:pt x="96" y="1691"/>
                  </a:lnTo>
                  <a:lnTo>
                    <a:pt x="96" y="1675"/>
                  </a:lnTo>
                  <a:lnTo>
                    <a:pt x="104" y="1667"/>
                  </a:lnTo>
                  <a:lnTo>
                    <a:pt x="104" y="1707"/>
                  </a:lnTo>
                  <a:lnTo>
                    <a:pt x="104" y="1667"/>
                  </a:lnTo>
                  <a:lnTo>
                    <a:pt x="112" y="1635"/>
                  </a:lnTo>
                  <a:lnTo>
                    <a:pt x="112" y="1731"/>
                  </a:lnTo>
                  <a:lnTo>
                    <a:pt x="120" y="1691"/>
                  </a:lnTo>
                  <a:lnTo>
                    <a:pt x="120" y="1563"/>
                  </a:lnTo>
                  <a:lnTo>
                    <a:pt x="120" y="1627"/>
                  </a:lnTo>
                  <a:lnTo>
                    <a:pt x="128" y="1683"/>
                  </a:lnTo>
                  <a:lnTo>
                    <a:pt x="128" y="1579"/>
                  </a:lnTo>
                  <a:lnTo>
                    <a:pt x="136" y="1603"/>
                  </a:lnTo>
                  <a:lnTo>
                    <a:pt x="136" y="1595"/>
                  </a:lnTo>
                  <a:lnTo>
                    <a:pt x="136" y="1611"/>
                  </a:lnTo>
                  <a:lnTo>
                    <a:pt x="144" y="1643"/>
                  </a:lnTo>
                  <a:lnTo>
                    <a:pt x="144" y="1595"/>
                  </a:lnTo>
                  <a:lnTo>
                    <a:pt x="152" y="1587"/>
                  </a:lnTo>
                  <a:lnTo>
                    <a:pt x="152" y="1603"/>
                  </a:lnTo>
                  <a:lnTo>
                    <a:pt x="152" y="1563"/>
                  </a:lnTo>
                  <a:lnTo>
                    <a:pt x="160" y="1571"/>
                  </a:lnTo>
                  <a:lnTo>
                    <a:pt x="160" y="1683"/>
                  </a:lnTo>
                  <a:lnTo>
                    <a:pt x="160" y="1627"/>
                  </a:lnTo>
                  <a:lnTo>
                    <a:pt x="168" y="1522"/>
                  </a:lnTo>
                  <a:lnTo>
                    <a:pt x="168" y="1482"/>
                  </a:lnTo>
                  <a:lnTo>
                    <a:pt x="168" y="1514"/>
                  </a:lnTo>
                  <a:lnTo>
                    <a:pt x="176" y="1538"/>
                  </a:lnTo>
                  <a:lnTo>
                    <a:pt x="176" y="1514"/>
                  </a:lnTo>
                  <a:lnTo>
                    <a:pt x="176" y="1530"/>
                  </a:lnTo>
                  <a:lnTo>
                    <a:pt x="184" y="1530"/>
                  </a:lnTo>
                  <a:lnTo>
                    <a:pt x="184" y="1474"/>
                  </a:lnTo>
                  <a:lnTo>
                    <a:pt x="184" y="1530"/>
                  </a:lnTo>
                  <a:lnTo>
                    <a:pt x="192" y="1579"/>
                  </a:lnTo>
                  <a:lnTo>
                    <a:pt x="192" y="1442"/>
                  </a:lnTo>
                  <a:lnTo>
                    <a:pt x="200" y="1386"/>
                  </a:lnTo>
                  <a:lnTo>
                    <a:pt x="200" y="1450"/>
                  </a:lnTo>
                  <a:lnTo>
                    <a:pt x="208" y="1426"/>
                  </a:lnTo>
                  <a:lnTo>
                    <a:pt x="208" y="1338"/>
                  </a:lnTo>
                  <a:lnTo>
                    <a:pt x="216" y="1306"/>
                  </a:lnTo>
                  <a:lnTo>
                    <a:pt x="216" y="1386"/>
                  </a:lnTo>
                  <a:lnTo>
                    <a:pt x="224" y="1370"/>
                  </a:lnTo>
                  <a:lnTo>
                    <a:pt x="224" y="1282"/>
                  </a:lnTo>
                  <a:lnTo>
                    <a:pt x="224" y="1330"/>
                  </a:lnTo>
                  <a:lnTo>
                    <a:pt x="232" y="1386"/>
                  </a:lnTo>
                  <a:lnTo>
                    <a:pt x="232" y="1242"/>
                  </a:lnTo>
                  <a:lnTo>
                    <a:pt x="240" y="1250"/>
                  </a:lnTo>
                  <a:lnTo>
                    <a:pt x="240" y="1298"/>
                  </a:lnTo>
                  <a:lnTo>
                    <a:pt x="248" y="1274"/>
                  </a:lnTo>
                  <a:lnTo>
                    <a:pt x="248" y="1146"/>
                  </a:lnTo>
                  <a:lnTo>
                    <a:pt x="256" y="1122"/>
                  </a:lnTo>
                  <a:lnTo>
                    <a:pt x="256" y="1058"/>
                  </a:lnTo>
                  <a:lnTo>
                    <a:pt x="264" y="1074"/>
                  </a:lnTo>
                  <a:lnTo>
                    <a:pt x="264" y="1042"/>
                  </a:lnTo>
                  <a:lnTo>
                    <a:pt x="272" y="1002"/>
                  </a:lnTo>
                  <a:lnTo>
                    <a:pt x="272" y="1002"/>
                  </a:lnTo>
                  <a:lnTo>
                    <a:pt x="272" y="986"/>
                  </a:lnTo>
                  <a:lnTo>
                    <a:pt x="280" y="922"/>
                  </a:lnTo>
                  <a:lnTo>
                    <a:pt x="280" y="890"/>
                  </a:lnTo>
                  <a:lnTo>
                    <a:pt x="280" y="986"/>
                  </a:lnTo>
                  <a:lnTo>
                    <a:pt x="288" y="986"/>
                  </a:lnTo>
                  <a:lnTo>
                    <a:pt x="288" y="865"/>
                  </a:lnTo>
                  <a:lnTo>
                    <a:pt x="288" y="890"/>
                  </a:lnTo>
                  <a:lnTo>
                    <a:pt x="296" y="962"/>
                  </a:lnTo>
                  <a:lnTo>
                    <a:pt x="296" y="994"/>
                  </a:lnTo>
                  <a:lnTo>
                    <a:pt x="296" y="962"/>
                  </a:lnTo>
                  <a:lnTo>
                    <a:pt x="304" y="930"/>
                  </a:lnTo>
                  <a:lnTo>
                    <a:pt x="304" y="1018"/>
                  </a:lnTo>
                  <a:lnTo>
                    <a:pt x="312" y="1018"/>
                  </a:lnTo>
                  <a:lnTo>
                    <a:pt x="312" y="1058"/>
                  </a:lnTo>
                  <a:lnTo>
                    <a:pt x="320" y="1066"/>
                  </a:lnTo>
                  <a:lnTo>
                    <a:pt x="320" y="1154"/>
                  </a:lnTo>
                  <a:lnTo>
                    <a:pt x="328" y="1250"/>
                  </a:lnTo>
                  <a:lnTo>
                    <a:pt x="328" y="1314"/>
                  </a:lnTo>
                  <a:lnTo>
                    <a:pt x="336" y="1378"/>
                  </a:lnTo>
                  <a:lnTo>
                    <a:pt x="336" y="1579"/>
                  </a:lnTo>
                  <a:lnTo>
                    <a:pt x="344" y="1563"/>
                  </a:lnTo>
                  <a:lnTo>
                    <a:pt x="344" y="1611"/>
                  </a:lnTo>
                  <a:lnTo>
                    <a:pt x="352" y="1675"/>
                  </a:lnTo>
                  <a:lnTo>
                    <a:pt x="352" y="1787"/>
                  </a:lnTo>
                  <a:lnTo>
                    <a:pt x="360" y="1779"/>
                  </a:lnTo>
                  <a:lnTo>
                    <a:pt x="360" y="1907"/>
                  </a:lnTo>
                  <a:lnTo>
                    <a:pt x="368" y="1939"/>
                  </a:lnTo>
                  <a:lnTo>
                    <a:pt x="368" y="1875"/>
                  </a:lnTo>
                  <a:lnTo>
                    <a:pt x="376" y="1883"/>
                  </a:lnTo>
                  <a:lnTo>
                    <a:pt x="376" y="1963"/>
                  </a:lnTo>
                  <a:lnTo>
                    <a:pt x="376" y="1955"/>
                  </a:lnTo>
                  <a:lnTo>
                    <a:pt x="384" y="1923"/>
                  </a:lnTo>
                  <a:lnTo>
                    <a:pt x="384" y="1907"/>
                  </a:lnTo>
                  <a:lnTo>
                    <a:pt x="384" y="1931"/>
                  </a:lnTo>
                  <a:lnTo>
                    <a:pt x="392" y="1955"/>
                  </a:lnTo>
                  <a:lnTo>
                    <a:pt x="392" y="1971"/>
                  </a:lnTo>
                  <a:lnTo>
                    <a:pt x="400" y="1955"/>
                  </a:lnTo>
                  <a:lnTo>
                    <a:pt x="400" y="2011"/>
                  </a:lnTo>
                  <a:lnTo>
                    <a:pt x="408" y="1995"/>
                  </a:lnTo>
                  <a:lnTo>
                    <a:pt x="408" y="1955"/>
                  </a:lnTo>
                  <a:lnTo>
                    <a:pt x="408" y="1979"/>
                  </a:lnTo>
                  <a:lnTo>
                    <a:pt x="416" y="1995"/>
                  </a:lnTo>
                  <a:lnTo>
                    <a:pt x="416" y="1923"/>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79" name="Freeform 175"/>
            <p:cNvSpPr>
              <a:spLocks/>
            </p:cNvSpPr>
            <p:nvPr/>
          </p:nvSpPr>
          <p:spPr bwMode="auto">
            <a:xfrm>
              <a:off x="2681" y="3363"/>
              <a:ext cx="391" cy="224"/>
            </a:xfrm>
            <a:custGeom>
              <a:avLst/>
              <a:gdLst/>
              <a:ahLst/>
              <a:cxnLst>
                <a:cxn ang="0">
                  <a:pos x="8" y="176"/>
                </a:cxn>
                <a:cxn ang="0">
                  <a:pos x="16" y="96"/>
                </a:cxn>
                <a:cxn ang="0">
                  <a:pos x="24" y="80"/>
                </a:cxn>
                <a:cxn ang="0">
                  <a:pos x="32" y="168"/>
                </a:cxn>
                <a:cxn ang="0">
                  <a:pos x="40" y="224"/>
                </a:cxn>
                <a:cxn ang="0">
                  <a:pos x="48" y="216"/>
                </a:cxn>
                <a:cxn ang="0">
                  <a:pos x="64" y="144"/>
                </a:cxn>
                <a:cxn ang="0">
                  <a:pos x="72" y="152"/>
                </a:cxn>
                <a:cxn ang="0">
                  <a:pos x="80" y="144"/>
                </a:cxn>
                <a:cxn ang="0">
                  <a:pos x="88" y="136"/>
                </a:cxn>
                <a:cxn ang="0">
                  <a:pos x="96" y="96"/>
                </a:cxn>
                <a:cxn ang="0">
                  <a:pos x="112" y="104"/>
                </a:cxn>
                <a:cxn ang="0">
                  <a:pos x="120" y="80"/>
                </a:cxn>
                <a:cxn ang="0">
                  <a:pos x="128" y="80"/>
                </a:cxn>
                <a:cxn ang="0">
                  <a:pos x="136" y="80"/>
                </a:cxn>
                <a:cxn ang="0">
                  <a:pos x="144" y="8"/>
                </a:cxn>
                <a:cxn ang="0">
                  <a:pos x="152" y="88"/>
                </a:cxn>
                <a:cxn ang="0">
                  <a:pos x="160" y="152"/>
                </a:cxn>
                <a:cxn ang="0">
                  <a:pos x="168" y="64"/>
                </a:cxn>
                <a:cxn ang="0">
                  <a:pos x="176" y="152"/>
                </a:cxn>
                <a:cxn ang="0">
                  <a:pos x="184" y="152"/>
                </a:cxn>
                <a:cxn ang="0">
                  <a:pos x="192" y="112"/>
                </a:cxn>
                <a:cxn ang="0">
                  <a:pos x="200" y="64"/>
                </a:cxn>
                <a:cxn ang="0">
                  <a:pos x="208" y="88"/>
                </a:cxn>
                <a:cxn ang="0">
                  <a:pos x="224" y="120"/>
                </a:cxn>
                <a:cxn ang="0">
                  <a:pos x="232" y="96"/>
                </a:cxn>
                <a:cxn ang="0">
                  <a:pos x="240" y="152"/>
                </a:cxn>
                <a:cxn ang="0">
                  <a:pos x="248" y="152"/>
                </a:cxn>
                <a:cxn ang="0">
                  <a:pos x="256" y="104"/>
                </a:cxn>
                <a:cxn ang="0">
                  <a:pos x="272" y="160"/>
                </a:cxn>
                <a:cxn ang="0">
                  <a:pos x="280" y="112"/>
                </a:cxn>
                <a:cxn ang="0">
                  <a:pos x="288" y="192"/>
                </a:cxn>
                <a:cxn ang="0">
                  <a:pos x="295" y="120"/>
                </a:cxn>
                <a:cxn ang="0">
                  <a:pos x="303" y="120"/>
                </a:cxn>
                <a:cxn ang="0">
                  <a:pos x="319" y="96"/>
                </a:cxn>
                <a:cxn ang="0">
                  <a:pos x="327" y="96"/>
                </a:cxn>
                <a:cxn ang="0">
                  <a:pos x="335" y="144"/>
                </a:cxn>
                <a:cxn ang="0">
                  <a:pos x="343" y="136"/>
                </a:cxn>
                <a:cxn ang="0">
                  <a:pos x="351" y="128"/>
                </a:cxn>
                <a:cxn ang="0">
                  <a:pos x="367" y="168"/>
                </a:cxn>
                <a:cxn ang="0">
                  <a:pos x="375" y="168"/>
                </a:cxn>
                <a:cxn ang="0">
                  <a:pos x="383" y="144"/>
                </a:cxn>
              </a:cxnLst>
              <a:rect l="0" t="0" r="r" b="b"/>
              <a:pathLst>
                <a:path w="391" h="224">
                  <a:moveTo>
                    <a:pt x="0" y="120"/>
                  </a:moveTo>
                  <a:lnTo>
                    <a:pt x="8" y="152"/>
                  </a:lnTo>
                  <a:lnTo>
                    <a:pt x="8" y="176"/>
                  </a:lnTo>
                  <a:lnTo>
                    <a:pt x="8" y="168"/>
                  </a:lnTo>
                  <a:lnTo>
                    <a:pt x="16" y="128"/>
                  </a:lnTo>
                  <a:lnTo>
                    <a:pt x="16" y="96"/>
                  </a:lnTo>
                  <a:lnTo>
                    <a:pt x="16" y="136"/>
                  </a:lnTo>
                  <a:lnTo>
                    <a:pt x="24" y="128"/>
                  </a:lnTo>
                  <a:lnTo>
                    <a:pt x="24" y="80"/>
                  </a:lnTo>
                  <a:lnTo>
                    <a:pt x="24" y="104"/>
                  </a:lnTo>
                  <a:lnTo>
                    <a:pt x="32" y="152"/>
                  </a:lnTo>
                  <a:lnTo>
                    <a:pt x="32" y="168"/>
                  </a:lnTo>
                  <a:lnTo>
                    <a:pt x="32" y="144"/>
                  </a:lnTo>
                  <a:lnTo>
                    <a:pt x="40" y="128"/>
                  </a:lnTo>
                  <a:lnTo>
                    <a:pt x="40" y="224"/>
                  </a:lnTo>
                  <a:lnTo>
                    <a:pt x="48" y="208"/>
                  </a:lnTo>
                  <a:lnTo>
                    <a:pt x="48" y="192"/>
                  </a:lnTo>
                  <a:lnTo>
                    <a:pt x="48" y="216"/>
                  </a:lnTo>
                  <a:lnTo>
                    <a:pt x="56" y="200"/>
                  </a:lnTo>
                  <a:lnTo>
                    <a:pt x="56" y="152"/>
                  </a:lnTo>
                  <a:lnTo>
                    <a:pt x="64" y="144"/>
                  </a:lnTo>
                  <a:lnTo>
                    <a:pt x="64" y="64"/>
                  </a:lnTo>
                  <a:lnTo>
                    <a:pt x="72" y="112"/>
                  </a:lnTo>
                  <a:lnTo>
                    <a:pt x="72" y="152"/>
                  </a:lnTo>
                  <a:lnTo>
                    <a:pt x="72" y="96"/>
                  </a:lnTo>
                  <a:lnTo>
                    <a:pt x="80" y="88"/>
                  </a:lnTo>
                  <a:lnTo>
                    <a:pt x="80" y="144"/>
                  </a:lnTo>
                  <a:lnTo>
                    <a:pt x="88" y="104"/>
                  </a:lnTo>
                  <a:lnTo>
                    <a:pt x="88" y="56"/>
                  </a:lnTo>
                  <a:lnTo>
                    <a:pt x="88" y="136"/>
                  </a:lnTo>
                  <a:lnTo>
                    <a:pt x="96" y="136"/>
                  </a:lnTo>
                  <a:lnTo>
                    <a:pt x="96" y="48"/>
                  </a:lnTo>
                  <a:lnTo>
                    <a:pt x="96" y="96"/>
                  </a:lnTo>
                  <a:lnTo>
                    <a:pt x="104" y="160"/>
                  </a:lnTo>
                  <a:lnTo>
                    <a:pt x="104" y="120"/>
                  </a:lnTo>
                  <a:lnTo>
                    <a:pt x="112" y="104"/>
                  </a:lnTo>
                  <a:lnTo>
                    <a:pt x="112" y="144"/>
                  </a:lnTo>
                  <a:lnTo>
                    <a:pt x="112" y="112"/>
                  </a:lnTo>
                  <a:lnTo>
                    <a:pt x="120" y="80"/>
                  </a:lnTo>
                  <a:lnTo>
                    <a:pt x="120" y="96"/>
                  </a:lnTo>
                  <a:lnTo>
                    <a:pt x="120" y="80"/>
                  </a:lnTo>
                  <a:lnTo>
                    <a:pt x="128" y="80"/>
                  </a:lnTo>
                  <a:lnTo>
                    <a:pt x="128" y="144"/>
                  </a:lnTo>
                  <a:lnTo>
                    <a:pt x="128" y="112"/>
                  </a:lnTo>
                  <a:lnTo>
                    <a:pt x="136" y="80"/>
                  </a:lnTo>
                  <a:lnTo>
                    <a:pt x="136" y="216"/>
                  </a:lnTo>
                  <a:lnTo>
                    <a:pt x="144" y="224"/>
                  </a:lnTo>
                  <a:lnTo>
                    <a:pt x="144" y="8"/>
                  </a:lnTo>
                  <a:lnTo>
                    <a:pt x="144" y="16"/>
                  </a:lnTo>
                  <a:lnTo>
                    <a:pt x="152" y="80"/>
                  </a:lnTo>
                  <a:lnTo>
                    <a:pt x="152" y="88"/>
                  </a:lnTo>
                  <a:lnTo>
                    <a:pt x="152" y="16"/>
                  </a:lnTo>
                  <a:lnTo>
                    <a:pt x="160" y="80"/>
                  </a:lnTo>
                  <a:lnTo>
                    <a:pt x="160" y="152"/>
                  </a:lnTo>
                  <a:lnTo>
                    <a:pt x="160" y="136"/>
                  </a:lnTo>
                  <a:lnTo>
                    <a:pt x="168" y="88"/>
                  </a:lnTo>
                  <a:lnTo>
                    <a:pt x="168" y="64"/>
                  </a:lnTo>
                  <a:lnTo>
                    <a:pt x="168" y="112"/>
                  </a:lnTo>
                  <a:lnTo>
                    <a:pt x="176" y="136"/>
                  </a:lnTo>
                  <a:lnTo>
                    <a:pt x="176" y="152"/>
                  </a:lnTo>
                  <a:lnTo>
                    <a:pt x="176" y="56"/>
                  </a:lnTo>
                  <a:lnTo>
                    <a:pt x="184" y="0"/>
                  </a:lnTo>
                  <a:lnTo>
                    <a:pt x="184" y="152"/>
                  </a:lnTo>
                  <a:lnTo>
                    <a:pt x="192" y="208"/>
                  </a:lnTo>
                  <a:lnTo>
                    <a:pt x="192" y="96"/>
                  </a:lnTo>
                  <a:lnTo>
                    <a:pt x="192" y="112"/>
                  </a:lnTo>
                  <a:lnTo>
                    <a:pt x="200" y="136"/>
                  </a:lnTo>
                  <a:lnTo>
                    <a:pt x="200" y="40"/>
                  </a:lnTo>
                  <a:lnTo>
                    <a:pt x="200" y="64"/>
                  </a:lnTo>
                  <a:lnTo>
                    <a:pt x="208" y="144"/>
                  </a:lnTo>
                  <a:lnTo>
                    <a:pt x="208" y="160"/>
                  </a:lnTo>
                  <a:lnTo>
                    <a:pt x="208" y="88"/>
                  </a:lnTo>
                  <a:lnTo>
                    <a:pt x="216" y="32"/>
                  </a:lnTo>
                  <a:lnTo>
                    <a:pt x="216" y="184"/>
                  </a:lnTo>
                  <a:lnTo>
                    <a:pt x="224" y="120"/>
                  </a:lnTo>
                  <a:lnTo>
                    <a:pt x="224" y="104"/>
                  </a:lnTo>
                  <a:lnTo>
                    <a:pt x="224" y="144"/>
                  </a:lnTo>
                  <a:lnTo>
                    <a:pt x="232" y="96"/>
                  </a:lnTo>
                  <a:lnTo>
                    <a:pt x="232" y="56"/>
                  </a:lnTo>
                  <a:lnTo>
                    <a:pt x="232" y="96"/>
                  </a:lnTo>
                  <a:lnTo>
                    <a:pt x="240" y="152"/>
                  </a:lnTo>
                  <a:lnTo>
                    <a:pt x="240" y="80"/>
                  </a:lnTo>
                  <a:lnTo>
                    <a:pt x="248" y="120"/>
                  </a:lnTo>
                  <a:lnTo>
                    <a:pt x="248" y="152"/>
                  </a:lnTo>
                  <a:lnTo>
                    <a:pt x="248" y="128"/>
                  </a:lnTo>
                  <a:lnTo>
                    <a:pt x="256" y="136"/>
                  </a:lnTo>
                  <a:lnTo>
                    <a:pt x="256" y="104"/>
                  </a:lnTo>
                  <a:lnTo>
                    <a:pt x="264" y="88"/>
                  </a:lnTo>
                  <a:lnTo>
                    <a:pt x="264" y="128"/>
                  </a:lnTo>
                  <a:lnTo>
                    <a:pt x="272" y="160"/>
                  </a:lnTo>
                  <a:lnTo>
                    <a:pt x="272" y="200"/>
                  </a:lnTo>
                  <a:lnTo>
                    <a:pt x="272" y="168"/>
                  </a:lnTo>
                  <a:lnTo>
                    <a:pt x="280" y="112"/>
                  </a:lnTo>
                  <a:lnTo>
                    <a:pt x="280" y="88"/>
                  </a:lnTo>
                  <a:lnTo>
                    <a:pt x="280" y="168"/>
                  </a:lnTo>
                  <a:lnTo>
                    <a:pt x="288" y="192"/>
                  </a:lnTo>
                  <a:lnTo>
                    <a:pt x="288" y="160"/>
                  </a:lnTo>
                  <a:lnTo>
                    <a:pt x="295" y="144"/>
                  </a:lnTo>
                  <a:lnTo>
                    <a:pt x="295" y="120"/>
                  </a:lnTo>
                  <a:lnTo>
                    <a:pt x="295" y="128"/>
                  </a:lnTo>
                  <a:lnTo>
                    <a:pt x="303" y="136"/>
                  </a:lnTo>
                  <a:lnTo>
                    <a:pt x="303" y="120"/>
                  </a:lnTo>
                  <a:lnTo>
                    <a:pt x="311" y="128"/>
                  </a:lnTo>
                  <a:lnTo>
                    <a:pt x="311" y="104"/>
                  </a:lnTo>
                  <a:lnTo>
                    <a:pt x="319" y="96"/>
                  </a:lnTo>
                  <a:lnTo>
                    <a:pt x="319" y="136"/>
                  </a:lnTo>
                  <a:lnTo>
                    <a:pt x="327" y="112"/>
                  </a:lnTo>
                  <a:lnTo>
                    <a:pt x="327" y="96"/>
                  </a:lnTo>
                  <a:lnTo>
                    <a:pt x="327" y="176"/>
                  </a:lnTo>
                  <a:lnTo>
                    <a:pt x="335" y="184"/>
                  </a:lnTo>
                  <a:lnTo>
                    <a:pt x="335" y="144"/>
                  </a:lnTo>
                  <a:lnTo>
                    <a:pt x="343" y="152"/>
                  </a:lnTo>
                  <a:lnTo>
                    <a:pt x="343" y="160"/>
                  </a:lnTo>
                  <a:lnTo>
                    <a:pt x="343" y="136"/>
                  </a:lnTo>
                  <a:lnTo>
                    <a:pt x="351" y="128"/>
                  </a:lnTo>
                  <a:lnTo>
                    <a:pt x="351" y="136"/>
                  </a:lnTo>
                  <a:lnTo>
                    <a:pt x="351" y="128"/>
                  </a:lnTo>
                  <a:lnTo>
                    <a:pt x="359" y="152"/>
                  </a:lnTo>
                  <a:lnTo>
                    <a:pt x="359" y="200"/>
                  </a:lnTo>
                  <a:lnTo>
                    <a:pt x="367" y="168"/>
                  </a:lnTo>
                  <a:lnTo>
                    <a:pt x="367" y="120"/>
                  </a:lnTo>
                  <a:lnTo>
                    <a:pt x="367" y="144"/>
                  </a:lnTo>
                  <a:lnTo>
                    <a:pt x="375" y="168"/>
                  </a:lnTo>
                  <a:lnTo>
                    <a:pt x="375" y="112"/>
                  </a:lnTo>
                  <a:lnTo>
                    <a:pt x="383" y="120"/>
                  </a:lnTo>
                  <a:lnTo>
                    <a:pt x="383" y="144"/>
                  </a:lnTo>
                  <a:lnTo>
                    <a:pt x="391" y="144"/>
                  </a:lnTo>
                  <a:lnTo>
                    <a:pt x="391" y="80"/>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80" name="Freeform 176"/>
            <p:cNvSpPr>
              <a:spLocks/>
            </p:cNvSpPr>
            <p:nvPr/>
          </p:nvSpPr>
          <p:spPr bwMode="auto">
            <a:xfrm>
              <a:off x="3072" y="1504"/>
              <a:ext cx="432" cy="2235"/>
            </a:xfrm>
            <a:custGeom>
              <a:avLst/>
              <a:gdLst/>
              <a:ahLst/>
              <a:cxnLst>
                <a:cxn ang="0">
                  <a:pos x="16" y="1947"/>
                </a:cxn>
                <a:cxn ang="0">
                  <a:pos x="24" y="1931"/>
                </a:cxn>
                <a:cxn ang="0">
                  <a:pos x="32" y="1971"/>
                </a:cxn>
                <a:cxn ang="0">
                  <a:pos x="40" y="1963"/>
                </a:cxn>
                <a:cxn ang="0">
                  <a:pos x="56" y="1979"/>
                </a:cxn>
                <a:cxn ang="0">
                  <a:pos x="64" y="1995"/>
                </a:cxn>
                <a:cxn ang="0">
                  <a:pos x="72" y="1955"/>
                </a:cxn>
                <a:cxn ang="0">
                  <a:pos x="80" y="1923"/>
                </a:cxn>
                <a:cxn ang="0">
                  <a:pos x="88" y="2003"/>
                </a:cxn>
                <a:cxn ang="0">
                  <a:pos x="96" y="1979"/>
                </a:cxn>
                <a:cxn ang="0">
                  <a:pos x="104" y="1979"/>
                </a:cxn>
                <a:cxn ang="0">
                  <a:pos x="112" y="1987"/>
                </a:cxn>
                <a:cxn ang="0">
                  <a:pos x="128" y="1947"/>
                </a:cxn>
                <a:cxn ang="0">
                  <a:pos x="136" y="1963"/>
                </a:cxn>
                <a:cxn ang="0">
                  <a:pos x="144" y="1883"/>
                </a:cxn>
                <a:cxn ang="0">
                  <a:pos x="152" y="1867"/>
                </a:cxn>
                <a:cxn ang="0">
                  <a:pos x="168" y="1939"/>
                </a:cxn>
                <a:cxn ang="0">
                  <a:pos x="176" y="1947"/>
                </a:cxn>
                <a:cxn ang="0">
                  <a:pos x="184" y="1843"/>
                </a:cxn>
                <a:cxn ang="0">
                  <a:pos x="200" y="1907"/>
                </a:cxn>
                <a:cxn ang="0">
                  <a:pos x="208" y="1763"/>
                </a:cxn>
                <a:cxn ang="0">
                  <a:pos x="216" y="1883"/>
                </a:cxn>
                <a:cxn ang="0">
                  <a:pos x="224" y="1787"/>
                </a:cxn>
                <a:cxn ang="0">
                  <a:pos x="232" y="1803"/>
                </a:cxn>
                <a:cxn ang="0">
                  <a:pos x="240" y="1835"/>
                </a:cxn>
                <a:cxn ang="0">
                  <a:pos x="256" y="1859"/>
                </a:cxn>
                <a:cxn ang="0">
                  <a:pos x="264" y="2003"/>
                </a:cxn>
                <a:cxn ang="0">
                  <a:pos x="280" y="1939"/>
                </a:cxn>
                <a:cxn ang="0">
                  <a:pos x="288" y="1955"/>
                </a:cxn>
                <a:cxn ang="0">
                  <a:pos x="296" y="1891"/>
                </a:cxn>
                <a:cxn ang="0">
                  <a:pos x="304" y="1899"/>
                </a:cxn>
                <a:cxn ang="0">
                  <a:pos x="312" y="1915"/>
                </a:cxn>
                <a:cxn ang="0">
                  <a:pos x="320" y="1899"/>
                </a:cxn>
                <a:cxn ang="0">
                  <a:pos x="336" y="1907"/>
                </a:cxn>
                <a:cxn ang="0">
                  <a:pos x="344" y="1963"/>
                </a:cxn>
                <a:cxn ang="0">
                  <a:pos x="352" y="2075"/>
                </a:cxn>
                <a:cxn ang="0">
                  <a:pos x="360" y="1643"/>
                </a:cxn>
                <a:cxn ang="0">
                  <a:pos x="376" y="473"/>
                </a:cxn>
                <a:cxn ang="0">
                  <a:pos x="384" y="713"/>
                </a:cxn>
                <a:cxn ang="0">
                  <a:pos x="400" y="2115"/>
                </a:cxn>
                <a:cxn ang="0">
                  <a:pos x="408" y="2147"/>
                </a:cxn>
                <a:cxn ang="0">
                  <a:pos x="424" y="1835"/>
                </a:cxn>
              </a:cxnLst>
              <a:rect l="0" t="0" r="r" b="b"/>
              <a:pathLst>
                <a:path w="432" h="2235">
                  <a:moveTo>
                    <a:pt x="0" y="1939"/>
                  </a:moveTo>
                  <a:lnTo>
                    <a:pt x="8" y="1931"/>
                  </a:lnTo>
                  <a:lnTo>
                    <a:pt x="16" y="1947"/>
                  </a:lnTo>
                  <a:lnTo>
                    <a:pt x="16" y="2003"/>
                  </a:lnTo>
                  <a:lnTo>
                    <a:pt x="24" y="1971"/>
                  </a:lnTo>
                  <a:lnTo>
                    <a:pt x="24" y="1931"/>
                  </a:lnTo>
                  <a:lnTo>
                    <a:pt x="32" y="1939"/>
                  </a:lnTo>
                  <a:lnTo>
                    <a:pt x="32" y="1979"/>
                  </a:lnTo>
                  <a:lnTo>
                    <a:pt x="32" y="1971"/>
                  </a:lnTo>
                  <a:lnTo>
                    <a:pt x="40" y="1955"/>
                  </a:lnTo>
                  <a:lnTo>
                    <a:pt x="40" y="1947"/>
                  </a:lnTo>
                  <a:lnTo>
                    <a:pt x="40" y="1963"/>
                  </a:lnTo>
                  <a:lnTo>
                    <a:pt x="48" y="1987"/>
                  </a:lnTo>
                  <a:lnTo>
                    <a:pt x="48" y="2003"/>
                  </a:lnTo>
                  <a:lnTo>
                    <a:pt x="56" y="1979"/>
                  </a:lnTo>
                  <a:lnTo>
                    <a:pt x="56" y="1931"/>
                  </a:lnTo>
                  <a:lnTo>
                    <a:pt x="56" y="1955"/>
                  </a:lnTo>
                  <a:lnTo>
                    <a:pt x="64" y="1995"/>
                  </a:lnTo>
                  <a:lnTo>
                    <a:pt x="64" y="2003"/>
                  </a:lnTo>
                  <a:lnTo>
                    <a:pt x="64" y="1947"/>
                  </a:lnTo>
                  <a:lnTo>
                    <a:pt x="72" y="1955"/>
                  </a:lnTo>
                  <a:lnTo>
                    <a:pt x="72" y="1963"/>
                  </a:lnTo>
                  <a:lnTo>
                    <a:pt x="72" y="1955"/>
                  </a:lnTo>
                  <a:lnTo>
                    <a:pt x="80" y="1923"/>
                  </a:lnTo>
                  <a:lnTo>
                    <a:pt x="80" y="2003"/>
                  </a:lnTo>
                  <a:lnTo>
                    <a:pt x="88" y="2011"/>
                  </a:lnTo>
                  <a:lnTo>
                    <a:pt x="88" y="2003"/>
                  </a:lnTo>
                  <a:lnTo>
                    <a:pt x="88" y="2019"/>
                  </a:lnTo>
                  <a:lnTo>
                    <a:pt x="96" y="2027"/>
                  </a:lnTo>
                  <a:lnTo>
                    <a:pt x="96" y="1979"/>
                  </a:lnTo>
                  <a:lnTo>
                    <a:pt x="104" y="1971"/>
                  </a:lnTo>
                  <a:lnTo>
                    <a:pt x="104" y="2011"/>
                  </a:lnTo>
                  <a:lnTo>
                    <a:pt x="104" y="1979"/>
                  </a:lnTo>
                  <a:lnTo>
                    <a:pt x="112" y="1931"/>
                  </a:lnTo>
                  <a:lnTo>
                    <a:pt x="112" y="1915"/>
                  </a:lnTo>
                  <a:lnTo>
                    <a:pt x="112" y="1987"/>
                  </a:lnTo>
                  <a:lnTo>
                    <a:pt x="120" y="1971"/>
                  </a:lnTo>
                  <a:lnTo>
                    <a:pt x="120" y="1907"/>
                  </a:lnTo>
                  <a:lnTo>
                    <a:pt x="128" y="1947"/>
                  </a:lnTo>
                  <a:lnTo>
                    <a:pt x="128" y="1971"/>
                  </a:lnTo>
                  <a:lnTo>
                    <a:pt x="128" y="1939"/>
                  </a:lnTo>
                  <a:lnTo>
                    <a:pt x="136" y="1963"/>
                  </a:lnTo>
                  <a:lnTo>
                    <a:pt x="136" y="2003"/>
                  </a:lnTo>
                  <a:lnTo>
                    <a:pt x="136" y="1931"/>
                  </a:lnTo>
                  <a:lnTo>
                    <a:pt x="144" y="1883"/>
                  </a:lnTo>
                  <a:lnTo>
                    <a:pt x="144" y="1987"/>
                  </a:lnTo>
                  <a:lnTo>
                    <a:pt x="152" y="1947"/>
                  </a:lnTo>
                  <a:lnTo>
                    <a:pt x="152" y="1867"/>
                  </a:lnTo>
                  <a:lnTo>
                    <a:pt x="160" y="1883"/>
                  </a:lnTo>
                  <a:lnTo>
                    <a:pt x="160" y="1987"/>
                  </a:lnTo>
                  <a:lnTo>
                    <a:pt x="168" y="1939"/>
                  </a:lnTo>
                  <a:lnTo>
                    <a:pt x="168" y="1859"/>
                  </a:lnTo>
                  <a:lnTo>
                    <a:pt x="168" y="1907"/>
                  </a:lnTo>
                  <a:lnTo>
                    <a:pt x="176" y="1947"/>
                  </a:lnTo>
                  <a:lnTo>
                    <a:pt x="176" y="1859"/>
                  </a:lnTo>
                  <a:lnTo>
                    <a:pt x="184" y="1803"/>
                  </a:lnTo>
                  <a:lnTo>
                    <a:pt x="184" y="1843"/>
                  </a:lnTo>
                  <a:lnTo>
                    <a:pt x="192" y="1827"/>
                  </a:lnTo>
                  <a:lnTo>
                    <a:pt x="192" y="1939"/>
                  </a:lnTo>
                  <a:lnTo>
                    <a:pt x="200" y="1907"/>
                  </a:lnTo>
                  <a:lnTo>
                    <a:pt x="200" y="1723"/>
                  </a:lnTo>
                  <a:lnTo>
                    <a:pt x="208" y="1715"/>
                  </a:lnTo>
                  <a:lnTo>
                    <a:pt x="208" y="1763"/>
                  </a:lnTo>
                  <a:lnTo>
                    <a:pt x="208" y="1723"/>
                  </a:lnTo>
                  <a:lnTo>
                    <a:pt x="216" y="1731"/>
                  </a:lnTo>
                  <a:lnTo>
                    <a:pt x="216" y="1883"/>
                  </a:lnTo>
                  <a:lnTo>
                    <a:pt x="216" y="1875"/>
                  </a:lnTo>
                  <a:lnTo>
                    <a:pt x="224" y="1811"/>
                  </a:lnTo>
                  <a:lnTo>
                    <a:pt x="224" y="1787"/>
                  </a:lnTo>
                  <a:lnTo>
                    <a:pt x="224" y="1843"/>
                  </a:lnTo>
                  <a:lnTo>
                    <a:pt x="232" y="1899"/>
                  </a:lnTo>
                  <a:lnTo>
                    <a:pt x="232" y="1803"/>
                  </a:lnTo>
                  <a:lnTo>
                    <a:pt x="240" y="1851"/>
                  </a:lnTo>
                  <a:lnTo>
                    <a:pt x="240" y="1875"/>
                  </a:lnTo>
                  <a:lnTo>
                    <a:pt x="240" y="1835"/>
                  </a:lnTo>
                  <a:lnTo>
                    <a:pt x="248" y="1835"/>
                  </a:lnTo>
                  <a:lnTo>
                    <a:pt x="248" y="1851"/>
                  </a:lnTo>
                  <a:lnTo>
                    <a:pt x="256" y="1859"/>
                  </a:lnTo>
                  <a:lnTo>
                    <a:pt x="256" y="1883"/>
                  </a:lnTo>
                  <a:lnTo>
                    <a:pt x="264" y="1907"/>
                  </a:lnTo>
                  <a:lnTo>
                    <a:pt x="264" y="2003"/>
                  </a:lnTo>
                  <a:lnTo>
                    <a:pt x="272" y="1971"/>
                  </a:lnTo>
                  <a:lnTo>
                    <a:pt x="272" y="1939"/>
                  </a:lnTo>
                  <a:lnTo>
                    <a:pt x="280" y="1939"/>
                  </a:lnTo>
                  <a:lnTo>
                    <a:pt x="280" y="1971"/>
                  </a:lnTo>
                  <a:lnTo>
                    <a:pt x="288" y="1963"/>
                  </a:lnTo>
                  <a:lnTo>
                    <a:pt x="288" y="1955"/>
                  </a:lnTo>
                  <a:lnTo>
                    <a:pt x="288" y="1995"/>
                  </a:lnTo>
                  <a:lnTo>
                    <a:pt x="296" y="1971"/>
                  </a:lnTo>
                  <a:lnTo>
                    <a:pt x="296" y="1891"/>
                  </a:lnTo>
                  <a:lnTo>
                    <a:pt x="296" y="1955"/>
                  </a:lnTo>
                  <a:lnTo>
                    <a:pt x="304" y="2019"/>
                  </a:lnTo>
                  <a:lnTo>
                    <a:pt x="304" y="1899"/>
                  </a:lnTo>
                  <a:lnTo>
                    <a:pt x="312" y="1867"/>
                  </a:lnTo>
                  <a:lnTo>
                    <a:pt x="312" y="1955"/>
                  </a:lnTo>
                  <a:lnTo>
                    <a:pt x="312" y="1915"/>
                  </a:lnTo>
                  <a:lnTo>
                    <a:pt x="320" y="1851"/>
                  </a:lnTo>
                  <a:lnTo>
                    <a:pt x="320" y="1843"/>
                  </a:lnTo>
                  <a:lnTo>
                    <a:pt x="320" y="1899"/>
                  </a:lnTo>
                  <a:lnTo>
                    <a:pt x="328" y="1915"/>
                  </a:lnTo>
                  <a:lnTo>
                    <a:pt x="328" y="1955"/>
                  </a:lnTo>
                  <a:lnTo>
                    <a:pt x="336" y="1907"/>
                  </a:lnTo>
                  <a:lnTo>
                    <a:pt x="336" y="1859"/>
                  </a:lnTo>
                  <a:lnTo>
                    <a:pt x="336" y="1939"/>
                  </a:lnTo>
                  <a:lnTo>
                    <a:pt x="344" y="1963"/>
                  </a:lnTo>
                  <a:lnTo>
                    <a:pt x="344" y="1923"/>
                  </a:lnTo>
                  <a:lnTo>
                    <a:pt x="344" y="1995"/>
                  </a:lnTo>
                  <a:lnTo>
                    <a:pt x="352" y="2075"/>
                  </a:lnTo>
                  <a:lnTo>
                    <a:pt x="352" y="1963"/>
                  </a:lnTo>
                  <a:lnTo>
                    <a:pt x="360" y="1875"/>
                  </a:lnTo>
                  <a:lnTo>
                    <a:pt x="360" y="1643"/>
                  </a:lnTo>
                  <a:lnTo>
                    <a:pt x="368" y="1546"/>
                  </a:lnTo>
                  <a:lnTo>
                    <a:pt x="368" y="801"/>
                  </a:lnTo>
                  <a:lnTo>
                    <a:pt x="376" y="473"/>
                  </a:lnTo>
                  <a:lnTo>
                    <a:pt x="376" y="112"/>
                  </a:lnTo>
                  <a:lnTo>
                    <a:pt x="384" y="0"/>
                  </a:lnTo>
                  <a:lnTo>
                    <a:pt x="384" y="713"/>
                  </a:lnTo>
                  <a:lnTo>
                    <a:pt x="392" y="1218"/>
                  </a:lnTo>
                  <a:lnTo>
                    <a:pt x="392" y="2027"/>
                  </a:lnTo>
                  <a:lnTo>
                    <a:pt x="400" y="2115"/>
                  </a:lnTo>
                  <a:lnTo>
                    <a:pt x="400" y="2203"/>
                  </a:lnTo>
                  <a:lnTo>
                    <a:pt x="408" y="2235"/>
                  </a:lnTo>
                  <a:lnTo>
                    <a:pt x="408" y="2147"/>
                  </a:lnTo>
                  <a:lnTo>
                    <a:pt x="416" y="2059"/>
                  </a:lnTo>
                  <a:lnTo>
                    <a:pt x="416" y="1875"/>
                  </a:lnTo>
                  <a:lnTo>
                    <a:pt x="424" y="1835"/>
                  </a:lnTo>
                  <a:lnTo>
                    <a:pt x="424" y="1787"/>
                  </a:lnTo>
                  <a:lnTo>
                    <a:pt x="432" y="1827"/>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81" name="Freeform 177"/>
            <p:cNvSpPr>
              <a:spLocks/>
            </p:cNvSpPr>
            <p:nvPr/>
          </p:nvSpPr>
          <p:spPr bwMode="auto">
            <a:xfrm>
              <a:off x="3504" y="2506"/>
              <a:ext cx="416" cy="1201"/>
            </a:xfrm>
            <a:custGeom>
              <a:avLst/>
              <a:gdLst/>
              <a:ahLst/>
              <a:cxnLst>
                <a:cxn ang="0">
                  <a:pos x="0" y="833"/>
                </a:cxn>
                <a:cxn ang="0">
                  <a:pos x="8" y="769"/>
                </a:cxn>
                <a:cxn ang="0">
                  <a:pos x="24" y="729"/>
                </a:cxn>
                <a:cxn ang="0">
                  <a:pos x="32" y="705"/>
                </a:cxn>
                <a:cxn ang="0">
                  <a:pos x="48" y="721"/>
                </a:cxn>
                <a:cxn ang="0">
                  <a:pos x="56" y="753"/>
                </a:cxn>
                <a:cxn ang="0">
                  <a:pos x="64" y="617"/>
                </a:cxn>
                <a:cxn ang="0">
                  <a:pos x="72" y="633"/>
                </a:cxn>
                <a:cxn ang="0">
                  <a:pos x="80" y="633"/>
                </a:cxn>
                <a:cxn ang="0">
                  <a:pos x="96" y="536"/>
                </a:cxn>
                <a:cxn ang="0">
                  <a:pos x="104" y="568"/>
                </a:cxn>
                <a:cxn ang="0">
                  <a:pos x="120" y="504"/>
                </a:cxn>
                <a:cxn ang="0">
                  <a:pos x="128" y="480"/>
                </a:cxn>
                <a:cxn ang="0">
                  <a:pos x="136" y="456"/>
                </a:cxn>
                <a:cxn ang="0">
                  <a:pos x="144" y="456"/>
                </a:cxn>
                <a:cxn ang="0">
                  <a:pos x="160" y="336"/>
                </a:cxn>
                <a:cxn ang="0">
                  <a:pos x="168" y="352"/>
                </a:cxn>
                <a:cxn ang="0">
                  <a:pos x="176" y="168"/>
                </a:cxn>
                <a:cxn ang="0">
                  <a:pos x="192" y="136"/>
                </a:cxn>
                <a:cxn ang="0">
                  <a:pos x="200" y="96"/>
                </a:cxn>
                <a:cxn ang="0">
                  <a:pos x="208" y="48"/>
                </a:cxn>
                <a:cxn ang="0">
                  <a:pos x="216" y="8"/>
                </a:cxn>
                <a:cxn ang="0">
                  <a:pos x="232" y="128"/>
                </a:cxn>
                <a:cxn ang="0">
                  <a:pos x="240" y="256"/>
                </a:cxn>
                <a:cxn ang="0">
                  <a:pos x="248" y="568"/>
                </a:cxn>
                <a:cxn ang="0">
                  <a:pos x="256" y="705"/>
                </a:cxn>
                <a:cxn ang="0">
                  <a:pos x="272" y="929"/>
                </a:cxn>
                <a:cxn ang="0">
                  <a:pos x="280" y="985"/>
                </a:cxn>
                <a:cxn ang="0">
                  <a:pos x="288" y="1113"/>
                </a:cxn>
                <a:cxn ang="0">
                  <a:pos x="296" y="1169"/>
                </a:cxn>
                <a:cxn ang="0">
                  <a:pos x="312" y="1105"/>
                </a:cxn>
                <a:cxn ang="0">
                  <a:pos x="320" y="1145"/>
                </a:cxn>
                <a:cxn ang="0">
                  <a:pos x="328" y="1193"/>
                </a:cxn>
                <a:cxn ang="0">
                  <a:pos x="336" y="1201"/>
                </a:cxn>
                <a:cxn ang="0">
                  <a:pos x="344" y="1161"/>
                </a:cxn>
                <a:cxn ang="0">
                  <a:pos x="352" y="1193"/>
                </a:cxn>
                <a:cxn ang="0">
                  <a:pos x="360" y="1177"/>
                </a:cxn>
                <a:cxn ang="0">
                  <a:pos x="368" y="1137"/>
                </a:cxn>
                <a:cxn ang="0">
                  <a:pos x="384" y="1105"/>
                </a:cxn>
                <a:cxn ang="0">
                  <a:pos x="392" y="1137"/>
                </a:cxn>
                <a:cxn ang="0">
                  <a:pos x="400" y="1137"/>
                </a:cxn>
                <a:cxn ang="0">
                  <a:pos x="408" y="1089"/>
                </a:cxn>
              </a:cxnLst>
              <a:rect l="0" t="0" r="r" b="b"/>
              <a:pathLst>
                <a:path w="416" h="1201">
                  <a:moveTo>
                    <a:pt x="0" y="825"/>
                  </a:moveTo>
                  <a:lnTo>
                    <a:pt x="0" y="857"/>
                  </a:lnTo>
                  <a:lnTo>
                    <a:pt x="0" y="833"/>
                  </a:lnTo>
                  <a:lnTo>
                    <a:pt x="8" y="745"/>
                  </a:lnTo>
                  <a:lnTo>
                    <a:pt x="8" y="689"/>
                  </a:lnTo>
                  <a:lnTo>
                    <a:pt x="8" y="769"/>
                  </a:lnTo>
                  <a:lnTo>
                    <a:pt x="16" y="793"/>
                  </a:lnTo>
                  <a:lnTo>
                    <a:pt x="16" y="713"/>
                  </a:lnTo>
                  <a:lnTo>
                    <a:pt x="24" y="729"/>
                  </a:lnTo>
                  <a:lnTo>
                    <a:pt x="24" y="745"/>
                  </a:lnTo>
                  <a:lnTo>
                    <a:pt x="32" y="737"/>
                  </a:lnTo>
                  <a:lnTo>
                    <a:pt x="32" y="705"/>
                  </a:lnTo>
                  <a:lnTo>
                    <a:pt x="40" y="697"/>
                  </a:lnTo>
                  <a:lnTo>
                    <a:pt x="40" y="753"/>
                  </a:lnTo>
                  <a:lnTo>
                    <a:pt x="48" y="721"/>
                  </a:lnTo>
                  <a:lnTo>
                    <a:pt x="48" y="689"/>
                  </a:lnTo>
                  <a:lnTo>
                    <a:pt x="48" y="705"/>
                  </a:lnTo>
                  <a:lnTo>
                    <a:pt x="56" y="753"/>
                  </a:lnTo>
                  <a:lnTo>
                    <a:pt x="56" y="761"/>
                  </a:lnTo>
                  <a:lnTo>
                    <a:pt x="56" y="625"/>
                  </a:lnTo>
                  <a:lnTo>
                    <a:pt x="64" y="617"/>
                  </a:lnTo>
                  <a:lnTo>
                    <a:pt x="64" y="713"/>
                  </a:lnTo>
                  <a:lnTo>
                    <a:pt x="64" y="689"/>
                  </a:lnTo>
                  <a:lnTo>
                    <a:pt x="72" y="633"/>
                  </a:lnTo>
                  <a:lnTo>
                    <a:pt x="72" y="681"/>
                  </a:lnTo>
                  <a:lnTo>
                    <a:pt x="80" y="705"/>
                  </a:lnTo>
                  <a:lnTo>
                    <a:pt x="80" y="633"/>
                  </a:lnTo>
                  <a:lnTo>
                    <a:pt x="88" y="657"/>
                  </a:lnTo>
                  <a:lnTo>
                    <a:pt x="88" y="560"/>
                  </a:lnTo>
                  <a:lnTo>
                    <a:pt x="96" y="536"/>
                  </a:lnTo>
                  <a:lnTo>
                    <a:pt x="96" y="609"/>
                  </a:lnTo>
                  <a:lnTo>
                    <a:pt x="104" y="641"/>
                  </a:lnTo>
                  <a:lnTo>
                    <a:pt x="104" y="568"/>
                  </a:lnTo>
                  <a:lnTo>
                    <a:pt x="112" y="552"/>
                  </a:lnTo>
                  <a:lnTo>
                    <a:pt x="112" y="520"/>
                  </a:lnTo>
                  <a:lnTo>
                    <a:pt x="120" y="504"/>
                  </a:lnTo>
                  <a:lnTo>
                    <a:pt x="120" y="432"/>
                  </a:lnTo>
                  <a:lnTo>
                    <a:pt x="128" y="464"/>
                  </a:lnTo>
                  <a:lnTo>
                    <a:pt x="128" y="480"/>
                  </a:lnTo>
                  <a:lnTo>
                    <a:pt x="128" y="440"/>
                  </a:lnTo>
                  <a:lnTo>
                    <a:pt x="136" y="384"/>
                  </a:lnTo>
                  <a:lnTo>
                    <a:pt x="136" y="456"/>
                  </a:lnTo>
                  <a:lnTo>
                    <a:pt x="144" y="416"/>
                  </a:lnTo>
                  <a:lnTo>
                    <a:pt x="144" y="368"/>
                  </a:lnTo>
                  <a:lnTo>
                    <a:pt x="144" y="456"/>
                  </a:lnTo>
                  <a:lnTo>
                    <a:pt x="152" y="472"/>
                  </a:lnTo>
                  <a:lnTo>
                    <a:pt x="152" y="360"/>
                  </a:lnTo>
                  <a:lnTo>
                    <a:pt x="160" y="336"/>
                  </a:lnTo>
                  <a:lnTo>
                    <a:pt x="160" y="320"/>
                  </a:lnTo>
                  <a:lnTo>
                    <a:pt x="160" y="328"/>
                  </a:lnTo>
                  <a:lnTo>
                    <a:pt x="168" y="352"/>
                  </a:lnTo>
                  <a:lnTo>
                    <a:pt x="168" y="160"/>
                  </a:lnTo>
                  <a:lnTo>
                    <a:pt x="176" y="144"/>
                  </a:lnTo>
                  <a:lnTo>
                    <a:pt x="176" y="168"/>
                  </a:lnTo>
                  <a:lnTo>
                    <a:pt x="184" y="152"/>
                  </a:lnTo>
                  <a:lnTo>
                    <a:pt x="184" y="184"/>
                  </a:lnTo>
                  <a:lnTo>
                    <a:pt x="192" y="136"/>
                  </a:lnTo>
                  <a:lnTo>
                    <a:pt x="192" y="112"/>
                  </a:lnTo>
                  <a:lnTo>
                    <a:pt x="192" y="144"/>
                  </a:lnTo>
                  <a:lnTo>
                    <a:pt x="200" y="96"/>
                  </a:lnTo>
                  <a:lnTo>
                    <a:pt x="200" y="0"/>
                  </a:lnTo>
                  <a:lnTo>
                    <a:pt x="208" y="32"/>
                  </a:lnTo>
                  <a:lnTo>
                    <a:pt x="208" y="48"/>
                  </a:lnTo>
                  <a:lnTo>
                    <a:pt x="208" y="32"/>
                  </a:lnTo>
                  <a:lnTo>
                    <a:pt x="216" y="56"/>
                  </a:lnTo>
                  <a:lnTo>
                    <a:pt x="216" y="8"/>
                  </a:lnTo>
                  <a:lnTo>
                    <a:pt x="224" y="64"/>
                  </a:lnTo>
                  <a:lnTo>
                    <a:pt x="224" y="184"/>
                  </a:lnTo>
                  <a:lnTo>
                    <a:pt x="232" y="128"/>
                  </a:lnTo>
                  <a:lnTo>
                    <a:pt x="232" y="80"/>
                  </a:lnTo>
                  <a:lnTo>
                    <a:pt x="232" y="192"/>
                  </a:lnTo>
                  <a:lnTo>
                    <a:pt x="240" y="256"/>
                  </a:lnTo>
                  <a:lnTo>
                    <a:pt x="240" y="352"/>
                  </a:lnTo>
                  <a:lnTo>
                    <a:pt x="248" y="464"/>
                  </a:lnTo>
                  <a:lnTo>
                    <a:pt x="248" y="568"/>
                  </a:lnTo>
                  <a:lnTo>
                    <a:pt x="248" y="560"/>
                  </a:lnTo>
                  <a:lnTo>
                    <a:pt x="256" y="592"/>
                  </a:lnTo>
                  <a:lnTo>
                    <a:pt x="256" y="705"/>
                  </a:lnTo>
                  <a:lnTo>
                    <a:pt x="264" y="705"/>
                  </a:lnTo>
                  <a:lnTo>
                    <a:pt x="264" y="913"/>
                  </a:lnTo>
                  <a:lnTo>
                    <a:pt x="272" y="929"/>
                  </a:lnTo>
                  <a:lnTo>
                    <a:pt x="272" y="873"/>
                  </a:lnTo>
                  <a:lnTo>
                    <a:pt x="272" y="921"/>
                  </a:lnTo>
                  <a:lnTo>
                    <a:pt x="280" y="985"/>
                  </a:lnTo>
                  <a:lnTo>
                    <a:pt x="280" y="1049"/>
                  </a:lnTo>
                  <a:lnTo>
                    <a:pt x="288" y="1089"/>
                  </a:lnTo>
                  <a:lnTo>
                    <a:pt x="288" y="1113"/>
                  </a:lnTo>
                  <a:lnTo>
                    <a:pt x="288" y="1001"/>
                  </a:lnTo>
                  <a:lnTo>
                    <a:pt x="296" y="1009"/>
                  </a:lnTo>
                  <a:lnTo>
                    <a:pt x="296" y="1169"/>
                  </a:lnTo>
                  <a:lnTo>
                    <a:pt x="304" y="1153"/>
                  </a:lnTo>
                  <a:lnTo>
                    <a:pt x="304" y="1129"/>
                  </a:lnTo>
                  <a:lnTo>
                    <a:pt x="312" y="1105"/>
                  </a:lnTo>
                  <a:lnTo>
                    <a:pt x="312" y="1097"/>
                  </a:lnTo>
                  <a:lnTo>
                    <a:pt x="312" y="1177"/>
                  </a:lnTo>
                  <a:lnTo>
                    <a:pt x="320" y="1145"/>
                  </a:lnTo>
                  <a:lnTo>
                    <a:pt x="320" y="1089"/>
                  </a:lnTo>
                  <a:lnTo>
                    <a:pt x="320" y="1161"/>
                  </a:lnTo>
                  <a:lnTo>
                    <a:pt x="328" y="1193"/>
                  </a:lnTo>
                  <a:lnTo>
                    <a:pt x="328" y="1073"/>
                  </a:lnTo>
                  <a:lnTo>
                    <a:pt x="336" y="1089"/>
                  </a:lnTo>
                  <a:lnTo>
                    <a:pt x="336" y="1201"/>
                  </a:lnTo>
                  <a:lnTo>
                    <a:pt x="336" y="1185"/>
                  </a:lnTo>
                  <a:lnTo>
                    <a:pt x="344" y="1177"/>
                  </a:lnTo>
                  <a:lnTo>
                    <a:pt x="344" y="1161"/>
                  </a:lnTo>
                  <a:lnTo>
                    <a:pt x="352" y="1169"/>
                  </a:lnTo>
                  <a:lnTo>
                    <a:pt x="352" y="1201"/>
                  </a:lnTo>
                  <a:lnTo>
                    <a:pt x="352" y="1193"/>
                  </a:lnTo>
                  <a:lnTo>
                    <a:pt x="360" y="1145"/>
                  </a:lnTo>
                  <a:lnTo>
                    <a:pt x="360" y="1129"/>
                  </a:lnTo>
                  <a:lnTo>
                    <a:pt x="360" y="1177"/>
                  </a:lnTo>
                  <a:lnTo>
                    <a:pt x="368" y="1129"/>
                  </a:lnTo>
                  <a:lnTo>
                    <a:pt x="368" y="1057"/>
                  </a:lnTo>
                  <a:lnTo>
                    <a:pt x="368" y="1137"/>
                  </a:lnTo>
                  <a:lnTo>
                    <a:pt x="376" y="1193"/>
                  </a:lnTo>
                  <a:lnTo>
                    <a:pt x="376" y="1089"/>
                  </a:lnTo>
                  <a:lnTo>
                    <a:pt x="384" y="1105"/>
                  </a:lnTo>
                  <a:lnTo>
                    <a:pt x="384" y="1121"/>
                  </a:lnTo>
                  <a:lnTo>
                    <a:pt x="392" y="1129"/>
                  </a:lnTo>
                  <a:lnTo>
                    <a:pt x="392" y="1137"/>
                  </a:lnTo>
                  <a:lnTo>
                    <a:pt x="392" y="1049"/>
                  </a:lnTo>
                  <a:lnTo>
                    <a:pt x="400" y="1041"/>
                  </a:lnTo>
                  <a:lnTo>
                    <a:pt x="400" y="1137"/>
                  </a:lnTo>
                  <a:lnTo>
                    <a:pt x="400" y="1129"/>
                  </a:lnTo>
                  <a:lnTo>
                    <a:pt x="408" y="1097"/>
                  </a:lnTo>
                  <a:lnTo>
                    <a:pt x="408" y="1089"/>
                  </a:lnTo>
                  <a:lnTo>
                    <a:pt x="408" y="1121"/>
                  </a:lnTo>
                  <a:lnTo>
                    <a:pt x="416" y="1137"/>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82" name="Freeform 178"/>
            <p:cNvSpPr>
              <a:spLocks/>
            </p:cNvSpPr>
            <p:nvPr/>
          </p:nvSpPr>
          <p:spPr bwMode="auto">
            <a:xfrm>
              <a:off x="3920" y="3427"/>
              <a:ext cx="415" cy="216"/>
            </a:xfrm>
            <a:custGeom>
              <a:avLst/>
              <a:gdLst/>
              <a:ahLst/>
              <a:cxnLst>
                <a:cxn ang="0">
                  <a:pos x="8" y="88"/>
                </a:cxn>
                <a:cxn ang="0">
                  <a:pos x="16" y="168"/>
                </a:cxn>
                <a:cxn ang="0">
                  <a:pos x="24" y="128"/>
                </a:cxn>
                <a:cxn ang="0">
                  <a:pos x="32" y="72"/>
                </a:cxn>
                <a:cxn ang="0">
                  <a:pos x="48" y="160"/>
                </a:cxn>
                <a:cxn ang="0">
                  <a:pos x="56" y="128"/>
                </a:cxn>
                <a:cxn ang="0">
                  <a:pos x="72" y="72"/>
                </a:cxn>
                <a:cxn ang="0">
                  <a:pos x="80" y="88"/>
                </a:cxn>
                <a:cxn ang="0">
                  <a:pos x="88" y="128"/>
                </a:cxn>
                <a:cxn ang="0">
                  <a:pos x="96" y="120"/>
                </a:cxn>
                <a:cxn ang="0">
                  <a:pos x="104" y="144"/>
                </a:cxn>
                <a:cxn ang="0">
                  <a:pos x="112" y="128"/>
                </a:cxn>
                <a:cxn ang="0">
                  <a:pos x="128" y="80"/>
                </a:cxn>
                <a:cxn ang="0">
                  <a:pos x="136" y="112"/>
                </a:cxn>
                <a:cxn ang="0">
                  <a:pos x="144" y="88"/>
                </a:cxn>
                <a:cxn ang="0">
                  <a:pos x="152" y="96"/>
                </a:cxn>
                <a:cxn ang="0">
                  <a:pos x="160" y="72"/>
                </a:cxn>
                <a:cxn ang="0">
                  <a:pos x="168" y="184"/>
                </a:cxn>
                <a:cxn ang="0">
                  <a:pos x="175" y="152"/>
                </a:cxn>
                <a:cxn ang="0">
                  <a:pos x="183" y="184"/>
                </a:cxn>
                <a:cxn ang="0">
                  <a:pos x="199" y="96"/>
                </a:cxn>
                <a:cxn ang="0">
                  <a:pos x="207" y="104"/>
                </a:cxn>
                <a:cxn ang="0">
                  <a:pos x="215" y="144"/>
                </a:cxn>
                <a:cxn ang="0">
                  <a:pos x="231" y="160"/>
                </a:cxn>
                <a:cxn ang="0">
                  <a:pos x="239" y="128"/>
                </a:cxn>
                <a:cxn ang="0">
                  <a:pos x="247" y="152"/>
                </a:cxn>
                <a:cxn ang="0">
                  <a:pos x="263" y="80"/>
                </a:cxn>
                <a:cxn ang="0">
                  <a:pos x="271" y="40"/>
                </a:cxn>
                <a:cxn ang="0">
                  <a:pos x="279" y="72"/>
                </a:cxn>
                <a:cxn ang="0">
                  <a:pos x="295" y="128"/>
                </a:cxn>
                <a:cxn ang="0">
                  <a:pos x="303" y="32"/>
                </a:cxn>
                <a:cxn ang="0">
                  <a:pos x="319" y="152"/>
                </a:cxn>
                <a:cxn ang="0">
                  <a:pos x="327" y="88"/>
                </a:cxn>
                <a:cxn ang="0">
                  <a:pos x="335" y="192"/>
                </a:cxn>
                <a:cxn ang="0">
                  <a:pos x="343" y="80"/>
                </a:cxn>
                <a:cxn ang="0">
                  <a:pos x="359" y="152"/>
                </a:cxn>
                <a:cxn ang="0">
                  <a:pos x="367" y="112"/>
                </a:cxn>
                <a:cxn ang="0">
                  <a:pos x="375" y="168"/>
                </a:cxn>
                <a:cxn ang="0">
                  <a:pos x="383" y="144"/>
                </a:cxn>
                <a:cxn ang="0">
                  <a:pos x="391" y="8"/>
                </a:cxn>
                <a:cxn ang="0">
                  <a:pos x="399" y="64"/>
                </a:cxn>
                <a:cxn ang="0">
                  <a:pos x="407" y="88"/>
                </a:cxn>
              </a:cxnLst>
              <a:rect l="0" t="0" r="r" b="b"/>
              <a:pathLst>
                <a:path w="415" h="216">
                  <a:moveTo>
                    <a:pt x="0" y="216"/>
                  </a:moveTo>
                  <a:lnTo>
                    <a:pt x="0" y="88"/>
                  </a:lnTo>
                  <a:lnTo>
                    <a:pt x="8" y="88"/>
                  </a:lnTo>
                  <a:lnTo>
                    <a:pt x="8" y="152"/>
                  </a:lnTo>
                  <a:lnTo>
                    <a:pt x="16" y="160"/>
                  </a:lnTo>
                  <a:lnTo>
                    <a:pt x="16" y="168"/>
                  </a:lnTo>
                  <a:lnTo>
                    <a:pt x="24" y="176"/>
                  </a:lnTo>
                  <a:lnTo>
                    <a:pt x="24" y="120"/>
                  </a:lnTo>
                  <a:lnTo>
                    <a:pt x="24" y="128"/>
                  </a:lnTo>
                  <a:lnTo>
                    <a:pt x="32" y="176"/>
                  </a:lnTo>
                  <a:lnTo>
                    <a:pt x="32" y="200"/>
                  </a:lnTo>
                  <a:lnTo>
                    <a:pt x="32" y="72"/>
                  </a:lnTo>
                  <a:lnTo>
                    <a:pt x="40" y="24"/>
                  </a:lnTo>
                  <a:lnTo>
                    <a:pt x="40" y="120"/>
                  </a:lnTo>
                  <a:lnTo>
                    <a:pt x="48" y="160"/>
                  </a:lnTo>
                  <a:lnTo>
                    <a:pt x="48" y="104"/>
                  </a:lnTo>
                  <a:lnTo>
                    <a:pt x="56" y="112"/>
                  </a:lnTo>
                  <a:lnTo>
                    <a:pt x="56" y="128"/>
                  </a:lnTo>
                  <a:lnTo>
                    <a:pt x="64" y="112"/>
                  </a:lnTo>
                  <a:lnTo>
                    <a:pt x="64" y="56"/>
                  </a:lnTo>
                  <a:lnTo>
                    <a:pt x="72" y="72"/>
                  </a:lnTo>
                  <a:lnTo>
                    <a:pt x="72" y="136"/>
                  </a:lnTo>
                  <a:lnTo>
                    <a:pt x="72" y="112"/>
                  </a:lnTo>
                  <a:lnTo>
                    <a:pt x="80" y="88"/>
                  </a:lnTo>
                  <a:lnTo>
                    <a:pt x="80" y="96"/>
                  </a:lnTo>
                  <a:lnTo>
                    <a:pt x="88" y="104"/>
                  </a:lnTo>
                  <a:lnTo>
                    <a:pt x="88" y="128"/>
                  </a:lnTo>
                  <a:lnTo>
                    <a:pt x="88" y="120"/>
                  </a:lnTo>
                  <a:lnTo>
                    <a:pt x="96" y="96"/>
                  </a:lnTo>
                  <a:lnTo>
                    <a:pt x="96" y="120"/>
                  </a:lnTo>
                  <a:lnTo>
                    <a:pt x="104" y="128"/>
                  </a:lnTo>
                  <a:lnTo>
                    <a:pt x="104" y="120"/>
                  </a:lnTo>
                  <a:lnTo>
                    <a:pt x="104" y="144"/>
                  </a:lnTo>
                  <a:lnTo>
                    <a:pt x="112" y="168"/>
                  </a:lnTo>
                  <a:lnTo>
                    <a:pt x="112" y="120"/>
                  </a:lnTo>
                  <a:lnTo>
                    <a:pt x="112" y="128"/>
                  </a:lnTo>
                  <a:lnTo>
                    <a:pt x="120" y="168"/>
                  </a:lnTo>
                  <a:lnTo>
                    <a:pt x="120" y="112"/>
                  </a:lnTo>
                  <a:lnTo>
                    <a:pt x="128" y="80"/>
                  </a:lnTo>
                  <a:lnTo>
                    <a:pt x="128" y="168"/>
                  </a:lnTo>
                  <a:lnTo>
                    <a:pt x="136" y="128"/>
                  </a:lnTo>
                  <a:lnTo>
                    <a:pt x="136" y="112"/>
                  </a:lnTo>
                  <a:lnTo>
                    <a:pt x="136" y="168"/>
                  </a:lnTo>
                  <a:lnTo>
                    <a:pt x="144" y="144"/>
                  </a:lnTo>
                  <a:lnTo>
                    <a:pt x="144" y="88"/>
                  </a:lnTo>
                  <a:lnTo>
                    <a:pt x="152" y="96"/>
                  </a:lnTo>
                  <a:lnTo>
                    <a:pt x="152" y="80"/>
                  </a:lnTo>
                  <a:lnTo>
                    <a:pt x="152" y="96"/>
                  </a:lnTo>
                  <a:lnTo>
                    <a:pt x="160" y="112"/>
                  </a:lnTo>
                  <a:lnTo>
                    <a:pt x="160" y="56"/>
                  </a:lnTo>
                  <a:lnTo>
                    <a:pt x="160" y="72"/>
                  </a:lnTo>
                  <a:lnTo>
                    <a:pt x="168" y="152"/>
                  </a:lnTo>
                  <a:lnTo>
                    <a:pt x="168" y="208"/>
                  </a:lnTo>
                  <a:lnTo>
                    <a:pt x="168" y="184"/>
                  </a:lnTo>
                  <a:lnTo>
                    <a:pt x="175" y="128"/>
                  </a:lnTo>
                  <a:lnTo>
                    <a:pt x="175" y="104"/>
                  </a:lnTo>
                  <a:lnTo>
                    <a:pt x="175" y="152"/>
                  </a:lnTo>
                  <a:lnTo>
                    <a:pt x="183" y="120"/>
                  </a:lnTo>
                  <a:lnTo>
                    <a:pt x="183" y="96"/>
                  </a:lnTo>
                  <a:lnTo>
                    <a:pt x="183" y="184"/>
                  </a:lnTo>
                  <a:lnTo>
                    <a:pt x="191" y="200"/>
                  </a:lnTo>
                  <a:lnTo>
                    <a:pt x="191" y="104"/>
                  </a:lnTo>
                  <a:lnTo>
                    <a:pt x="199" y="96"/>
                  </a:lnTo>
                  <a:lnTo>
                    <a:pt x="199" y="128"/>
                  </a:lnTo>
                  <a:lnTo>
                    <a:pt x="199" y="120"/>
                  </a:lnTo>
                  <a:lnTo>
                    <a:pt x="207" y="104"/>
                  </a:lnTo>
                  <a:lnTo>
                    <a:pt x="207" y="88"/>
                  </a:lnTo>
                  <a:lnTo>
                    <a:pt x="207" y="112"/>
                  </a:lnTo>
                  <a:lnTo>
                    <a:pt x="215" y="144"/>
                  </a:lnTo>
                  <a:lnTo>
                    <a:pt x="215" y="168"/>
                  </a:lnTo>
                  <a:lnTo>
                    <a:pt x="215" y="160"/>
                  </a:lnTo>
                  <a:lnTo>
                    <a:pt x="231" y="160"/>
                  </a:lnTo>
                  <a:lnTo>
                    <a:pt x="223" y="160"/>
                  </a:lnTo>
                  <a:lnTo>
                    <a:pt x="231" y="152"/>
                  </a:lnTo>
                  <a:lnTo>
                    <a:pt x="239" y="128"/>
                  </a:lnTo>
                  <a:lnTo>
                    <a:pt x="239" y="88"/>
                  </a:lnTo>
                  <a:lnTo>
                    <a:pt x="247" y="88"/>
                  </a:lnTo>
                  <a:lnTo>
                    <a:pt x="247" y="152"/>
                  </a:lnTo>
                  <a:lnTo>
                    <a:pt x="255" y="152"/>
                  </a:lnTo>
                  <a:lnTo>
                    <a:pt x="255" y="0"/>
                  </a:lnTo>
                  <a:lnTo>
                    <a:pt x="263" y="80"/>
                  </a:lnTo>
                  <a:lnTo>
                    <a:pt x="263" y="160"/>
                  </a:lnTo>
                  <a:lnTo>
                    <a:pt x="263" y="72"/>
                  </a:lnTo>
                  <a:lnTo>
                    <a:pt x="271" y="40"/>
                  </a:lnTo>
                  <a:lnTo>
                    <a:pt x="271" y="120"/>
                  </a:lnTo>
                  <a:lnTo>
                    <a:pt x="279" y="112"/>
                  </a:lnTo>
                  <a:lnTo>
                    <a:pt x="279" y="72"/>
                  </a:lnTo>
                  <a:lnTo>
                    <a:pt x="287" y="64"/>
                  </a:lnTo>
                  <a:lnTo>
                    <a:pt x="287" y="112"/>
                  </a:lnTo>
                  <a:lnTo>
                    <a:pt x="295" y="128"/>
                  </a:lnTo>
                  <a:lnTo>
                    <a:pt x="295" y="104"/>
                  </a:lnTo>
                  <a:lnTo>
                    <a:pt x="303" y="96"/>
                  </a:lnTo>
                  <a:lnTo>
                    <a:pt x="303" y="32"/>
                  </a:lnTo>
                  <a:lnTo>
                    <a:pt x="311" y="48"/>
                  </a:lnTo>
                  <a:lnTo>
                    <a:pt x="311" y="104"/>
                  </a:lnTo>
                  <a:lnTo>
                    <a:pt x="319" y="152"/>
                  </a:lnTo>
                  <a:lnTo>
                    <a:pt x="319" y="192"/>
                  </a:lnTo>
                  <a:lnTo>
                    <a:pt x="319" y="168"/>
                  </a:lnTo>
                  <a:lnTo>
                    <a:pt x="327" y="88"/>
                  </a:lnTo>
                  <a:lnTo>
                    <a:pt x="327" y="24"/>
                  </a:lnTo>
                  <a:lnTo>
                    <a:pt x="327" y="136"/>
                  </a:lnTo>
                  <a:lnTo>
                    <a:pt x="335" y="192"/>
                  </a:lnTo>
                  <a:lnTo>
                    <a:pt x="335" y="80"/>
                  </a:lnTo>
                  <a:lnTo>
                    <a:pt x="343" y="64"/>
                  </a:lnTo>
                  <a:lnTo>
                    <a:pt x="343" y="80"/>
                  </a:lnTo>
                  <a:lnTo>
                    <a:pt x="351" y="88"/>
                  </a:lnTo>
                  <a:lnTo>
                    <a:pt x="351" y="136"/>
                  </a:lnTo>
                  <a:lnTo>
                    <a:pt x="359" y="152"/>
                  </a:lnTo>
                  <a:lnTo>
                    <a:pt x="359" y="160"/>
                  </a:lnTo>
                  <a:lnTo>
                    <a:pt x="359" y="144"/>
                  </a:lnTo>
                  <a:lnTo>
                    <a:pt x="367" y="112"/>
                  </a:lnTo>
                  <a:lnTo>
                    <a:pt x="367" y="72"/>
                  </a:lnTo>
                  <a:lnTo>
                    <a:pt x="367" y="120"/>
                  </a:lnTo>
                  <a:lnTo>
                    <a:pt x="375" y="168"/>
                  </a:lnTo>
                  <a:lnTo>
                    <a:pt x="375" y="112"/>
                  </a:lnTo>
                  <a:lnTo>
                    <a:pt x="383" y="80"/>
                  </a:lnTo>
                  <a:lnTo>
                    <a:pt x="383" y="144"/>
                  </a:lnTo>
                  <a:lnTo>
                    <a:pt x="383" y="112"/>
                  </a:lnTo>
                  <a:lnTo>
                    <a:pt x="391" y="40"/>
                  </a:lnTo>
                  <a:lnTo>
                    <a:pt x="391" y="8"/>
                  </a:lnTo>
                  <a:lnTo>
                    <a:pt x="391" y="80"/>
                  </a:lnTo>
                  <a:lnTo>
                    <a:pt x="399" y="72"/>
                  </a:lnTo>
                  <a:lnTo>
                    <a:pt x="399" y="64"/>
                  </a:lnTo>
                  <a:lnTo>
                    <a:pt x="399" y="88"/>
                  </a:lnTo>
                  <a:lnTo>
                    <a:pt x="407" y="128"/>
                  </a:lnTo>
                  <a:lnTo>
                    <a:pt x="407" y="88"/>
                  </a:lnTo>
                  <a:lnTo>
                    <a:pt x="415" y="72"/>
                  </a:lnTo>
                  <a:lnTo>
                    <a:pt x="415" y="8"/>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83" name="Freeform 179"/>
            <p:cNvSpPr>
              <a:spLocks/>
            </p:cNvSpPr>
            <p:nvPr/>
          </p:nvSpPr>
          <p:spPr bwMode="auto">
            <a:xfrm>
              <a:off x="4335" y="1584"/>
              <a:ext cx="440" cy="2123"/>
            </a:xfrm>
            <a:custGeom>
              <a:avLst/>
              <a:gdLst/>
              <a:ahLst/>
              <a:cxnLst>
                <a:cxn ang="0">
                  <a:pos x="16" y="1899"/>
                </a:cxn>
                <a:cxn ang="0">
                  <a:pos x="24" y="1859"/>
                </a:cxn>
                <a:cxn ang="0">
                  <a:pos x="32" y="1843"/>
                </a:cxn>
                <a:cxn ang="0">
                  <a:pos x="40" y="1779"/>
                </a:cxn>
                <a:cxn ang="0">
                  <a:pos x="48" y="1755"/>
                </a:cxn>
                <a:cxn ang="0">
                  <a:pos x="56" y="1867"/>
                </a:cxn>
                <a:cxn ang="0">
                  <a:pos x="64" y="1707"/>
                </a:cxn>
                <a:cxn ang="0">
                  <a:pos x="72" y="1843"/>
                </a:cxn>
                <a:cxn ang="0">
                  <a:pos x="88" y="1827"/>
                </a:cxn>
                <a:cxn ang="0">
                  <a:pos x="96" y="1795"/>
                </a:cxn>
                <a:cxn ang="0">
                  <a:pos x="112" y="1827"/>
                </a:cxn>
                <a:cxn ang="0">
                  <a:pos x="120" y="1819"/>
                </a:cxn>
                <a:cxn ang="0">
                  <a:pos x="128" y="1891"/>
                </a:cxn>
                <a:cxn ang="0">
                  <a:pos x="136" y="1891"/>
                </a:cxn>
                <a:cxn ang="0">
                  <a:pos x="152" y="1851"/>
                </a:cxn>
                <a:cxn ang="0">
                  <a:pos x="160" y="1811"/>
                </a:cxn>
                <a:cxn ang="0">
                  <a:pos x="176" y="1883"/>
                </a:cxn>
                <a:cxn ang="0">
                  <a:pos x="184" y="1787"/>
                </a:cxn>
                <a:cxn ang="0">
                  <a:pos x="192" y="1803"/>
                </a:cxn>
                <a:cxn ang="0">
                  <a:pos x="200" y="1907"/>
                </a:cxn>
                <a:cxn ang="0">
                  <a:pos x="208" y="1915"/>
                </a:cxn>
                <a:cxn ang="0">
                  <a:pos x="224" y="1619"/>
                </a:cxn>
                <a:cxn ang="0">
                  <a:pos x="232" y="16"/>
                </a:cxn>
                <a:cxn ang="0">
                  <a:pos x="248" y="866"/>
                </a:cxn>
                <a:cxn ang="0">
                  <a:pos x="256" y="2099"/>
                </a:cxn>
                <a:cxn ang="0">
                  <a:pos x="272" y="2019"/>
                </a:cxn>
                <a:cxn ang="0">
                  <a:pos x="280" y="1763"/>
                </a:cxn>
                <a:cxn ang="0">
                  <a:pos x="288" y="1779"/>
                </a:cxn>
                <a:cxn ang="0">
                  <a:pos x="296" y="1635"/>
                </a:cxn>
                <a:cxn ang="0">
                  <a:pos x="304" y="1635"/>
                </a:cxn>
                <a:cxn ang="0">
                  <a:pos x="320" y="1691"/>
                </a:cxn>
                <a:cxn ang="0">
                  <a:pos x="328" y="1651"/>
                </a:cxn>
                <a:cxn ang="0">
                  <a:pos x="336" y="1619"/>
                </a:cxn>
                <a:cxn ang="0">
                  <a:pos x="344" y="1603"/>
                </a:cxn>
                <a:cxn ang="0">
                  <a:pos x="352" y="1595"/>
                </a:cxn>
                <a:cxn ang="0">
                  <a:pos x="360" y="1603"/>
                </a:cxn>
                <a:cxn ang="0">
                  <a:pos x="376" y="1579"/>
                </a:cxn>
                <a:cxn ang="0">
                  <a:pos x="384" y="1571"/>
                </a:cxn>
                <a:cxn ang="0">
                  <a:pos x="400" y="1402"/>
                </a:cxn>
                <a:cxn ang="0">
                  <a:pos x="408" y="1362"/>
                </a:cxn>
                <a:cxn ang="0">
                  <a:pos x="424" y="1402"/>
                </a:cxn>
                <a:cxn ang="0">
                  <a:pos x="432" y="1258"/>
                </a:cxn>
              </a:cxnLst>
              <a:rect l="0" t="0" r="r" b="b"/>
              <a:pathLst>
                <a:path w="440" h="2123">
                  <a:moveTo>
                    <a:pt x="0" y="1851"/>
                  </a:moveTo>
                  <a:lnTo>
                    <a:pt x="8" y="1859"/>
                  </a:lnTo>
                  <a:lnTo>
                    <a:pt x="16" y="1899"/>
                  </a:lnTo>
                  <a:lnTo>
                    <a:pt x="16" y="1923"/>
                  </a:lnTo>
                  <a:lnTo>
                    <a:pt x="16" y="1867"/>
                  </a:lnTo>
                  <a:lnTo>
                    <a:pt x="24" y="1859"/>
                  </a:lnTo>
                  <a:lnTo>
                    <a:pt x="24" y="1923"/>
                  </a:lnTo>
                  <a:lnTo>
                    <a:pt x="24" y="1883"/>
                  </a:lnTo>
                  <a:lnTo>
                    <a:pt x="32" y="1843"/>
                  </a:lnTo>
                  <a:lnTo>
                    <a:pt x="32" y="1915"/>
                  </a:lnTo>
                  <a:lnTo>
                    <a:pt x="40" y="1891"/>
                  </a:lnTo>
                  <a:lnTo>
                    <a:pt x="40" y="1779"/>
                  </a:lnTo>
                  <a:lnTo>
                    <a:pt x="40" y="1835"/>
                  </a:lnTo>
                  <a:lnTo>
                    <a:pt x="48" y="1875"/>
                  </a:lnTo>
                  <a:lnTo>
                    <a:pt x="48" y="1755"/>
                  </a:lnTo>
                  <a:lnTo>
                    <a:pt x="48" y="1763"/>
                  </a:lnTo>
                  <a:lnTo>
                    <a:pt x="56" y="1843"/>
                  </a:lnTo>
                  <a:lnTo>
                    <a:pt x="56" y="1867"/>
                  </a:lnTo>
                  <a:lnTo>
                    <a:pt x="56" y="1795"/>
                  </a:lnTo>
                  <a:lnTo>
                    <a:pt x="64" y="1715"/>
                  </a:lnTo>
                  <a:lnTo>
                    <a:pt x="64" y="1707"/>
                  </a:lnTo>
                  <a:lnTo>
                    <a:pt x="64" y="1771"/>
                  </a:lnTo>
                  <a:lnTo>
                    <a:pt x="72" y="1779"/>
                  </a:lnTo>
                  <a:lnTo>
                    <a:pt x="72" y="1843"/>
                  </a:lnTo>
                  <a:lnTo>
                    <a:pt x="80" y="1851"/>
                  </a:lnTo>
                  <a:lnTo>
                    <a:pt x="80" y="1835"/>
                  </a:lnTo>
                  <a:lnTo>
                    <a:pt x="88" y="1827"/>
                  </a:lnTo>
                  <a:lnTo>
                    <a:pt x="88" y="1867"/>
                  </a:lnTo>
                  <a:lnTo>
                    <a:pt x="96" y="1875"/>
                  </a:lnTo>
                  <a:lnTo>
                    <a:pt x="96" y="1795"/>
                  </a:lnTo>
                  <a:lnTo>
                    <a:pt x="104" y="1819"/>
                  </a:lnTo>
                  <a:lnTo>
                    <a:pt x="104" y="1787"/>
                  </a:lnTo>
                  <a:lnTo>
                    <a:pt x="112" y="1827"/>
                  </a:lnTo>
                  <a:lnTo>
                    <a:pt x="112" y="1899"/>
                  </a:lnTo>
                  <a:lnTo>
                    <a:pt x="120" y="1875"/>
                  </a:lnTo>
                  <a:lnTo>
                    <a:pt x="120" y="1819"/>
                  </a:lnTo>
                  <a:lnTo>
                    <a:pt x="120" y="1827"/>
                  </a:lnTo>
                  <a:lnTo>
                    <a:pt x="128" y="1867"/>
                  </a:lnTo>
                  <a:lnTo>
                    <a:pt x="128" y="1891"/>
                  </a:lnTo>
                  <a:lnTo>
                    <a:pt x="128" y="1835"/>
                  </a:lnTo>
                  <a:lnTo>
                    <a:pt x="136" y="1811"/>
                  </a:lnTo>
                  <a:lnTo>
                    <a:pt x="136" y="1891"/>
                  </a:lnTo>
                  <a:lnTo>
                    <a:pt x="144" y="1899"/>
                  </a:lnTo>
                  <a:lnTo>
                    <a:pt x="144" y="1811"/>
                  </a:lnTo>
                  <a:lnTo>
                    <a:pt x="152" y="1851"/>
                  </a:lnTo>
                  <a:lnTo>
                    <a:pt x="152" y="1899"/>
                  </a:lnTo>
                  <a:lnTo>
                    <a:pt x="160" y="1891"/>
                  </a:lnTo>
                  <a:lnTo>
                    <a:pt x="160" y="1811"/>
                  </a:lnTo>
                  <a:lnTo>
                    <a:pt x="168" y="1795"/>
                  </a:lnTo>
                  <a:lnTo>
                    <a:pt x="168" y="1875"/>
                  </a:lnTo>
                  <a:lnTo>
                    <a:pt x="176" y="1883"/>
                  </a:lnTo>
                  <a:lnTo>
                    <a:pt x="176" y="1891"/>
                  </a:lnTo>
                  <a:lnTo>
                    <a:pt x="176" y="1835"/>
                  </a:lnTo>
                  <a:lnTo>
                    <a:pt x="184" y="1787"/>
                  </a:lnTo>
                  <a:lnTo>
                    <a:pt x="184" y="1763"/>
                  </a:lnTo>
                  <a:lnTo>
                    <a:pt x="184" y="1779"/>
                  </a:lnTo>
                  <a:lnTo>
                    <a:pt x="192" y="1803"/>
                  </a:lnTo>
                  <a:lnTo>
                    <a:pt x="192" y="1827"/>
                  </a:lnTo>
                  <a:lnTo>
                    <a:pt x="200" y="1867"/>
                  </a:lnTo>
                  <a:lnTo>
                    <a:pt x="200" y="1907"/>
                  </a:lnTo>
                  <a:lnTo>
                    <a:pt x="208" y="1979"/>
                  </a:lnTo>
                  <a:lnTo>
                    <a:pt x="208" y="2035"/>
                  </a:lnTo>
                  <a:lnTo>
                    <a:pt x="208" y="1915"/>
                  </a:lnTo>
                  <a:lnTo>
                    <a:pt x="216" y="1819"/>
                  </a:lnTo>
                  <a:lnTo>
                    <a:pt x="216" y="1699"/>
                  </a:lnTo>
                  <a:lnTo>
                    <a:pt x="224" y="1619"/>
                  </a:lnTo>
                  <a:lnTo>
                    <a:pt x="224" y="970"/>
                  </a:lnTo>
                  <a:lnTo>
                    <a:pt x="232" y="601"/>
                  </a:lnTo>
                  <a:lnTo>
                    <a:pt x="232" y="16"/>
                  </a:lnTo>
                  <a:lnTo>
                    <a:pt x="240" y="0"/>
                  </a:lnTo>
                  <a:lnTo>
                    <a:pt x="240" y="409"/>
                  </a:lnTo>
                  <a:lnTo>
                    <a:pt x="248" y="866"/>
                  </a:lnTo>
                  <a:lnTo>
                    <a:pt x="248" y="1899"/>
                  </a:lnTo>
                  <a:lnTo>
                    <a:pt x="256" y="2011"/>
                  </a:lnTo>
                  <a:lnTo>
                    <a:pt x="256" y="2099"/>
                  </a:lnTo>
                  <a:lnTo>
                    <a:pt x="264" y="2123"/>
                  </a:lnTo>
                  <a:lnTo>
                    <a:pt x="264" y="2083"/>
                  </a:lnTo>
                  <a:lnTo>
                    <a:pt x="272" y="2019"/>
                  </a:lnTo>
                  <a:lnTo>
                    <a:pt x="272" y="1843"/>
                  </a:lnTo>
                  <a:lnTo>
                    <a:pt x="280" y="1779"/>
                  </a:lnTo>
                  <a:lnTo>
                    <a:pt x="280" y="1763"/>
                  </a:lnTo>
                  <a:lnTo>
                    <a:pt x="280" y="1827"/>
                  </a:lnTo>
                  <a:lnTo>
                    <a:pt x="288" y="1803"/>
                  </a:lnTo>
                  <a:lnTo>
                    <a:pt x="288" y="1779"/>
                  </a:lnTo>
                  <a:lnTo>
                    <a:pt x="288" y="1795"/>
                  </a:lnTo>
                  <a:lnTo>
                    <a:pt x="296" y="1811"/>
                  </a:lnTo>
                  <a:lnTo>
                    <a:pt x="296" y="1635"/>
                  </a:lnTo>
                  <a:lnTo>
                    <a:pt x="304" y="1651"/>
                  </a:lnTo>
                  <a:lnTo>
                    <a:pt x="304" y="1659"/>
                  </a:lnTo>
                  <a:lnTo>
                    <a:pt x="304" y="1635"/>
                  </a:lnTo>
                  <a:lnTo>
                    <a:pt x="312" y="1643"/>
                  </a:lnTo>
                  <a:lnTo>
                    <a:pt x="312" y="1691"/>
                  </a:lnTo>
                  <a:lnTo>
                    <a:pt x="320" y="1691"/>
                  </a:lnTo>
                  <a:lnTo>
                    <a:pt x="320" y="1731"/>
                  </a:lnTo>
                  <a:lnTo>
                    <a:pt x="328" y="1715"/>
                  </a:lnTo>
                  <a:lnTo>
                    <a:pt x="328" y="1651"/>
                  </a:lnTo>
                  <a:lnTo>
                    <a:pt x="336" y="1667"/>
                  </a:lnTo>
                  <a:lnTo>
                    <a:pt x="336" y="1675"/>
                  </a:lnTo>
                  <a:lnTo>
                    <a:pt x="336" y="1619"/>
                  </a:lnTo>
                  <a:lnTo>
                    <a:pt x="344" y="1579"/>
                  </a:lnTo>
                  <a:lnTo>
                    <a:pt x="344" y="1571"/>
                  </a:lnTo>
                  <a:lnTo>
                    <a:pt x="344" y="1603"/>
                  </a:lnTo>
                  <a:lnTo>
                    <a:pt x="352" y="1627"/>
                  </a:lnTo>
                  <a:lnTo>
                    <a:pt x="352" y="1587"/>
                  </a:lnTo>
                  <a:lnTo>
                    <a:pt x="352" y="1595"/>
                  </a:lnTo>
                  <a:lnTo>
                    <a:pt x="360" y="1627"/>
                  </a:lnTo>
                  <a:lnTo>
                    <a:pt x="360" y="1643"/>
                  </a:lnTo>
                  <a:lnTo>
                    <a:pt x="360" y="1603"/>
                  </a:lnTo>
                  <a:lnTo>
                    <a:pt x="368" y="1595"/>
                  </a:lnTo>
                  <a:lnTo>
                    <a:pt x="376" y="1603"/>
                  </a:lnTo>
                  <a:lnTo>
                    <a:pt x="376" y="1579"/>
                  </a:lnTo>
                  <a:lnTo>
                    <a:pt x="384" y="1539"/>
                  </a:lnTo>
                  <a:lnTo>
                    <a:pt x="384" y="1523"/>
                  </a:lnTo>
                  <a:lnTo>
                    <a:pt x="384" y="1571"/>
                  </a:lnTo>
                  <a:lnTo>
                    <a:pt x="392" y="1571"/>
                  </a:lnTo>
                  <a:lnTo>
                    <a:pt x="392" y="1458"/>
                  </a:lnTo>
                  <a:lnTo>
                    <a:pt x="400" y="1402"/>
                  </a:lnTo>
                  <a:lnTo>
                    <a:pt x="400" y="1523"/>
                  </a:lnTo>
                  <a:lnTo>
                    <a:pt x="408" y="1539"/>
                  </a:lnTo>
                  <a:lnTo>
                    <a:pt x="408" y="1362"/>
                  </a:lnTo>
                  <a:lnTo>
                    <a:pt x="416" y="1370"/>
                  </a:lnTo>
                  <a:lnTo>
                    <a:pt x="416" y="1410"/>
                  </a:lnTo>
                  <a:lnTo>
                    <a:pt x="424" y="1402"/>
                  </a:lnTo>
                  <a:lnTo>
                    <a:pt x="424" y="1386"/>
                  </a:lnTo>
                  <a:lnTo>
                    <a:pt x="432" y="1338"/>
                  </a:lnTo>
                  <a:lnTo>
                    <a:pt x="432" y="1258"/>
                  </a:lnTo>
                  <a:lnTo>
                    <a:pt x="432" y="1290"/>
                  </a:lnTo>
                  <a:lnTo>
                    <a:pt x="440" y="1330"/>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84" name="Freeform 180"/>
            <p:cNvSpPr>
              <a:spLocks/>
            </p:cNvSpPr>
            <p:nvPr/>
          </p:nvSpPr>
          <p:spPr bwMode="auto">
            <a:xfrm>
              <a:off x="4775" y="2498"/>
              <a:ext cx="400" cy="1193"/>
            </a:xfrm>
            <a:custGeom>
              <a:avLst/>
              <a:gdLst/>
              <a:ahLst/>
              <a:cxnLst>
                <a:cxn ang="0">
                  <a:pos x="0" y="384"/>
                </a:cxn>
                <a:cxn ang="0">
                  <a:pos x="16" y="256"/>
                </a:cxn>
                <a:cxn ang="0">
                  <a:pos x="24" y="248"/>
                </a:cxn>
                <a:cxn ang="0">
                  <a:pos x="32" y="168"/>
                </a:cxn>
                <a:cxn ang="0">
                  <a:pos x="40" y="64"/>
                </a:cxn>
                <a:cxn ang="0">
                  <a:pos x="48" y="64"/>
                </a:cxn>
                <a:cxn ang="0">
                  <a:pos x="64" y="8"/>
                </a:cxn>
                <a:cxn ang="0">
                  <a:pos x="72" y="120"/>
                </a:cxn>
                <a:cxn ang="0">
                  <a:pos x="88" y="216"/>
                </a:cxn>
                <a:cxn ang="0">
                  <a:pos x="96" y="448"/>
                </a:cxn>
                <a:cxn ang="0">
                  <a:pos x="104" y="480"/>
                </a:cxn>
                <a:cxn ang="0">
                  <a:pos x="112" y="729"/>
                </a:cxn>
                <a:cxn ang="0">
                  <a:pos x="120" y="961"/>
                </a:cxn>
                <a:cxn ang="0">
                  <a:pos x="128" y="1009"/>
                </a:cxn>
                <a:cxn ang="0">
                  <a:pos x="136" y="1017"/>
                </a:cxn>
                <a:cxn ang="0">
                  <a:pos x="144" y="1105"/>
                </a:cxn>
                <a:cxn ang="0">
                  <a:pos x="160" y="1009"/>
                </a:cxn>
                <a:cxn ang="0">
                  <a:pos x="168" y="1113"/>
                </a:cxn>
                <a:cxn ang="0">
                  <a:pos x="176" y="1041"/>
                </a:cxn>
                <a:cxn ang="0">
                  <a:pos x="184" y="1065"/>
                </a:cxn>
                <a:cxn ang="0">
                  <a:pos x="192" y="1161"/>
                </a:cxn>
                <a:cxn ang="0">
                  <a:pos x="200" y="1129"/>
                </a:cxn>
                <a:cxn ang="0">
                  <a:pos x="216" y="1065"/>
                </a:cxn>
                <a:cxn ang="0">
                  <a:pos x="224" y="1057"/>
                </a:cxn>
                <a:cxn ang="0">
                  <a:pos x="232" y="1065"/>
                </a:cxn>
                <a:cxn ang="0">
                  <a:pos x="240" y="1097"/>
                </a:cxn>
                <a:cxn ang="0">
                  <a:pos x="256" y="1033"/>
                </a:cxn>
                <a:cxn ang="0">
                  <a:pos x="264" y="1105"/>
                </a:cxn>
                <a:cxn ang="0">
                  <a:pos x="272" y="1001"/>
                </a:cxn>
                <a:cxn ang="0">
                  <a:pos x="280" y="1041"/>
                </a:cxn>
                <a:cxn ang="0">
                  <a:pos x="288" y="1025"/>
                </a:cxn>
                <a:cxn ang="0">
                  <a:pos x="296" y="1009"/>
                </a:cxn>
                <a:cxn ang="0">
                  <a:pos x="312" y="1081"/>
                </a:cxn>
                <a:cxn ang="0">
                  <a:pos x="320" y="1073"/>
                </a:cxn>
                <a:cxn ang="0">
                  <a:pos x="328" y="961"/>
                </a:cxn>
                <a:cxn ang="0">
                  <a:pos x="336" y="1065"/>
                </a:cxn>
                <a:cxn ang="0">
                  <a:pos x="352" y="1009"/>
                </a:cxn>
                <a:cxn ang="0">
                  <a:pos x="360" y="913"/>
                </a:cxn>
                <a:cxn ang="0">
                  <a:pos x="368" y="1097"/>
                </a:cxn>
                <a:cxn ang="0">
                  <a:pos x="376" y="1129"/>
                </a:cxn>
                <a:cxn ang="0">
                  <a:pos x="384" y="1097"/>
                </a:cxn>
                <a:cxn ang="0">
                  <a:pos x="392" y="977"/>
                </a:cxn>
              </a:cxnLst>
              <a:rect l="0" t="0" r="r" b="b"/>
              <a:pathLst>
                <a:path w="400" h="1193">
                  <a:moveTo>
                    <a:pt x="0" y="416"/>
                  </a:moveTo>
                  <a:lnTo>
                    <a:pt x="0" y="424"/>
                  </a:lnTo>
                  <a:lnTo>
                    <a:pt x="0" y="384"/>
                  </a:lnTo>
                  <a:lnTo>
                    <a:pt x="8" y="344"/>
                  </a:lnTo>
                  <a:lnTo>
                    <a:pt x="8" y="312"/>
                  </a:lnTo>
                  <a:lnTo>
                    <a:pt x="16" y="256"/>
                  </a:lnTo>
                  <a:lnTo>
                    <a:pt x="16" y="216"/>
                  </a:lnTo>
                  <a:lnTo>
                    <a:pt x="16" y="248"/>
                  </a:lnTo>
                  <a:lnTo>
                    <a:pt x="24" y="248"/>
                  </a:lnTo>
                  <a:lnTo>
                    <a:pt x="24" y="168"/>
                  </a:lnTo>
                  <a:lnTo>
                    <a:pt x="32" y="152"/>
                  </a:lnTo>
                  <a:lnTo>
                    <a:pt x="32" y="168"/>
                  </a:lnTo>
                  <a:lnTo>
                    <a:pt x="32" y="152"/>
                  </a:lnTo>
                  <a:lnTo>
                    <a:pt x="40" y="120"/>
                  </a:lnTo>
                  <a:lnTo>
                    <a:pt x="40" y="64"/>
                  </a:lnTo>
                  <a:lnTo>
                    <a:pt x="48" y="72"/>
                  </a:lnTo>
                  <a:lnTo>
                    <a:pt x="48" y="80"/>
                  </a:lnTo>
                  <a:lnTo>
                    <a:pt x="48" y="64"/>
                  </a:lnTo>
                  <a:lnTo>
                    <a:pt x="56" y="32"/>
                  </a:lnTo>
                  <a:lnTo>
                    <a:pt x="56" y="0"/>
                  </a:lnTo>
                  <a:lnTo>
                    <a:pt x="64" y="8"/>
                  </a:lnTo>
                  <a:lnTo>
                    <a:pt x="64" y="32"/>
                  </a:lnTo>
                  <a:lnTo>
                    <a:pt x="72" y="40"/>
                  </a:lnTo>
                  <a:lnTo>
                    <a:pt x="72" y="120"/>
                  </a:lnTo>
                  <a:lnTo>
                    <a:pt x="80" y="168"/>
                  </a:lnTo>
                  <a:lnTo>
                    <a:pt x="80" y="224"/>
                  </a:lnTo>
                  <a:lnTo>
                    <a:pt x="88" y="216"/>
                  </a:lnTo>
                  <a:lnTo>
                    <a:pt x="88" y="208"/>
                  </a:lnTo>
                  <a:lnTo>
                    <a:pt x="88" y="344"/>
                  </a:lnTo>
                  <a:lnTo>
                    <a:pt x="96" y="448"/>
                  </a:lnTo>
                  <a:lnTo>
                    <a:pt x="96" y="496"/>
                  </a:lnTo>
                  <a:lnTo>
                    <a:pt x="96" y="432"/>
                  </a:lnTo>
                  <a:lnTo>
                    <a:pt x="104" y="480"/>
                  </a:lnTo>
                  <a:lnTo>
                    <a:pt x="104" y="737"/>
                  </a:lnTo>
                  <a:lnTo>
                    <a:pt x="112" y="761"/>
                  </a:lnTo>
                  <a:lnTo>
                    <a:pt x="112" y="729"/>
                  </a:lnTo>
                  <a:lnTo>
                    <a:pt x="112" y="817"/>
                  </a:lnTo>
                  <a:lnTo>
                    <a:pt x="120" y="897"/>
                  </a:lnTo>
                  <a:lnTo>
                    <a:pt x="120" y="961"/>
                  </a:lnTo>
                  <a:lnTo>
                    <a:pt x="128" y="1001"/>
                  </a:lnTo>
                  <a:lnTo>
                    <a:pt x="128" y="1017"/>
                  </a:lnTo>
                  <a:lnTo>
                    <a:pt x="128" y="1009"/>
                  </a:lnTo>
                  <a:lnTo>
                    <a:pt x="136" y="1001"/>
                  </a:lnTo>
                  <a:lnTo>
                    <a:pt x="136" y="1025"/>
                  </a:lnTo>
                  <a:lnTo>
                    <a:pt x="136" y="1017"/>
                  </a:lnTo>
                  <a:lnTo>
                    <a:pt x="144" y="985"/>
                  </a:lnTo>
                  <a:lnTo>
                    <a:pt x="144" y="977"/>
                  </a:lnTo>
                  <a:lnTo>
                    <a:pt x="144" y="1105"/>
                  </a:lnTo>
                  <a:lnTo>
                    <a:pt x="152" y="1161"/>
                  </a:lnTo>
                  <a:lnTo>
                    <a:pt x="152" y="1049"/>
                  </a:lnTo>
                  <a:lnTo>
                    <a:pt x="160" y="1009"/>
                  </a:lnTo>
                  <a:lnTo>
                    <a:pt x="160" y="1185"/>
                  </a:lnTo>
                  <a:lnTo>
                    <a:pt x="168" y="1137"/>
                  </a:lnTo>
                  <a:lnTo>
                    <a:pt x="168" y="1113"/>
                  </a:lnTo>
                  <a:lnTo>
                    <a:pt x="168" y="1185"/>
                  </a:lnTo>
                  <a:lnTo>
                    <a:pt x="176" y="1153"/>
                  </a:lnTo>
                  <a:lnTo>
                    <a:pt x="176" y="1041"/>
                  </a:lnTo>
                  <a:lnTo>
                    <a:pt x="176" y="1089"/>
                  </a:lnTo>
                  <a:lnTo>
                    <a:pt x="184" y="1121"/>
                  </a:lnTo>
                  <a:lnTo>
                    <a:pt x="184" y="1065"/>
                  </a:lnTo>
                  <a:lnTo>
                    <a:pt x="192" y="1097"/>
                  </a:lnTo>
                  <a:lnTo>
                    <a:pt x="192" y="1193"/>
                  </a:lnTo>
                  <a:lnTo>
                    <a:pt x="192" y="1161"/>
                  </a:lnTo>
                  <a:lnTo>
                    <a:pt x="200" y="1105"/>
                  </a:lnTo>
                  <a:lnTo>
                    <a:pt x="200" y="1089"/>
                  </a:lnTo>
                  <a:lnTo>
                    <a:pt x="200" y="1129"/>
                  </a:lnTo>
                  <a:lnTo>
                    <a:pt x="208" y="1145"/>
                  </a:lnTo>
                  <a:lnTo>
                    <a:pt x="208" y="1097"/>
                  </a:lnTo>
                  <a:lnTo>
                    <a:pt x="216" y="1065"/>
                  </a:lnTo>
                  <a:lnTo>
                    <a:pt x="216" y="1129"/>
                  </a:lnTo>
                  <a:lnTo>
                    <a:pt x="224" y="1097"/>
                  </a:lnTo>
                  <a:lnTo>
                    <a:pt x="224" y="1057"/>
                  </a:lnTo>
                  <a:lnTo>
                    <a:pt x="224" y="1105"/>
                  </a:lnTo>
                  <a:lnTo>
                    <a:pt x="232" y="1113"/>
                  </a:lnTo>
                  <a:lnTo>
                    <a:pt x="232" y="1065"/>
                  </a:lnTo>
                  <a:lnTo>
                    <a:pt x="240" y="1081"/>
                  </a:lnTo>
                  <a:lnTo>
                    <a:pt x="240" y="1113"/>
                  </a:lnTo>
                  <a:lnTo>
                    <a:pt x="240" y="1097"/>
                  </a:lnTo>
                  <a:lnTo>
                    <a:pt x="248" y="1089"/>
                  </a:lnTo>
                  <a:lnTo>
                    <a:pt x="248" y="1049"/>
                  </a:lnTo>
                  <a:lnTo>
                    <a:pt x="256" y="1033"/>
                  </a:lnTo>
                  <a:lnTo>
                    <a:pt x="256" y="977"/>
                  </a:lnTo>
                  <a:lnTo>
                    <a:pt x="264" y="1001"/>
                  </a:lnTo>
                  <a:lnTo>
                    <a:pt x="264" y="1105"/>
                  </a:lnTo>
                  <a:lnTo>
                    <a:pt x="264" y="1073"/>
                  </a:lnTo>
                  <a:lnTo>
                    <a:pt x="272" y="1017"/>
                  </a:lnTo>
                  <a:lnTo>
                    <a:pt x="272" y="1001"/>
                  </a:lnTo>
                  <a:lnTo>
                    <a:pt x="272" y="1073"/>
                  </a:lnTo>
                  <a:lnTo>
                    <a:pt x="280" y="1057"/>
                  </a:lnTo>
                  <a:lnTo>
                    <a:pt x="280" y="1041"/>
                  </a:lnTo>
                  <a:lnTo>
                    <a:pt x="280" y="1049"/>
                  </a:lnTo>
                  <a:lnTo>
                    <a:pt x="288" y="1073"/>
                  </a:lnTo>
                  <a:lnTo>
                    <a:pt x="288" y="1025"/>
                  </a:lnTo>
                  <a:lnTo>
                    <a:pt x="296" y="1041"/>
                  </a:lnTo>
                  <a:lnTo>
                    <a:pt x="296" y="1049"/>
                  </a:lnTo>
                  <a:lnTo>
                    <a:pt x="296" y="1009"/>
                  </a:lnTo>
                  <a:lnTo>
                    <a:pt x="304" y="1009"/>
                  </a:lnTo>
                  <a:lnTo>
                    <a:pt x="304" y="1097"/>
                  </a:lnTo>
                  <a:lnTo>
                    <a:pt x="312" y="1081"/>
                  </a:lnTo>
                  <a:lnTo>
                    <a:pt x="312" y="1025"/>
                  </a:lnTo>
                  <a:lnTo>
                    <a:pt x="320" y="1049"/>
                  </a:lnTo>
                  <a:lnTo>
                    <a:pt x="320" y="1073"/>
                  </a:lnTo>
                  <a:lnTo>
                    <a:pt x="320" y="1009"/>
                  </a:lnTo>
                  <a:lnTo>
                    <a:pt x="328" y="969"/>
                  </a:lnTo>
                  <a:lnTo>
                    <a:pt x="328" y="961"/>
                  </a:lnTo>
                  <a:lnTo>
                    <a:pt x="328" y="977"/>
                  </a:lnTo>
                  <a:lnTo>
                    <a:pt x="336" y="993"/>
                  </a:lnTo>
                  <a:lnTo>
                    <a:pt x="336" y="1065"/>
                  </a:lnTo>
                  <a:lnTo>
                    <a:pt x="344" y="1057"/>
                  </a:lnTo>
                  <a:lnTo>
                    <a:pt x="344" y="1009"/>
                  </a:lnTo>
                  <a:lnTo>
                    <a:pt x="352" y="1009"/>
                  </a:lnTo>
                  <a:lnTo>
                    <a:pt x="352" y="1057"/>
                  </a:lnTo>
                  <a:lnTo>
                    <a:pt x="360" y="985"/>
                  </a:lnTo>
                  <a:lnTo>
                    <a:pt x="360" y="913"/>
                  </a:lnTo>
                  <a:lnTo>
                    <a:pt x="360" y="937"/>
                  </a:lnTo>
                  <a:lnTo>
                    <a:pt x="368" y="1033"/>
                  </a:lnTo>
                  <a:lnTo>
                    <a:pt x="368" y="1097"/>
                  </a:lnTo>
                  <a:lnTo>
                    <a:pt x="368" y="1081"/>
                  </a:lnTo>
                  <a:lnTo>
                    <a:pt x="376" y="1113"/>
                  </a:lnTo>
                  <a:lnTo>
                    <a:pt x="376" y="1129"/>
                  </a:lnTo>
                  <a:lnTo>
                    <a:pt x="376" y="1001"/>
                  </a:lnTo>
                  <a:lnTo>
                    <a:pt x="384" y="1025"/>
                  </a:lnTo>
                  <a:lnTo>
                    <a:pt x="384" y="1097"/>
                  </a:lnTo>
                  <a:lnTo>
                    <a:pt x="384" y="1089"/>
                  </a:lnTo>
                  <a:lnTo>
                    <a:pt x="392" y="1001"/>
                  </a:lnTo>
                  <a:lnTo>
                    <a:pt x="392" y="977"/>
                  </a:lnTo>
                  <a:lnTo>
                    <a:pt x="392" y="1145"/>
                  </a:lnTo>
                  <a:lnTo>
                    <a:pt x="400" y="1089"/>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8485" name="Freeform 181"/>
            <p:cNvSpPr>
              <a:spLocks/>
            </p:cNvSpPr>
            <p:nvPr/>
          </p:nvSpPr>
          <p:spPr bwMode="auto">
            <a:xfrm>
              <a:off x="5175" y="3435"/>
              <a:ext cx="55" cy="208"/>
            </a:xfrm>
            <a:custGeom>
              <a:avLst/>
              <a:gdLst/>
              <a:ahLst/>
              <a:cxnLst>
                <a:cxn ang="0">
                  <a:pos x="0" y="152"/>
                </a:cxn>
                <a:cxn ang="0">
                  <a:pos x="0" y="32"/>
                </a:cxn>
                <a:cxn ang="0">
                  <a:pos x="0" y="72"/>
                </a:cxn>
                <a:cxn ang="0">
                  <a:pos x="8" y="96"/>
                </a:cxn>
                <a:cxn ang="0">
                  <a:pos x="8" y="80"/>
                </a:cxn>
                <a:cxn ang="0">
                  <a:pos x="8" y="104"/>
                </a:cxn>
                <a:cxn ang="0">
                  <a:pos x="16" y="144"/>
                </a:cxn>
                <a:cxn ang="0">
                  <a:pos x="16" y="24"/>
                </a:cxn>
                <a:cxn ang="0">
                  <a:pos x="24" y="120"/>
                </a:cxn>
                <a:cxn ang="0">
                  <a:pos x="24" y="208"/>
                </a:cxn>
                <a:cxn ang="0">
                  <a:pos x="24" y="32"/>
                </a:cxn>
                <a:cxn ang="0">
                  <a:pos x="32" y="0"/>
                </a:cxn>
                <a:cxn ang="0">
                  <a:pos x="32" y="112"/>
                </a:cxn>
                <a:cxn ang="0">
                  <a:pos x="32" y="88"/>
                </a:cxn>
                <a:cxn ang="0">
                  <a:pos x="39" y="48"/>
                </a:cxn>
                <a:cxn ang="0">
                  <a:pos x="39" y="72"/>
                </a:cxn>
                <a:cxn ang="0">
                  <a:pos x="47" y="96"/>
                </a:cxn>
                <a:cxn ang="0">
                  <a:pos x="47" y="128"/>
                </a:cxn>
                <a:cxn ang="0">
                  <a:pos x="47" y="80"/>
                </a:cxn>
                <a:cxn ang="0">
                  <a:pos x="55" y="24"/>
                </a:cxn>
                <a:cxn ang="0">
                  <a:pos x="55" y="48"/>
                </a:cxn>
              </a:cxnLst>
              <a:rect l="0" t="0" r="r" b="b"/>
              <a:pathLst>
                <a:path w="55" h="208">
                  <a:moveTo>
                    <a:pt x="0" y="152"/>
                  </a:moveTo>
                  <a:lnTo>
                    <a:pt x="0" y="32"/>
                  </a:lnTo>
                  <a:lnTo>
                    <a:pt x="0" y="72"/>
                  </a:lnTo>
                  <a:lnTo>
                    <a:pt x="8" y="96"/>
                  </a:lnTo>
                  <a:lnTo>
                    <a:pt x="8" y="80"/>
                  </a:lnTo>
                  <a:lnTo>
                    <a:pt x="8" y="104"/>
                  </a:lnTo>
                  <a:lnTo>
                    <a:pt x="16" y="144"/>
                  </a:lnTo>
                  <a:lnTo>
                    <a:pt x="16" y="24"/>
                  </a:lnTo>
                  <a:lnTo>
                    <a:pt x="24" y="120"/>
                  </a:lnTo>
                  <a:lnTo>
                    <a:pt x="24" y="208"/>
                  </a:lnTo>
                  <a:lnTo>
                    <a:pt x="24" y="32"/>
                  </a:lnTo>
                  <a:lnTo>
                    <a:pt x="32" y="0"/>
                  </a:lnTo>
                  <a:lnTo>
                    <a:pt x="32" y="112"/>
                  </a:lnTo>
                  <a:lnTo>
                    <a:pt x="32" y="88"/>
                  </a:lnTo>
                  <a:lnTo>
                    <a:pt x="39" y="48"/>
                  </a:lnTo>
                  <a:lnTo>
                    <a:pt x="39" y="72"/>
                  </a:lnTo>
                  <a:lnTo>
                    <a:pt x="47" y="96"/>
                  </a:lnTo>
                  <a:lnTo>
                    <a:pt x="47" y="128"/>
                  </a:lnTo>
                  <a:lnTo>
                    <a:pt x="47" y="80"/>
                  </a:lnTo>
                  <a:lnTo>
                    <a:pt x="55" y="24"/>
                  </a:lnTo>
                  <a:lnTo>
                    <a:pt x="55" y="48"/>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grpSp>
      <p:grpSp>
        <p:nvGrpSpPr>
          <p:cNvPr id="184" name="Group 94"/>
          <p:cNvGrpSpPr>
            <a:grpSpLocks noChangeAspect="1"/>
          </p:cNvGrpSpPr>
          <p:nvPr/>
        </p:nvGrpSpPr>
        <p:grpSpPr bwMode="auto">
          <a:xfrm>
            <a:off x="1547664" y="692696"/>
            <a:ext cx="7596336" cy="2736304"/>
            <a:chOff x="642" y="750"/>
            <a:chExt cx="4476" cy="3365"/>
          </a:xfrm>
        </p:grpSpPr>
        <p:sp>
          <p:nvSpPr>
            <p:cNvPr id="185" name="AutoShape 93"/>
            <p:cNvSpPr>
              <a:spLocks noChangeAspect="1" noChangeArrowheads="1" noTextEdit="1"/>
            </p:cNvSpPr>
            <p:nvPr/>
          </p:nvSpPr>
          <p:spPr bwMode="auto">
            <a:xfrm>
              <a:off x="642" y="750"/>
              <a:ext cx="4476" cy="33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186" name="Rectangle 95"/>
            <p:cNvSpPr>
              <a:spLocks noChangeArrowheads="1"/>
            </p:cNvSpPr>
            <p:nvPr/>
          </p:nvSpPr>
          <p:spPr bwMode="auto">
            <a:xfrm>
              <a:off x="1225" y="1006"/>
              <a:ext cx="3469" cy="274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187" name="Rectangle 96"/>
            <p:cNvSpPr>
              <a:spLocks noChangeArrowheads="1"/>
            </p:cNvSpPr>
            <p:nvPr/>
          </p:nvSpPr>
          <p:spPr bwMode="auto">
            <a:xfrm>
              <a:off x="1225" y="1006"/>
              <a:ext cx="3469" cy="274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188" name="Freeform 97"/>
            <p:cNvSpPr>
              <a:spLocks/>
            </p:cNvSpPr>
            <p:nvPr/>
          </p:nvSpPr>
          <p:spPr bwMode="auto">
            <a:xfrm>
              <a:off x="1225" y="1006"/>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189" name="Freeform 98"/>
            <p:cNvSpPr>
              <a:spLocks/>
            </p:cNvSpPr>
            <p:nvPr/>
          </p:nvSpPr>
          <p:spPr bwMode="auto">
            <a:xfrm>
              <a:off x="1657" y="1006"/>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190" name="Freeform 99"/>
            <p:cNvSpPr>
              <a:spLocks/>
            </p:cNvSpPr>
            <p:nvPr/>
          </p:nvSpPr>
          <p:spPr bwMode="auto">
            <a:xfrm>
              <a:off x="2089" y="1006"/>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191" name="Freeform 100"/>
            <p:cNvSpPr>
              <a:spLocks/>
            </p:cNvSpPr>
            <p:nvPr/>
          </p:nvSpPr>
          <p:spPr bwMode="auto">
            <a:xfrm>
              <a:off x="2520" y="1006"/>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192" name="Freeform 101"/>
            <p:cNvSpPr>
              <a:spLocks/>
            </p:cNvSpPr>
            <p:nvPr/>
          </p:nvSpPr>
          <p:spPr bwMode="auto">
            <a:xfrm>
              <a:off x="2960" y="1006"/>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193" name="Freeform 102"/>
            <p:cNvSpPr>
              <a:spLocks/>
            </p:cNvSpPr>
            <p:nvPr/>
          </p:nvSpPr>
          <p:spPr bwMode="auto">
            <a:xfrm>
              <a:off x="3392" y="1006"/>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194" name="Freeform 103"/>
            <p:cNvSpPr>
              <a:spLocks/>
            </p:cNvSpPr>
            <p:nvPr/>
          </p:nvSpPr>
          <p:spPr bwMode="auto">
            <a:xfrm>
              <a:off x="3823" y="1006"/>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195" name="Freeform 104"/>
            <p:cNvSpPr>
              <a:spLocks/>
            </p:cNvSpPr>
            <p:nvPr/>
          </p:nvSpPr>
          <p:spPr bwMode="auto">
            <a:xfrm>
              <a:off x="4255" y="1006"/>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196" name="Freeform 105"/>
            <p:cNvSpPr>
              <a:spLocks/>
            </p:cNvSpPr>
            <p:nvPr/>
          </p:nvSpPr>
          <p:spPr bwMode="auto">
            <a:xfrm>
              <a:off x="4694" y="1006"/>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197" name="Freeform 106"/>
            <p:cNvSpPr>
              <a:spLocks/>
            </p:cNvSpPr>
            <p:nvPr/>
          </p:nvSpPr>
          <p:spPr bwMode="auto">
            <a:xfrm>
              <a:off x="1225" y="3746"/>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198" name="Freeform 107"/>
            <p:cNvSpPr>
              <a:spLocks/>
            </p:cNvSpPr>
            <p:nvPr/>
          </p:nvSpPr>
          <p:spPr bwMode="auto">
            <a:xfrm>
              <a:off x="1225" y="3442"/>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199" name="Freeform 108"/>
            <p:cNvSpPr>
              <a:spLocks/>
            </p:cNvSpPr>
            <p:nvPr/>
          </p:nvSpPr>
          <p:spPr bwMode="auto">
            <a:xfrm>
              <a:off x="1225" y="3138"/>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00" name="Freeform 109"/>
            <p:cNvSpPr>
              <a:spLocks/>
            </p:cNvSpPr>
            <p:nvPr/>
          </p:nvSpPr>
          <p:spPr bwMode="auto">
            <a:xfrm>
              <a:off x="1225" y="2833"/>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01" name="Freeform 110"/>
            <p:cNvSpPr>
              <a:spLocks/>
            </p:cNvSpPr>
            <p:nvPr/>
          </p:nvSpPr>
          <p:spPr bwMode="auto">
            <a:xfrm>
              <a:off x="1225" y="2529"/>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02" name="Freeform 111"/>
            <p:cNvSpPr>
              <a:spLocks/>
            </p:cNvSpPr>
            <p:nvPr/>
          </p:nvSpPr>
          <p:spPr bwMode="auto">
            <a:xfrm>
              <a:off x="1225" y="2224"/>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03" name="Freeform 112"/>
            <p:cNvSpPr>
              <a:spLocks/>
            </p:cNvSpPr>
            <p:nvPr/>
          </p:nvSpPr>
          <p:spPr bwMode="auto">
            <a:xfrm>
              <a:off x="1225" y="1912"/>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04" name="Freeform 113"/>
            <p:cNvSpPr>
              <a:spLocks/>
            </p:cNvSpPr>
            <p:nvPr/>
          </p:nvSpPr>
          <p:spPr bwMode="auto">
            <a:xfrm>
              <a:off x="1225" y="1615"/>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05" name="Freeform 114"/>
            <p:cNvSpPr>
              <a:spLocks/>
            </p:cNvSpPr>
            <p:nvPr/>
          </p:nvSpPr>
          <p:spPr bwMode="auto">
            <a:xfrm>
              <a:off x="1225" y="1311"/>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06" name="Freeform 115"/>
            <p:cNvSpPr>
              <a:spLocks/>
            </p:cNvSpPr>
            <p:nvPr/>
          </p:nvSpPr>
          <p:spPr bwMode="auto">
            <a:xfrm>
              <a:off x="1225" y="1006"/>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07" name="Line 116"/>
            <p:cNvSpPr>
              <a:spLocks noChangeShapeType="1"/>
            </p:cNvSpPr>
            <p:nvPr/>
          </p:nvSpPr>
          <p:spPr bwMode="auto">
            <a:xfrm>
              <a:off x="1225" y="1006"/>
              <a:ext cx="346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08" name="Freeform 117"/>
            <p:cNvSpPr>
              <a:spLocks/>
            </p:cNvSpPr>
            <p:nvPr/>
          </p:nvSpPr>
          <p:spPr bwMode="auto">
            <a:xfrm>
              <a:off x="1225" y="1006"/>
              <a:ext cx="3469" cy="2740"/>
            </a:xfrm>
            <a:custGeom>
              <a:avLst/>
              <a:gdLst/>
              <a:ahLst/>
              <a:cxnLst>
                <a:cxn ang="0">
                  <a:pos x="0" y="342"/>
                </a:cxn>
                <a:cxn ang="0">
                  <a:pos x="434" y="342"/>
                </a:cxn>
                <a:cxn ang="0">
                  <a:pos x="434" y="0"/>
                </a:cxn>
              </a:cxnLst>
              <a:rect l="0" t="0" r="r" b="b"/>
              <a:pathLst>
                <a:path w="434" h="342">
                  <a:moveTo>
                    <a:pt x="0" y="342"/>
                  </a:moveTo>
                  <a:lnTo>
                    <a:pt x="434" y="342"/>
                  </a:lnTo>
                  <a:lnTo>
                    <a:pt x="434" y="0"/>
                  </a:ln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09" name="Line 118"/>
            <p:cNvSpPr>
              <a:spLocks noChangeShapeType="1"/>
            </p:cNvSpPr>
            <p:nvPr/>
          </p:nvSpPr>
          <p:spPr bwMode="auto">
            <a:xfrm flipV="1">
              <a:off x="1225" y="1006"/>
              <a:ext cx="1" cy="27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10" name="Line 119"/>
            <p:cNvSpPr>
              <a:spLocks noChangeShapeType="1"/>
            </p:cNvSpPr>
            <p:nvPr/>
          </p:nvSpPr>
          <p:spPr bwMode="auto">
            <a:xfrm>
              <a:off x="1225" y="3746"/>
              <a:ext cx="346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11" name="Line 120"/>
            <p:cNvSpPr>
              <a:spLocks noChangeShapeType="1"/>
            </p:cNvSpPr>
            <p:nvPr/>
          </p:nvSpPr>
          <p:spPr bwMode="auto">
            <a:xfrm flipV="1">
              <a:off x="1225" y="1006"/>
              <a:ext cx="1" cy="27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12" name="Line 121"/>
            <p:cNvSpPr>
              <a:spLocks noChangeShapeType="1"/>
            </p:cNvSpPr>
            <p:nvPr/>
          </p:nvSpPr>
          <p:spPr bwMode="auto">
            <a:xfrm flipV="1">
              <a:off x="1225" y="3706"/>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13" name="Line 122"/>
            <p:cNvSpPr>
              <a:spLocks noChangeShapeType="1"/>
            </p:cNvSpPr>
            <p:nvPr/>
          </p:nvSpPr>
          <p:spPr bwMode="auto">
            <a:xfrm>
              <a:off x="1225" y="1006"/>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14" name="Rectangle 123"/>
            <p:cNvSpPr>
              <a:spLocks noChangeArrowheads="1"/>
            </p:cNvSpPr>
            <p:nvPr/>
          </p:nvSpPr>
          <p:spPr bwMode="auto">
            <a:xfrm>
              <a:off x="1202" y="3770"/>
              <a:ext cx="40"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15" name="Line 124"/>
            <p:cNvSpPr>
              <a:spLocks noChangeShapeType="1"/>
            </p:cNvSpPr>
            <p:nvPr/>
          </p:nvSpPr>
          <p:spPr bwMode="auto">
            <a:xfrm flipV="1">
              <a:off x="1657" y="3706"/>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16" name="Line 125"/>
            <p:cNvSpPr>
              <a:spLocks noChangeShapeType="1"/>
            </p:cNvSpPr>
            <p:nvPr/>
          </p:nvSpPr>
          <p:spPr bwMode="auto">
            <a:xfrm>
              <a:off x="1657" y="1006"/>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17" name="Rectangle 126"/>
            <p:cNvSpPr>
              <a:spLocks noChangeArrowheads="1"/>
            </p:cNvSpPr>
            <p:nvPr/>
          </p:nvSpPr>
          <p:spPr bwMode="auto">
            <a:xfrm>
              <a:off x="1577" y="3770"/>
              <a:ext cx="121"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200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18" name="Line 127"/>
            <p:cNvSpPr>
              <a:spLocks noChangeShapeType="1"/>
            </p:cNvSpPr>
            <p:nvPr/>
          </p:nvSpPr>
          <p:spPr bwMode="auto">
            <a:xfrm flipV="1">
              <a:off x="2089" y="3706"/>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19" name="Line 128"/>
            <p:cNvSpPr>
              <a:spLocks noChangeShapeType="1"/>
            </p:cNvSpPr>
            <p:nvPr/>
          </p:nvSpPr>
          <p:spPr bwMode="auto">
            <a:xfrm>
              <a:off x="2089" y="1006"/>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20" name="Rectangle 129"/>
            <p:cNvSpPr>
              <a:spLocks noChangeArrowheads="1"/>
            </p:cNvSpPr>
            <p:nvPr/>
          </p:nvSpPr>
          <p:spPr bwMode="auto">
            <a:xfrm>
              <a:off x="2009" y="3770"/>
              <a:ext cx="121"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400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21" name="Line 130"/>
            <p:cNvSpPr>
              <a:spLocks noChangeShapeType="1"/>
            </p:cNvSpPr>
            <p:nvPr/>
          </p:nvSpPr>
          <p:spPr bwMode="auto">
            <a:xfrm flipV="1">
              <a:off x="2520" y="3706"/>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22" name="Line 131"/>
            <p:cNvSpPr>
              <a:spLocks noChangeShapeType="1"/>
            </p:cNvSpPr>
            <p:nvPr/>
          </p:nvSpPr>
          <p:spPr bwMode="auto">
            <a:xfrm>
              <a:off x="2520" y="1006"/>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23" name="Rectangle 132"/>
            <p:cNvSpPr>
              <a:spLocks noChangeArrowheads="1"/>
            </p:cNvSpPr>
            <p:nvPr/>
          </p:nvSpPr>
          <p:spPr bwMode="auto">
            <a:xfrm>
              <a:off x="2440" y="3770"/>
              <a:ext cx="121"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600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24" name="Line 133"/>
            <p:cNvSpPr>
              <a:spLocks noChangeShapeType="1"/>
            </p:cNvSpPr>
            <p:nvPr/>
          </p:nvSpPr>
          <p:spPr bwMode="auto">
            <a:xfrm flipV="1">
              <a:off x="2960" y="3706"/>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25" name="Line 134"/>
            <p:cNvSpPr>
              <a:spLocks noChangeShapeType="1"/>
            </p:cNvSpPr>
            <p:nvPr/>
          </p:nvSpPr>
          <p:spPr bwMode="auto">
            <a:xfrm>
              <a:off x="2960" y="1006"/>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26" name="Rectangle 135"/>
            <p:cNvSpPr>
              <a:spLocks noChangeArrowheads="1"/>
            </p:cNvSpPr>
            <p:nvPr/>
          </p:nvSpPr>
          <p:spPr bwMode="auto">
            <a:xfrm>
              <a:off x="2880" y="3770"/>
              <a:ext cx="121"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800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27" name="Line 136"/>
            <p:cNvSpPr>
              <a:spLocks noChangeShapeType="1"/>
            </p:cNvSpPr>
            <p:nvPr/>
          </p:nvSpPr>
          <p:spPr bwMode="auto">
            <a:xfrm flipV="1">
              <a:off x="3392" y="3706"/>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28" name="Line 137"/>
            <p:cNvSpPr>
              <a:spLocks noChangeShapeType="1"/>
            </p:cNvSpPr>
            <p:nvPr/>
          </p:nvSpPr>
          <p:spPr bwMode="auto">
            <a:xfrm>
              <a:off x="3392" y="1006"/>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29" name="Rectangle 138"/>
            <p:cNvSpPr>
              <a:spLocks noChangeArrowheads="1"/>
            </p:cNvSpPr>
            <p:nvPr/>
          </p:nvSpPr>
          <p:spPr bwMode="auto">
            <a:xfrm>
              <a:off x="3280" y="3770"/>
              <a:ext cx="162"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30" name="Line 139"/>
            <p:cNvSpPr>
              <a:spLocks noChangeShapeType="1"/>
            </p:cNvSpPr>
            <p:nvPr/>
          </p:nvSpPr>
          <p:spPr bwMode="auto">
            <a:xfrm flipV="1">
              <a:off x="3823" y="3706"/>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31" name="Line 140"/>
            <p:cNvSpPr>
              <a:spLocks noChangeShapeType="1"/>
            </p:cNvSpPr>
            <p:nvPr/>
          </p:nvSpPr>
          <p:spPr bwMode="auto">
            <a:xfrm>
              <a:off x="3823" y="1006"/>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32" name="Rectangle 141"/>
            <p:cNvSpPr>
              <a:spLocks noChangeArrowheads="1"/>
            </p:cNvSpPr>
            <p:nvPr/>
          </p:nvSpPr>
          <p:spPr bwMode="auto">
            <a:xfrm>
              <a:off x="3711" y="3770"/>
              <a:ext cx="162"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1200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33" name="Line 142"/>
            <p:cNvSpPr>
              <a:spLocks noChangeShapeType="1"/>
            </p:cNvSpPr>
            <p:nvPr/>
          </p:nvSpPr>
          <p:spPr bwMode="auto">
            <a:xfrm flipV="1">
              <a:off x="4255" y="3706"/>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34" name="Line 143"/>
            <p:cNvSpPr>
              <a:spLocks noChangeShapeType="1"/>
            </p:cNvSpPr>
            <p:nvPr/>
          </p:nvSpPr>
          <p:spPr bwMode="auto">
            <a:xfrm>
              <a:off x="4255" y="1006"/>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35" name="Rectangle 144"/>
            <p:cNvSpPr>
              <a:spLocks noChangeArrowheads="1"/>
            </p:cNvSpPr>
            <p:nvPr/>
          </p:nvSpPr>
          <p:spPr bwMode="auto">
            <a:xfrm>
              <a:off x="4143" y="3770"/>
              <a:ext cx="162"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1400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36" name="Line 145"/>
            <p:cNvSpPr>
              <a:spLocks noChangeShapeType="1"/>
            </p:cNvSpPr>
            <p:nvPr/>
          </p:nvSpPr>
          <p:spPr bwMode="auto">
            <a:xfrm flipV="1">
              <a:off x="4694" y="3706"/>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37" name="Line 146"/>
            <p:cNvSpPr>
              <a:spLocks noChangeShapeType="1"/>
            </p:cNvSpPr>
            <p:nvPr/>
          </p:nvSpPr>
          <p:spPr bwMode="auto">
            <a:xfrm>
              <a:off x="4694" y="1006"/>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38" name="Rectangle 147"/>
            <p:cNvSpPr>
              <a:spLocks noChangeArrowheads="1"/>
            </p:cNvSpPr>
            <p:nvPr/>
          </p:nvSpPr>
          <p:spPr bwMode="auto">
            <a:xfrm>
              <a:off x="4582" y="3770"/>
              <a:ext cx="162"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1600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39" name="Line 148"/>
            <p:cNvSpPr>
              <a:spLocks noChangeShapeType="1"/>
            </p:cNvSpPr>
            <p:nvPr/>
          </p:nvSpPr>
          <p:spPr bwMode="auto">
            <a:xfrm>
              <a:off x="1225" y="3746"/>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40" name="Line 149"/>
            <p:cNvSpPr>
              <a:spLocks noChangeShapeType="1"/>
            </p:cNvSpPr>
            <p:nvPr/>
          </p:nvSpPr>
          <p:spPr bwMode="auto">
            <a:xfrm flipH="1">
              <a:off x="4654" y="3746"/>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41" name="Rectangle 150"/>
            <p:cNvSpPr>
              <a:spLocks noChangeArrowheads="1"/>
            </p:cNvSpPr>
            <p:nvPr/>
          </p:nvSpPr>
          <p:spPr bwMode="auto">
            <a:xfrm>
              <a:off x="962" y="3682"/>
              <a:ext cx="166"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-0.15</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42" name="Line 151"/>
            <p:cNvSpPr>
              <a:spLocks noChangeShapeType="1"/>
            </p:cNvSpPr>
            <p:nvPr/>
          </p:nvSpPr>
          <p:spPr bwMode="auto">
            <a:xfrm>
              <a:off x="1225" y="3442"/>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43" name="Line 152"/>
            <p:cNvSpPr>
              <a:spLocks noChangeShapeType="1"/>
            </p:cNvSpPr>
            <p:nvPr/>
          </p:nvSpPr>
          <p:spPr bwMode="auto">
            <a:xfrm flipH="1">
              <a:off x="4654" y="3442"/>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44" name="Rectangle 153"/>
            <p:cNvSpPr>
              <a:spLocks noChangeArrowheads="1"/>
            </p:cNvSpPr>
            <p:nvPr/>
          </p:nvSpPr>
          <p:spPr bwMode="auto">
            <a:xfrm>
              <a:off x="1018" y="3378"/>
              <a:ext cx="125"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-0.1</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45" name="Line 154"/>
            <p:cNvSpPr>
              <a:spLocks noChangeShapeType="1"/>
            </p:cNvSpPr>
            <p:nvPr/>
          </p:nvSpPr>
          <p:spPr bwMode="auto">
            <a:xfrm>
              <a:off x="1225" y="3138"/>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46" name="Line 155"/>
            <p:cNvSpPr>
              <a:spLocks noChangeShapeType="1"/>
            </p:cNvSpPr>
            <p:nvPr/>
          </p:nvSpPr>
          <p:spPr bwMode="auto">
            <a:xfrm flipH="1">
              <a:off x="4654" y="3138"/>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47" name="Rectangle 156"/>
            <p:cNvSpPr>
              <a:spLocks noChangeArrowheads="1"/>
            </p:cNvSpPr>
            <p:nvPr/>
          </p:nvSpPr>
          <p:spPr bwMode="auto">
            <a:xfrm>
              <a:off x="962" y="3073"/>
              <a:ext cx="166"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-0.05</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48" name="Line 157"/>
            <p:cNvSpPr>
              <a:spLocks noChangeShapeType="1"/>
            </p:cNvSpPr>
            <p:nvPr/>
          </p:nvSpPr>
          <p:spPr bwMode="auto">
            <a:xfrm>
              <a:off x="1225" y="2833"/>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49" name="Line 158"/>
            <p:cNvSpPr>
              <a:spLocks noChangeShapeType="1"/>
            </p:cNvSpPr>
            <p:nvPr/>
          </p:nvSpPr>
          <p:spPr bwMode="auto">
            <a:xfrm flipH="1">
              <a:off x="4654" y="2833"/>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50" name="Rectangle 159"/>
            <p:cNvSpPr>
              <a:spLocks noChangeArrowheads="1"/>
            </p:cNvSpPr>
            <p:nvPr/>
          </p:nvSpPr>
          <p:spPr bwMode="auto">
            <a:xfrm>
              <a:off x="1138" y="2769"/>
              <a:ext cx="40"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51" name="Line 160"/>
            <p:cNvSpPr>
              <a:spLocks noChangeShapeType="1"/>
            </p:cNvSpPr>
            <p:nvPr/>
          </p:nvSpPr>
          <p:spPr bwMode="auto">
            <a:xfrm>
              <a:off x="1225" y="2529"/>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52" name="Line 161"/>
            <p:cNvSpPr>
              <a:spLocks noChangeShapeType="1"/>
            </p:cNvSpPr>
            <p:nvPr/>
          </p:nvSpPr>
          <p:spPr bwMode="auto">
            <a:xfrm flipH="1">
              <a:off x="4654" y="2529"/>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53" name="Rectangle 162"/>
            <p:cNvSpPr>
              <a:spLocks noChangeArrowheads="1"/>
            </p:cNvSpPr>
            <p:nvPr/>
          </p:nvSpPr>
          <p:spPr bwMode="auto">
            <a:xfrm>
              <a:off x="994" y="2465"/>
              <a:ext cx="141"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0.05</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54" name="Line 163"/>
            <p:cNvSpPr>
              <a:spLocks noChangeShapeType="1"/>
            </p:cNvSpPr>
            <p:nvPr/>
          </p:nvSpPr>
          <p:spPr bwMode="auto">
            <a:xfrm>
              <a:off x="1225" y="2224"/>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55" name="Line 164"/>
            <p:cNvSpPr>
              <a:spLocks noChangeShapeType="1"/>
            </p:cNvSpPr>
            <p:nvPr/>
          </p:nvSpPr>
          <p:spPr bwMode="auto">
            <a:xfrm flipH="1">
              <a:off x="4654" y="2224"/>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56" name="Rectangle 165"/>
            <p:cNvSpPr>
              <a:spLocks noChangeArrowheads="1"/>
            </p:cNvSpPr>
            <p:nvPr/>
          </p:nvSpPr>
          <p:spPr bwMode="auto">
            <a:xfrm>
              <a:off x="1050" y="2160"/>
              <a:ext cx="101"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0.1</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57" name="Line 166"/>
            <p:cNvSpPr>
              <a:spLocks noChangeShapeType="1"/>
            </p:cNvSpPr>
            <p:nvPr/>
          </p:nvSpPr>
          <p:spPr bwMode="auto">
            <a:xfrm>
              <a:off x="1225" y="1912"/>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58" name="Line 167"/>
            <p:cNvSpPr>
              <a:spLocks noChangeShapeType="1"/>
            </p:cNvSpPr>
            <p:nvPr/>
          </p:nvSpPr>
          <p:spPr bwMode="auto">
            <a:xfrm flipH="1">
              <a:off x="4654" y="1912"/>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59" name="Rectangle 168"/>
            <p:cNvSpPr>
              <a:spLocks noChangeArrowheads="1"/>
            </p:cNvSpPr>
            <p:nvPr/>
          </p:nvSpPr>
          <p:spPr bwMode="auto">
            <a:xfrm>
              <a:off x="994" y="1848"/>
              <a:ext cx="141"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0.15</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60" name="Line 169"/>
            <p:cNvSpPr>
              <a:spLocks noChangeShapeType="1"/>
            </p:cNvSpPr>
            <p:nvPr/>
          </p:nvSpPr>
          <p:spPr bwMode="auto">
            <a:xfrm>
              <a:off x="1225" y="1615"/>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61" name="Line 170"/>
            <p:cNvSpPr>
              <a:spLocks noChangeShapeType="1"/>
            </p:cNvSpPr>
            <p:nvPr/>
          </p:nvSpPr>
          <p:spPr bwMode="auto">
            <a:xfrm flipH="1">
              <a:off x="4654" y="1615"/>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62" name="Rectangle 171"/>
            <p:cNvSpPr>
              <a:spLocks noChangeArrowheads="1"/>
            </p:cNvSpPr>
            <p:nvPr/>
          </p:nvSpPr>
          <p:spPr bwMode="auto">
            <a:xfrm>
              <a:off x="1050" y="1551"/>
              <a:ext cx="101"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0.2</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63" name="Line 172"/>
            <p:cNvSpPr>
              <a:spLocks noChangeShapeType="1"/>
            </p:cNvSpPr>
            <p:nvPr/>
          </p:nvSpPr>
          <p:spPr bwMode="auto">
            <a:xfrm>
              <a:off x="1225" y="1311"/>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64" name="Line 173"/>
            <p:cNvSpPr>
              <a:spLocks noChangeShapeType="1"/>
            </p:cNvSpPr>
            <p:nvPr/>
          </p:nvSpPr>
          <p:spPr bwMode="auto">
            <a:xfrm flipH="1">
              <a:off x="4654" y="1311"/>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65" name="Rectangle 174"/>
            <p:cNvSpPr>
              <a:spLocks noChangeArrowheads="1"/>
            </p:cNvSpPr>
            <p:nvPr/>
          </p:nvSpPr>
          <p:spPr bwMode="auto">
            <a:xfrm>
              <a:off x="994" y="1247"/>
              <a:ext cx="141"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0.25</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66" name="Line 175"/>
            <p:cNvSpPr>
              <a:spLocks noChangeShapeType="1"/>
            </p:cNvSpPr>
            <p:nvPr/>
          </p:nvSpPr>
          <p:spPr bwMode="auto">
            <a:xfrm>
              <a:off x="1225" y="1006"/>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67" name="Line 176"/>
            <p:cNvSpPr>
              <a:spLocks noChangeShapeType="1"/>
            </p:cNvSpPr>
            <p:nvPr/>
          </p:nvSpPr>
          <p:spPr bwMode="auto">
            <a:xfrm flipH="1">
              <a:off x="4654" y="1006"/>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68" name="Rectangle 177"/>
            <p:cNvSpPr>
              <a:spLocks noChangeArrowheads="1"/>
            </p:cNvSpPr>
            <p:nvPr/>
          </p:nvSpPr>
          <p:spPr bwMode="auto">
            <a:xfrm>
              <a:off x="1050" y="942"/>
              <a:ext cx="101"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0.3</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69" name="Line 178"/>
            <p:cNvSpPr>
              <a:spLocks noChangeShapeType="1"/>
            </p:cNvSpPr>
            <p:nvPr/>
          </p:nvSpPr>
          <p:spPr bwMode="auto">
            <a:xfrm>
              <a:off x="1225" y="1006"/>
              <a:ext cx="346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70" name="Freeform 179"/>
            <p:cNvSpPr>
              <a:spLocks/>
            </p:cNvSpPr>
            <p:nvPr/>
          </p:nvSpPr>
          <p:spPr bwMode="auto">
            <a:xfrm>
              <a:off x="1225" y="1006"/>
              <a:ext cx="3469" cy="2740"/>
            </a:xfrm>
            <a:custGeom>
              <a:avLst/>
              <a:gdLst/>
              <a:ahLst/>
              <a:cxnLst>
                <a:cxn ang="0">
                  <a:pos x="0" y="342"/>
                </a:cxn>
                <a:cxn ang="0">
                  <a:pos x="434" y="342"/>
                </a:cxn>
                <a:cxn ang="0">
                  <a:pos x="434" y="0"/>
                </a:cxn>
              </a:cxnLst>
              <a:rect l="0" t="0" r="r" b="b"/>
              <a:pathLst>
                <a:path w="434" h="342">
                  <a:moveTo>
                    <a:pt x="0" y="342"/>
                  </a:moveTo>
                  <a:lnTo>
                    <a:pt x="434" y="342"/>
                  </a:lnTo>
                  <a:lnTo>
                    <a:pt x="434" y="0"/>
                  </a:ln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71" name="Line 180"/>
            <p:cNvSpPr>
              <a:spLocks noChangeShapeType="1"/>
            </p:cNvSpPr>
            <p:nvPr/>
          </p:nvSpPr>
          <p:spPr bwMode="auto">
            <a:xfrm flipV="1">
              <a:off x="1225" y="1006"/>
              <a:ext cx="1" cy="27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72" name="Freeform 181"/>
            <p:cNvSpPr>
              <a:spLocks/>
            </p:cNvSpPr>
            <p:nvPr/>
          </p:nvSpPr>
          <p:spPr bwMode="auto">
            <a:xfrm>
              <a:off x="1225" y="1167"/>
              <a:ext cx="416" cy="2003"/>
            </a:xfrm>
            <a:custGeom>
              <a:avLst/>
              <a:gdLst/>
              <a:ahLst/>
              <a:cxnLst>
                <a:cxn ang="0">
                  <a:pos x="8" y="1874"/>
                </a:cxn>
                <a:cxn ang="0">
                  <a:pos x="16" y="2003"/>
                </a:cxn>
                <a:cxn ang="0">
                  <a:pos x="24" y="1963"/>
                </a:cxn>
                <a:cxn ang="0">
                  <a:pos x="32" y="1955"/>
                </a:cxn>
                <a:cxn ang="0">
                  <a:pos x="40" y="1874"/>
                </a:cxn>
                <a:cxn ang="0">
                  <a:pos x="48" y="1963"/>
                </a:cxn>
                <a:cxn ang="0">
                  <a:pos x="56" y="1906"/>
                </a:cxn>
                <a:cxn ang="0">
                  <a:pos x="72" y="1882"/>
                </a:cxn>
                <a:cxn ang="0">
                  <a:pos x="80" y="1930"/>
                </a:cxn>
                <a:cxn ang="0">
                  <a:pos x="96" y="1979"/>
                </a:cxn>
                <a:cxn ang="0">
                  <a:pos x="104" y="1866"/>
                </a:cxn>
                <a:cxn ang="0">
                  <a:pos x="112" y="1882"/>
                </a:cxn>
                <a:cxn ang="0">
                  <a:pos x="120" y="1898"/>
                </a:cxn>
                <a:cxn ang="0">
                  <a:pos x="128" y="1898"/>
                </a:cxn>
                <a:cxn ang="0">
                  <a:pos x="136" y="1914"/>
                </a:cxn>
                <a:cxn ang="0">
                  <a:pos x="144" y="1898"/>
                </a:cxn>
                <a:cxn ang="0">
                  <a:pos x="160" y="1874"/>
                </a:cxn>
                <a:cxn ang="0">
                  <a:pos x="168" y="1826"/>
                </a:cxn>
                <a:cxn ang="0">
                  <a:pos x="176" y="1858"/>
                </a:cxn>
                <a:cxn ang="0">
                  <a:pos x="184" y="1842"/>
                </a:cxn>
                <a:cxn ang="0">
                  <a:pos x="192" y="1778"/>
                </a:cxn>
                <a:cxn ang="0">
                  <a:pos x="200" y="1778"/>
                </a:cxn>
                <a:cxn ang="0">
                  <a:pos x="216" y="1834"/>
                </a:cxn>
                <a:cxn ang="0">
                  <a:pos x="224" y="1794"/>
                </a:cxn>
                <a:cxn ang="0">
                  <a:pos x="232" y="1674"/>
                </a:cxn>
                <a:cxn ang="0">
                  <a:pos x="248" y="1602"/>
                </a:cxn>
                <a:cxn ang="0">
                  <a:pos x="256" y="1722"/>
                </a:cxn>
                <a:cxn ang="0">
                  <a:pos x="272" y="1714"/>
                </a:cxn>
                <a:cxn ang="0">
                  <a:pos x="280" y="1762"/>
                </a:cxn>
                <a:cxn ang="0">
                  <a:pos x="288" y="1842"/>
                </a:cxn>
                <a:cxn ang="0">
                  <a:pos x="296" y="1858"/>
                </a:cxn>
                <a:cxn ang="0">
                  <a:pos x="304" y="1802"/>
                </a:cxn>
                <a:cxn ang="0">
                  <a:pos x="312" y="1850"/>
                </a:cxn>
                <a:cxn ang="0">
                  <a:pos x="328" y="1842"/>
                </a:cxn>
                <a:cxn ang="0">
                  <a:pos x="336" y="1818"/>
                </a:cxn>
                <a:cxn ang="0">
                  <a:pos x="344" y="1866"/>
                </a:cxn>
                <a:cxn ang="0">
                  <a:pos x="360" y="1802"/>
                </a:cxn>
                <a:cxn ang="0">
                  <a:pos x="368" y="1818"/>
                </a:cxn>
                <a:cxn ang="0">
                  <a:pos x="376" y="1786"/>
                </a:cxn>
                <a:cxn ang="0">
                  <a:pos x="384" y="1826"/>
                </a:cxn>
                <a:cxn ang="0">
                  <a:pos x="400" y="1738"/>
                </a:cxn>
                <a:cxn ang="0">
                  <a:pos x="408" y="1145"/>
                </a:cxn>
              </a:cxnLst>
              <a:rect l="0" t="0" r="r" b="b"/>
              <a:pathLst>
                <a:path w="416" h="2003">
                  <a:moveTo>
                    <a:pt x="0" y="1914"/>
                  </a:moveTo>
                  <a:lnTo>
                    <a:pt x="0" y="1842"/>
                  </a:lnTo>
                  <a:lnTo>
                    <a:pt x="8" y="1874"/>
                  </a:lnTo>
                  <a:lnTo>
                    <a:pt x="8" y="1947"/>
                  </a:lnTo>
                  <a:lnTo>
                    <a:pt x="16" y="1971"/>
                  </a:lnTo>
                  <a:lnTo>
                    <a:pt x="16" y="2003"/>
                  </a:lnTo>
                  <a:lnTo>
                    <a:pt x="16" y="1963"/>
                  </a:lnTo>
                  <a:lnTo>
                    <a:pt x="24" y="1947"/>
                  </a:lnTo>
                  <a:lnTo>
                    <a:pt x="24" y="1963"/>
                  </a:lnTo>
                  <a:lnTo>
                    <a:pt x="32" y="1947"/>
                  </a:lnTo>
                  <a:lnTo>
                    <a:pt x="32" y="1914"/>
                  </a:lnTo>
                  <a:lnTo>
                    <a:pt x="32" y="1955"/>
                  </a:lnTo>
                  <a:lnTo>
                    <a:pt x="40" y="1963"/>
                  </a:lnTo>
                  <a:lnTo>
                    <a:pt x="40" y="1858"/>
                  </a:lnTo>
                  <a:lnTo>
                    <a:pt x="40" y="1874"/>
                  </a:lnTo>
                  <a:lnTo>
                    <a:pt x="48" y="1947"/>
                  </a:lnTo>
                  <a:lnTo>
                    <a:pt x="48" y="1995"/>
                  </a:lnTo>
                  <a:lnTo>
                    <a:pt x="48" y="1963"/>
                  </a:lnTo>
                  <a:lnTo>
                    <a:pt x="56" y="1906"/>
                  </a:lnTo>
                  <a:lnTo>
                    <a:pt x="56" y="1874"/>
                  </a:lnTo>
                  <a:lnTo>
                    <a:pt x="56" y="1906"/>
                  </a:lnTo>
                  <a:lnTo>
                    <a:pt x="64" y="1914"/>
                  </a:lnTo>
                  <a:lnTo>
                    <a:pt x="64" y="1874"/>
                  </a:lnTo>
                  <a:lnTo>
                    <a:pt x="72" y="1882"/>
                  </a:lnTo>
                  <a:lnTo>
                    <a:pt x="72" y="1890"/>
                  </a:lnTo>
                  <a:lnTo>
                    <a:pt x="80" y="1898"/>
                  </a:lnTo>
                  <a:lnTo>
                    <a:pt x="80" y="1930"/>
                  </a:lnTo>
                  <a:lnTo>
                    <a:pt x="88" y="1955"/>
                  </a:lnTo>
                  <a:lnTo>
                    <a:pt x="88" y="2003"/>
                  </a:lnTo>
                  <a:lnTo>
                    <a:pt x="96" y="1979"/>
                  </a:lnTo>
                  <a:lnTo>
                    <a:pt x="96" y="1906"/>
                  </a:lnTo>
                  <a:lnTo>
                    <a:pt x="104" y="1882"/>
                  </a:lnTo>
                  <a:lnTo>
                    <a:pt x="104" y="1866"/>
                  </a:lnTo>
                  <a:lnTo>
                    <a:pt x="104" y="1906"/>
                  </a:lnTo>
                  <a:lnTo>
                    <a:pt x="112" y="1947"/>
                  </a:lnTo>
                  <a:lnTo>
                    <a:pt x="112" y="1882"/>
                  </a:lnTo>
                  <a:lnTo>
                    <a:pt x="120" y="1890"/>
                  </a:lnTo>
                  <a:lnTo>
                    <a:pt x="120" y="1906"/>
                  </a:lnTo>
                  <a:lnTo>
                    <a:pt x="120" y="1898"/>
                  </a:lnTo>
                  <a:lnTo>
                    <a:pt x="128" y="1898"/>
                  </a:lnTo>
                  <a:lnTo>
                    <a:pt x="128" y="1947"/>
                  </a:lnTo>
                  <a:lnTo>
                    <a:pt x="128" y="1898"/>
                  </a:lnTo>
                  <a:lnTo>
                    <a:pt x="136" y="1818"/>
                  </a:lnTo>
                  <a:lnTo>
                    <a:pt x="136" y="1794"/>
                  </a:lnTo>
                  <a:lnTo>
                    <a:pt x="136" y="1914"/>
                  </a:lnTo>
                  <a:lnTo>
                    <a:pt x="144" y="1890"/>
                  </a:lnTo>
                  <a:lnTo>
                    <a:pt x="144" y="1842"/>
                  </a:lnTo>
                  <a:lnTo>
                    <a:pt x="144" y="1898"/>
                  </a:lnTo>
                  <a:lnTo>
                    <a:pt x="152" y="1898"/>
                  </a:lnTo>
                  <a:lnTo>
                    <a:pt x="152" y="1818"/>
                  </a:lnTo>
                  <a:lnTo>
                    <a:pt x="160" y="1874"/>
                  </a:lnTo>
                  <a:lnTo>
                    <a:pt x="160" y="1898"/>
                  </a:lnTo>
                  <a:lnTo>
                    <a:pt x="160" y="1802"/>
                  </a:lnTo>
                  <a:lnTo>
                    <a:pt x="168" y="1826"/>
                  </a:lnTo>
                  <a:lnTo>
                    <a:pt x="168" y="1930"/>
                  </a:lnTo>
                  <a:lnTo>
                    <a:pt x="168" y="1890"/>
                  </a:lnTo>
                  <a:lnTo>
                    <a:pt x="176" y="1858"/>
                  </a:lnTo>
                  <a:lnTo>
                    <a:pt x="176" y="1882"/>
                  </a:lnTo>
                  <a:lnTo>
                    <a:pt x="184" y="1858"/>
                  </a:lnTo>
                  <a:lnTo>
                    <a:pt x="184" y="1842"/>
                  </a:lnTo>
                  <a:lnTo>
                    <a:pt x="184" y="1882"/>
                  </a:lnTo>
                  <a:lnTo>
                    <a:pt x="192" y="1834"/>
                  </a:lnTo>
                  <a:lnTo>
                    <a:pt x="192" y="1778"/>
                  </a:lnTo>
                  <a:lnTo>
                    <a:pt x="192" y="1850"/>
                  </a:lnTo>
                  <a:lnTo>
                    <a:pt x="200" y="1882"/>
                  </a:lnTo>
                  <a:lnTo>
                    <a:pt x="200" y="1778"/>
                  </a:lnTo>
                  <a:lnTo>
                    <a:pt x="208" y="1754"/>
                  </a:lnTo>
                  <a:lnTo>
                    <a:pt x="208" y="1802"/>
                  </a:lnTo>
                  <a:lnTo>
                    <a:pt x="216" y="1834"/>
                  </a:lnTo>
                  <a:lnTo>
                    <a:pt x="216" y="1642"/>
                  </a:lnTo>
                  <a:lnTo>
                    <a:pt x="224" y="1642"/>
                  </a:lnTo>
                  <a:lnTo>
                    <a:pt x="224" y="1794"/>
                  </a:lnTo>
                  <a:lnTo>
                    <a:pt x="232" y="1770"/>
                  </a:lnTo>
                  <a:lnTo>
                    <a:pt x="232" y="1666"/>
                  </a:lnTo>
                  <a:lnTo>
                    <a:pt x="232" y="1674"/>
                  </a:lnTo>
                  <a:lnTo>
                    <a:pt x="240" y="1682"/>
                  </a:lnTo>
                  <a:lnTo>
                    <a:pt x="240" y="1626"/>
                  </a:lnTo>
                  <a:lnTo>
                    <a:pt x="248" y="1602"/>
                  </a:lnTo>
                  <a:lnTo>
                    <a:pt x="248" y="1586"/>
                  </a:lnTo>
                  <a:lnTo>
                    <a:pt x="256" y="1626"/>
                  </a:lnTo>
                  <a:lnTo>
                    <a:pt x="256" y="1722"/>
                  </a:lnTo>
                  <a:lnTo>
                    <a:pt x="264" y="1714"/>
                  </a:lnTo>
                  <a:lnTo>
                    <a:pt x="264" y="1746"/>
                  </a:lnTo>
                  <a:lnTo>
                    <a:pt x="272" y="1714"/>
                  </a:lnTo>
                  <a:lnTo>
                    <a:pt x="272" y="1690"/>
                  </a:lnTo>
                  <a:lnTo>
                    <a:pt x="272" y="1762"/>
                  </a:lnTo>
                  <a:lnTo>
                    <a:pt x="280" y="1762"/>
                  </a:lnTo>
                  <a:lnTo>
                    <a:pt x="280" y="1666"/>
                  </a:lnTo>
                  <a:lnTo>
                    <a:pt x="288" y="1698"/>
                  </a:lnTo>
                  <a:lnTo>
                    <a:pt x="288" y="1842"/>
                  </a:lnTo>
                  <a:lnTo>
                    <a:pt x="288" y="1810"/>
                  </a:lnTo>
                  <a:lnTo>
                    <a:pt x="296" y="1754"/>
                  </a:lnTo>
                  <a:lnTo>
                    <a:pt x="296" y="1858"/>
                  </a:lnTo>
                  <a:lnTo>
                    <a:pt x="304" y="1818"/>
                  </a:lnTo>
                  <a:lnTo>
                    <a:pt x="304" y="1770"/>
                  </a:lnTo>
                  <a:lnTo>
                    <a:pt x="304" y="1802"/>
                  </a:lnTo>
                  <a:lnTo>
                    <a:pt x="312" y="1874"/>
                  </a:lnTo>
                  <a:lnTo>
                    <a:pt x="312" y="1914"/>
                  </a:lnTo>
                  <a:lnTo>
                    <a:pt x="312" y="1850"/>
                  </a:lnTo>
                  <a:lnTo>
                    <a:pt x="320" y="1842"/>
                  </a:lnTo>
                  <a:lnTo>
                    <a:pt x="320" y="1850"/>
                  </a:lnTo>
                  <a:lnTo>
                    <a:pt x="328" y="1842"/>
                  </a:lnTo>
                  <a:lnTo>
                    <a:pt x="328" y="1834"/>
                  </a:lnTo>
                  <a:lnTo>
                    <a:pt x="336" y="1826"/>
                  </a:lnTo>
                  <a:lnTo>
                    <a:pt x="336" y="1818"/>
                  </a:lnTo>
                  <a:lnTo>
                    <a:pt x="336" y="1826"/>
                  </a:lnTo>
                  <a:lnTo>
                    <a:pt x="344" y="1834"/>
                  </a:lnTo>
                  <a:lnTo>
                    <a:pt x="344" y="1866"/>
                  </a:lnTo>
                  <a:lnTo>
                    <a:pt x="352" y="1842"/>
                  </a:lnTo>
                  <a:lnTo>
                    <a:pt x="352" y="1810"/>
                  </a:lnTo>
                  <a:lnTo>
                    <a:pt x="360" y="1802"/>
                  </a:lnTo>
                  <a:lnTo>
                    <a:pt x="360" y="1778"/>
                  </a:lnTo>
                  <a:lnTo>
                    <a:pt x="368" y="1802"/>
                  </a:lnTo>
                  <a:lnTo>
                    <a:pt x="368" y="1818"/>
                  </a:lnTo>
                  <a:lnTo>
                    <a:pt x="368" y="1778"/>
                  </a:lnTo>
                  <a:lnTo>
                    <a:pt x="376" y="1770"/>
                  </a:lnTo>
                  <a:lnTo>
                    <a:pt x="376" y="1786"/>
                  </a:lnTo>
                  <a:lnTo>
                    <a:pt x="384" y="1762"/>
                  </a:lnTo>
                  <a:lnTo>
                    <a:pt x="384" y="1754"/>
                  </a:lnTo>
                  <a:lnTo>
                    <a:pt x="384" y="1826"/>
                  </a:lnTo>
                  <a:lnTo>
                    <a:pt x="392" y="1842"/>
                  </a:lnTo>
                  <a:lnTo>
                    <a:pt x="392" y="1802"/>
                  </a:lnTo>
                  <a:lnTo>
                    <a:pt x="400" y="1738"/>
                  </a:lnTo>
                  <a:lnTo>
                    <a:pt x="400" y="1362"/>
                  </a:lnTo>
                  <a:lnTo>
                    <a:pt x="408" y="1362"/>
                  </a:lnTo>
                  <a:lnTo>
                    <a:pt x="408" y="1145"/>
                  </a:lnTo>
                  <a:lnTo>
                    <a:pt x="416" y="857"/>
                  </a:lnTo>
                  <a:lnTo>
                    <a:pt x="416" y="0"/>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73" name="Freeform 182"/>
            <p:cNvSpPr>
              <a:spLocks/>
            </p:cNvSpPr>
            <p:nvPr/>
          </p:nvSpPr>
          <p:spPr bwMode="auto">
            <a:xfrm>
              <a:off x="1641" y="1006"/>
              <a:ext cx="424" cy="2460"/>
            </a:xfrm>
            <a:custGeom>
              <a:avLst/>
              <a:gdLst/>
              <a:ahLst/>
              <a:cxnLst>
                <a:cxn ang="0">
                  <a:pos x="8" y="0"/>
                </a:cxn>
                <a:cxn ang="0">
                  <a:pos x="16" y="2108"/>
                </a:cxn>
                <a:cxn ang="0">
                  <a:pos x="24" y="2396"/>
                </a:cxn>
                <a:cxn ang="0">
                  <a:pos x="32" y="2404"/>
                </a:cxn>
                <a:cxn ang="0">
                  <a:pos x="48" y="2059"/>
                </a:cxn>
                <a:cxn ang="0">
                  <a:pos x="56" y="1811"/>
                </a:cxn>
                <a:cxn ang="0">
                  <a:pos x="72" y="1771"/>
                </a:cxn>
                <a:cxn ang="0">
                  <a:pos x="80" y="1731"/>
                </a:cxn>
                <a:cxn ang="0">
                  <a:pos x="88" y="1739"/>
                </a:cxn>
                <a:cxn ang="0">
                  <a:pos x="96" y="1667"/>
                </a:cxn>
                <a:cxn ang="0">
                  <a:pos x="104" y="1675"/>
                </a:cxn>
                <a:cxn ang="0">
                  <a:pos x="112" y="1651"/>
                </a:cxn>
                <a:cxn ang="0">
                  <a:pos x="128" y="1635"/>
                </a:cxn>
                <a:cxn ang="0">
                  <a:pos x="136" y="1555"/>
                </a:cxn>
                <a:cxn ang="0">
                  <a:pos x="144" y="1587"/>
                </a:cxn>
                <a:cxn ang="0">
                  <a:pos x="160" y="1555"/>
                </a:cxn>
                <a:cxn ang="0">
                  <a:pos x="168" y="1491"/>
                </a:cxn>
                <a:cxn ang="0">
                  <a:pos x="176" y="1507"/>
                </a:cxn>
                <a:cxn ang="0">
                  <a:pos x="184" y="1475"/>
                </a:cxn>
                <a:cxn ang="0">
                  <a:pos x="200" y="1394"/>
                </a:cxn>
                <a:cxn ang="0">
                  <a:pos x="208" y="1306"/>
                </a:cxn>
                <a:cxn ang="0">
                  <a:pos x="216" y="1354"/>
                </a:cxn>
                <a:cxn ang="0">
                  <a:pos x="224" y="1218"/>
                </a:cxn>
                <a:cxn ang="0">
                  <a:pos x="232" y="1202"/>
                </a:cxn>
                <a:cxn ang="0">
                  <a:pos x="240" y="1058"/>
                </a:cxn>
                <a:cxn ang="0">
                  <a:pos x="248" y="946"/>
                </a:cxn>
                <a:cxn ang="0">
                  <a:pos x="256" y="1042"/>
                </a:cxn>
                <a:cxn ang="0">
                  <a:pos x="264" y="986"/>
                </a:cxn>
                <a:cxn ang="0">
                  <a:pos x="272" y="858"/>
                </a:cxn>
                <a:cxn ang="0">
                  <a:pos x="288" y="946"/>
                </a:cxn>
                <a:cxn ang="0">
                  <a:pos x="296" y="1210"/>
                </a:cxn>
                <a:cxn ang="0">
                  <a:pos x="312" y="1507"/>
                </a:cxn>
                <a:cxn ang="0">
                  <a:pos x="320" y="1667"/>
                </a:cxn>
                <a:cxn ang="0">
                  <a:pos x="328" y="1931"/>
                </a:cxn>
                <a:cxn ang="0">
                  <a:pos x="344" y="2067"/>
                </a:cxn>
                <a:cxn ang="0">
                  <a:pos x="352" y="2244"/>
                </a:cxn>
                <a:cxn ang="0">
                  <a:pos x="368" y="2300"/>
                </a:cxn>
                <a:cxn ang="0">
                  <a:pos x="376" y="2268"/>
                </a:cxn>
                <a:cxn ang="0">
                  <a:pos x="400" y="2244"/>
                </a:cxn>
                <a:cxn ang="0">
                  <a:pos x="408" y="2252"/>
                </a:cxn>
                <a:cxn ang="0">
                  <a:pos x="416" y="2220"/>
                </a:cxn>
                <a:cxn ang="0">
                  <a:pos x="424" y="2236"/>
                </a:cxn>
              </a:cxnLst>
              <a:rect l="0" t="0" r="r" b="b"/>
              <a:pathLst>
                <a:path w="424" h="2460">
                  <a:moveTo>
                    <a:pt x="0" y="161"/>
                  </a:moveTo>
                  <a:lnTo>
                    <a:pt x="8" y="8"/>
                  </a:lnTo>
                  <a:lnTo>
                    <a:pt x="8" y="0"/>
                  </a:lnTo>
                  <a:lnTo>
                    <a:pt x="8" y="529"/>
                  </a:lnTo>
                  <a:lnTo>
                    <a:pt x="16" y="1042"/>
                  </a:lnTo>
                  <a:lnTo>
                    <a:pt x="16" y="2108"/>
                  </a:lnTo>
                  <a:lnTo>
                    <a:pt x="24" y="2388"/>
                  </a:lnTo>
                  <a:lnTo>
                    <a:pt x="24" y="2460"/>
                  </a:lnTo>
                  <a:lnTo>
                    <a:pt x="24" y="2396"/>
                  </a:lnTo>
                  <a:lnTo>
                    <a:pt x="32" y="2412"/>
                  </a:lnTo>
                  <a:lnTo>
                    <a:pt x="32" y="2452"/>
                  </a:lnTo>
                  <a:lnTo>
                    <a:pt x="32" y="2404"/>
                  </a:lnTo>
                  <a:lnTo>
                    <a:pt x="40" y="2308"/>
                  </a:lnTo>
                  <a:lnTo>
                    <a:pt x="40" y="2091"/>
                  </a:lnTo>
                  <a:lnTo>
                    <a:pt x="48" y="2059"/>
                  </a:lnTo>
                  <a:lnTo>
                    <a:pt x="48" y="1923"/>
                  </a:lnTo>
                  <a:lnTo>
                    <a:pt x="56" y="1851"/>
                  </a:lnTo>
                  <a:lnTo>
                    <a:pt x="56" y="1811"/>
                  </a:lnTo>
                  <a:lnTo>
                    <a:pt x="64" y="1803"/>
                  </a:lnTo>
                  <a:lnTo>
                    <a:pt x="64" y="1779"/>
                  </a:lnTo>
                  <a:lnTo>
                    <a:pt x="72" y="1771"/>
                  </a:lnTo>
                  <a:lnTo>
                    <a:pt x="72" y="1779"/>
                  </a:lnTo>
                  <a:lnTo>
                    <a:pt x="72" y="1771"/>
                  </a:lnTo>
                  <a:lnTo>
                    <a:pt x="80" y="1731"/>
                  </a:lnTo>
                  <a:lnTo>
                    <a:pt x="80" y="1715"/>
                  </a:lnTo>
                  <a:lnTo>
                    <a:pt x="80" y="1747"/>
                  </a:lnTo>
                  <a:lnTo>
                    <a:pt x="88" y="1739"/>
                  </a:lnTo>
                  <a:lnTo>
                    <a:pt x="88" y="1707"/>
                  </a:lnTo>
                  <a:lnTo>
                    <a:pt x="96" y="1731"/>
                  </a:lnTo>
                  <a:lnTo>
                    <a:pt x="96" y="1667"/>
                  </a:lnTo>
                  <a:lnTo>
                    <a:pt x="104" y="1699"/>
                  </a:lnTo>
                  <a:lnTo>
                    <a:pt x="104" y="1739"/>
                  </a:lnTo>
                  <a:lnTo>
                    <a:pt x="104" y="1675"/>
                  </a:lnTo>
                  <a:lnTo>
                    <a:pt x="112" y="1643"/>
                  </a:lnTo>
                  <a:lnTo>
                    <a:pt x="112" y="1659"/>
                  </a:lnTo>
                  <a:lnTo>
                    <a:pt x="112" y="1651"/>
                  </a:lnTo>
                  <a:lnTo>
                    <a:pt x="120" y="1659"/>
                  </a:lnTo>
                  <a:lnTo>
                    <a:pt x="120" y="1651"/>
                  </a:lnTo>
                  <a:lnTo>
                    <a:pt x="128" y="1635"/>
                  </a:lnTo>
                  <a:lnTo>
                    <a:pt x="128" y="1659"/>
                  </a:lnTo>
                  <a:lnTo>
                    <a:pt x="136" y="1619"/>
                  </a:lnTo>
                  <a:lnTo>
                    <a:pt x="136" y="1555"/>
                  </a:lnTo>
                  <a:lnTo>
                    <a:pt x="136" y="1587"/>
                  </a:lnTo>
                  <a:lnTo>
                    <a:pt x="144" y="1603"/>
                  </a:lnTo>
                  <a:lnTo>
                    <a:pt x="144" y="1587"/>
                  </a:lnTo>
                  <a:lnTo>
                    <a:pt x="152" y="1587"/>
                  </a:lnTo>
                  <a:lnTo>
                    <a:pt x="152" y="1523"/>
                  </a:lnTo>
                  <a:lnTo>
                    <a:pt x="160" y="1555"/>
                  </a:lnTo>
                  <a:lnTo>
                    <a:pt x="160" y="1587"/>
                  </a:lnTo>
                  <a:lnTo>
                    <a:pt x="160" y="1515"/>
                  </a:lnTo>
                  <a:lnTo>
                    <a:pt x="168" y="1491"/>
                  </a:lnTo>
                  <a:lnTo>
                    <a:pt x="176" y="1499"/>
                  </a:lnTo>
                  <a:lnTo>
                    <a:pt x="176" y="1523"/>
                  </a:lnTo>
                  <a:lnTo>
                    <a:pt x="176" y="1507"/>
                  </a:lnTo>
                  <a:lnTo>
                    <a:pt x="184" y="1451"/>
                  </a:lnTo>
                  <a:lnTo>
                    <a:pt x="184" y="1427"/>
                  </a:lnTo>
                  <a:lnTo>
                    <a:pt x="184" y="1475"/>
                  </a:lnTo>
                  <a:lnTo>
                    <a:pt x="192" y="1443"/>
                  </a:lnTo>
                  <a:lnTo>
                    <a:pt x="192" y="1370"/>
                  </a:lnTo>
                  <a:lnTo>
                    <a:pt x="200" y="1394"/>
                  </a:lnTo>
                  <a:lnTo>
                    <a:pt x="200" y="1427"/>
                  </a:lnTo>
                  <a:lnTo>
                    <a:pt x="200" y="1362"/>
                  </a:lnTo>
                  <a:lnTo>
                    <a:pt x="208" y="1306"/>
                  </a:lnTo>
                  <a:lnTo>
                    <a:pt x="208" y="1298"/>
                  </a:lnTo>
                  <a:lnTo>
                    <a:pt x="208" y="1362"/>
                  </a:lnTo>
                  <a:lnTo>
                    <a:pt x="216" y="1354"/>
                  </a:lnTo>
                  <a:lnTo>
                    <a:pt x="216" y="1218"/>
                  </a:lnTo>
                  <a:lnTo>
                    <a:pt x="224" y="1202"/>
                  </a:lnTo>
                  <a:lnTo>
                    <a:pt x="224" y="1218"/>
                  </a:lnTo>
                  <a:lnTo>
                    <a:pt x="224" y="1186"/>
                  </a:lnTo>
                  <a:lnTo>
                    <a:pt x="232" y="1170"/>
                  </a:lnTo>
                  <a:lnTo>
                    <a:pt x="232" y="1202"/>
                  </a:lnTo>
                  <a:lnTo>
                    <a:pt x="232" y="1154"/>
                  </a:lnTo>
                  <a:lnTo>
                    <a:pt x="240" y="1082"/>
                  </a:lnTo>
                  <a:lnTo>
                    <a:pt x="240" y="1058"/>
                  </a:lnTo>
                  <a:lnTo>
                    <a:pt x="240" y="1082"/>
                  </a:lnTo>
                  <a:lnTo>
                    <a:pt x="248" y="1074"/>
                  </a:lnTo>
                  <a:lnTo>
                    <a:pt x="248" y="946"/>
                  </a:lnTo>
                  <a:lnTo>
                    <a:pt x="248" y="970"/>
                  </a:lnTo>
                  <a:lnTo>
                    <a:pt x="256" y="1026"/>
                  </a:lnTo>
                  <a:lnTo>
                    <a:pt x="256" y="1042"/>
                  </a:lnTo>
                  <a:lnTo>
                    <a:pt x="256" y="946"/>
                  </a:lnTo>
                  <a:lnTo>
                    <a:pt x="264" y="946"/>
                  </a:lnTo>
                  <a:lnTo>
                    <a:pt x="264" y="986"/>
                  </a:lnTo>
                  <a:lnTo>
                    <a:pt x="264" y="970"/>
                  </a:lnTo>
                  <a:lnTo>
                    <a:pt x="272" y="930"/>
                  </a:lnTo>
                  <a:lnTo>
                    <a:pt x="272" y="858"/>
                  </a:lnTo>
                  <a:lnTo>
                    <a:pt x="280" y="874"/>
                  </a:lnTo>
                  <a:lnTo>
                    <a:pt x="280" y="938"/>
                  </a:lnTo>
                  <a:lnTo>
                    <a:pt x="288" y="946"/>
                  </a:lnTo>
                  <a:lnTo>
                    <a:pt x="288" y="1082"/>
                  </a:lnTo>
                  <a:lnTo>
                    <a:pt x="296" y="1114"/>
                  </a:lnTo>
                  <a:lnTo>
                    <a:pt x="296" y="1210"/>
                  </a:lnTo>
                  <a:lnTo>
                    <a:pt x="304" y="1226"/>
                  </a:lnTo>
                  <a:lnTo>
                    <a:pt x="304" y="1418"/>
                  </a:lnTo>
                  <a:lnTo>
                    <a:pt x="312" y="1507"/>
                  </a:lnTo>
                  <a:lnTo>
                    <a:pt x="312" y="1499"/>
                  </a:lnTo>
                  <a:lnTo>
                    <a:pt x="312" y="1555"/>
                  </a:lnTo>
                  <a:lnTo>
                    <a:pt x="320" y="1667"/>
                  </a:lnTo>
                  <a:lnTo>
                    <a:pt x="320" y="1803"/>
                  </a:lnTo>
                  <a:lnTo>
                    <a:pt x="328" y="1803"/>
                  </a:lnTo>
                  <a:lnTo>
                    <a:pt x="328" y="1931"/>
                  </a:lnTo>
                  <a:lnTo>
                    <a:pt x="336" y="1987"/>
                  </a:lnTo>
                  <a:lnTo>
                    <a:pt x="336" y="2043"/>
                  </a:lnTo>
                  <a:lnTo>
                    <a:pt x="344" y="2067"/>
                  </a:lnTo>
                  <a:lnTo>
                    <a:pt x="344" y="2148"/>
                  </a:lnTo>
                  <a:lnTo>
                    <a:pt x="352" y="2156"/>
                  </a:lnTo>
                  <a:lnTo>
                    <a:pt x="352" y="2244"/>
                  </a:lnTo>
                  <a:lnTo>
                    <a:pt x="360" y="2268"/>
                  </a:lnTo>
                  <a:lnTo>
                    <a:pt x="360" y="2292"/>
                  </a:lnTo>
                  <a:lnTo>
                    <a:pt x="368" y="2300"/>
                  </a:lnTo>
                  <a:lnTo>
                    <a:pt x="368" y="2268"/>
                  </a:lnTo>
                  <a:lnTo>
                    <a:pt x="376" y="2276"/>
                  </a:lnTo>
                  <a:lnTo>
                    <a:pt x="376" y="2268"/>
                  </a:lnTo>
                  <a:lnTo>
                    <a:pt x="384" y="2252"/>
                  </a:lnTo>
                  <a:lnTo>
                    <a:pt x="384" y="2244"/>
                  </a:lnTo>
                  <a:lnTo>
                    <a:pt x="400" y="2244"/>
                  </a:lnTo>
                  <a:lnTo>
                    <a:pt x="392" y="2244"/>
                  </a:lnTo>
                  <a:lnTo>
                    <a:pt x="400" y="2244"/>
                  </a:lnTo>
                  <a:lnTo>
                    <a:pt x="408" y="2252"/>
                  </a:lnTo>
                  <a:lnTo>
                    <a:pt x="408" y="2260"/>
                  </a:lnTo>
                  <a:lnTo>
                    <a:pt x="408" y="2244"/>
                  </a:lnTo>
                  <a:lnTo>
                    <a:pt x="416" y="2220"/>
                  </a:lnTo>
                  <a:lnTo>
                    <a:pt x="416" y="2188"/>
                  </a:lnTo>
                  <a:lnTo>
                    <a:pt x="416" y="2212"/>
                  </a:lnTo>
                  <a:lnTo>
                    <a:pt x="424" y="2236"/>
                  </a:lnTo>
                  <a:lnTo>
                    <a:pt x="424" y="2244"/>
                  </a:lnTo>
                  <a:lnTo>
                    <a:pt x="424" y="2236"/>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74" name="Freeform 183"/>
            <p:cNvSpPr>
              <a:spLocks/>
            </p:cNvSpPr>
            <p:nvPr/>
          </p:nvSpPr>
          <p:spPr bwMode="auto">
            <a:xfrm>
              <a:off x="2065" y="3017"/>
              <a:ext cx="407" cy="265"/>
            </a:xfrm>
            <a:custGeom>
              <a:avLst/>
              <a:gdLst/>
              <a:ahLst/>
              <a:cxnLst>
                <a:cxn ang="0">
                  <a:pos x="8" y="161"/>
                </a:cxn>
                <a:cxn ang="0">
                  <a:pos x="16" y="169"/>
                </a:cxn>
                <a:cxn ang="0">
                  <a:pos x="24" y="201"/>
                </a:cxn>
                <a:cxn ang="0">
                  <a:pos x="32" y="161"/>
                </a:cxn>
                <a:cxn ang="0">
                  <a:pos x="40" y="161"/>
                </a:cxn>
                <a:cxn ang="0">
                  <a:pos x="56" y="169"/>
                </a:cxn>
                <a:cxn ang="0">
                  <a:pos x="64" y="193"/>
                </a:cxn>
                <a:cxn ang="0">
                  <a:pos x="72" y="56"/>
                </a:cxn>
                <a:cxn ang="0">
                  <a:pos x="80" y="56"/>
                </a:cxn>
                <a:cxn ang="0">
                  <a:pos x="88" y="129"/>
                </a:cxn>
                <a:cxn ang="0">
                  <a:pos x="96" y="80"/>
                </a:cxn>
                <a:cxn ang="0">
                  <a:pos x="112" y="16"/>
                </a:cxn>
                <a:cxn ang="0">
                  <a:pos x="120" y="129"/>
                </a:cxn>
                <a:cxn ang="0">
                  <a:pos x="128" y="113"/>
                </a:cxn>
                <a:cxn ang="0">
                  <a:pos x="136" y="113"/>
                </a:cxn>
                <a:cxn ang="0">
                  <a:pos x="144" y="32"/>
                </a:cxn>
                <a:cxn ang="0">
                  <a:pos x="152" y="40"/>
                </a:cxn>
                <a:cxn ang="0">
                  <a:pos x="168" y="89"/>
                </a:cxn>
                <a:cxn ang="0">
                  <a:pos x="176" y="89"/>
                </a:cxn>
                <a:cxn ang="0">
                  <a:pos x="184" y="137"/>
                </a:cxn>
                <a:cxn ang="0">
                  <a:pos x="192" y="72"/>
                </a:cxn>
                <a:cxn ang="0">
                  <a:pos x="200" y="145"/>
                </a:cxn>
                <a:cxn ang="0">
                  <a:pos x="208" y="145"/>
                </a:cxn>
                <a:cxn ang="0">
                  <a:pos x="216" y="105"/>
                </a:cxn>
                <a:cxn ang="0">
                  <a:pos x="232" y="185"/>
                </a:cxn>
                <a:cxn ang="0">
                  <a:pos x="240" y="129"/>
                </a:cxn>
                <a:cxn ang="0">
                  <a:pos x="248" y="129"/>
                </a:cxn>
                <a:cxn ang="0">
                  <a:pos x="263" y="193"/>
                </a:cxn>
                <a:cxn ang="0">
                  <a:pos x="271" y="193"/>
                </a:cxn>
                <a:cxn ang="0">
                  <a:pos x="287" y="145"/>
                </a:cxn>
                <a:cxn ang="0">
                  <a:pos x="295" y="161"/>
                </a:cxn>
                <a:cxn ang="0">
                  <a:pos x="311" y="113"/>
                </a:cxn>
                <a:cxn ang="0">
                  <a:pos x="319" y="177"/>
                </a:cxn>
                <a:cxn ang="0">
                  <a:pos x="327" y="177"/>
                </a:cxn>
                <a:cxn ang="0">
                  <a:pos x="335" y="169"/>
                </a:cxn>
                <a:cxn ang="0">
                  <a:pos x="351" y="193"/>
                </a:cxn>
                <a:cxn ang="0">
                  <a:pos x="359" y="145"/>
                </a:cxn>
                <a:cxn ang="0">
                  <a:pos x="367" y="217"/>
                </a:cxn>
                <a:cxn ang="0">
                  <a:pos x="375" y="209"/>
                </a:cxn>
                <a:cxn ang="0">
                  <a:pos x="383" y="241"/>
                </a:cxn>
                <a:cxn ang="0">
                  <a:pos x="391" y="209"/>
                </a:cxn>
                <a:cxn ang="0">
                  <a:pos x="399" y="249"/>
                </a:cxn>
              </a:cxnLst>
              <a:rect l="0" t="0" r="r" b="b"/>
              <a:pathLst>
                <a:path w="407" h="265">
                  <a:moveTo>
                    <a:pt x="0" y="225"/>
                  </a:moveTo>
                  <a:lnTo>
                    <a:pt x="8" y="193"/>
                  </a:lnTo>
                  <a:lnTo>
                    <a:pt x="8" y="161"/>
                  </a:lnTo>
                  <a:lnTo>
                    <a:pt x="8" y="177"/>
                  </a:lnTo>
                  <a:lnTo>
                    <a:pt x="16" y="193"/>
                  </a:lnTo>
                  <a:lnTo>
                    <a:pt x="16" y="169"/>
                  </a:lnTo>
                  <a:lnTo>
                    <a:pt x="24" y="201"/>
                  </a:lnTo>
                  <a:lnTo>
                    <a:pt x="24" y="217"/>
                  </a:lnTo>
                  <a:lnTo>
                    <a:pt x="24" y="201"/>
                  </a:lnTo>
                  <a:lnTo>
                    <a:pt x="32" y="169"/>
                  </a:lnTo>
                  <a:lnTo>
                    <a:pt x="32" y="153"/>
                  </a:lnTo>
                  <a:lnTo>
                    <a:pt x="32" y="161"/>
                  </a:lnTo>
                  <a:lnTo>
                    <a:pt x="40" y="153"/>
                  </a:lnTo>
                  <a:lnTo>
                    <a:pt x="40" y="137"/>
                  </a:lnTo>
                  <a:lnTo>
                    <a:pt x="40" y="161"/>
                  </a:lnTo>
                  <a:lnTo>
                    <a:pt x="48" y="153"/>
                  </a:lnTo>
                  <a:lnTo>
                    <a:pt x="56" y="161"/>
                  </a:lnTo>
                  <a:lnTo>
                    <a:pt x="56" y="169"/>
                  </a:lnTo>
                  <a:lnTo>
                    <a:pt x="56" y="121"/>
                  </a:lnTo>
                  <a:lnTo>
                    <a:pt x="64" y="137"/>
                  </a:lnTo>
                  <a:lnTo>
                    <a:pt x="64" y="193"/>
                  </a:lnTo>
                  <a:lnTo>
                    <a:pt x="64" y="145"/>
                  </a:lnTo>
                  <a:lnTo>
                    <a:pt x="72" y="80"/>
                  </a:lnTo>
                  <a:lnTo>
                    <a:pt x="72" y="56"/>
                  </a:lnTo>
                  <a:lnTo>
                    <a:pt x="72" y="89"/>
                  </a:lnTo>
                  <a:lnTo>
                    <a:pt x="80" y="129"/>
                  </a:lnTo>
                  <a:lnTo>
                    <a:pt x="80" y="56"/>
                  </a:lnTo>
                  <a:lnTo>
                    <a:pt x="88" y="80"/>
                  </a:lnTo>
                  <a:lnTo>
                    <a:pt x="88" y="137"/>
                  </a:lnTo>
                  <a:lnTo>
                    <a:pt x="88" y="129"/>
                  </a:lnTo>
                  <a:lnTo>
                    <a:pt x="96" y="97"/>
                  </a:lnTo>
                  <a:lnTo>
                    <a:pt x="96" y="56"/>
                  </a:lnTo>
                  <a:lnTo>
                    <a:pt x="96" y="80"/>
                  </a:lnTo>
                  <a:lnTo>
                    <a:pt x="104" y="113"/>
                  </a:lnTo>
                  <a:lnTo>
                    <a:pt x="104" y="48"/>
                  </a:lnTo>
                  <a:lnTo>
                    <a:pt x="112" y="16"/>
                  </a:lnTo>
                  <a:lnTo>
                    <a:pt x="112" y="105"/>
                  </a:lnTo>
                  <a:lnTo>
                    <a:pt x="120" y="89"/>
                  </a:lnTo>
                  <a:lnTo>
                    <a:pt x="120" y="129"/>
                  </a:lnTo>
                  <a:lnTo>
                    <a:pt x="128" y="113"/>
                  </a:lnTo>
                  <a:lnTo>
                    <a:pt x="128" y="97"/>
                  </a:lnTo>
                  <a:lnTo>
                    <a:pt x="128" y="113"/>
                  </a:lnTo>
                  <a:lnTo>
                    <a:pt x="136" y="121"/>
                  </a:lnTo>
                  <a:lnTo>
                    <a:pt x="136" y="105"/>
                  </a:lnTo>
                  <a:lnTo>
                    <a:pt x="136" y="113"/>
                  </a:lnTo>
                  <a:lnTo>
                    <a:pt x="144" y="113"/>
                  </a:lnTo>
                  <a:lnTo>
                    <a:pt x="144" y="24"/>
                  </a:lnTo>
                  <a:lnTo>
                    <a:pt x="144" y="32"/>
                  </a:lnTo>
                  <a:lnTo>
                    <a:pt x="152" y="72"/>
                  </a:lnTo>
                  <a:lnTo>
                    <a:pt x="152" y="89"/>
                  </a:lnTo>
                  <a:lnTo>
                    <a:pt x="152" y="40"/>
                  </a:lnTo>
                  <a:lnTo>
                    <a:pt x="160" y="0"/>
                  </a:lnTo>
                  <a:lnTo>
                    <a:pt x="160" y="72"/>
                  </a:lnTo>
                  <a:lnTo>
                    <a:pt x="168" y="89"/>
                  </a:lnTo>
                  <a:lnTo>
                    <a:pt x="168" y="145"/>
                  </a:lnTo>
                  <a:lnTo>
                    <a:pt x="168" y="137"/>
                  </a:lnTo>
                  <a:lnTo>
                    <a:pt x="176" y="89"/>
                  </a:lnTo>
                  <a:lnTo>
                    <a:pt x="176" y="80"/>
                  </a:lnTo>
                  <a:lnTo>
                    <a:pt x="176" y="113"/>
                  </a:lnTo>
                  <a:lnTo>
                    <a:pt x="184" y="137"/>
                  </a:lnTo>
                  <a:lnTo>
                    <a:pt x="184" y="80"/>
                  </a:lnTo>
                  <a:lnTo>
                    <a:pt x="192" y="105"/>
                  </a:lnTo>
                  <a:lnTo>
                    <a:pt x="192" y="72"/>
                  </a:lnTo>
                  <a:lnTo>
                    <a:pt x="192" y="89"/>
                  </a:lnTo>
                  <a:lnTo>
                    <a:pt x="200" y="129"/>
                  </a:lnTo>
                  <a:lnTo>
                    <a:pt x="200" y="145"/>
                  </a:lnTo>
                  <a:lnTo>
                    <a:pt x="200" y="113"/>
                  </a:lnTo>
                  <a:lnTo>
                    <a:pt x="208" y="80"/>
                  </a:lnTo>
                  <a:lnTo>
                    <a:pt x="208" y="145"/>
                  </a:lnTo>
                  <a:lnTo>
                    <a:pt x="216" y="121"/>
                  </a:lnTo>
                  <a:lnTo>
                    <a:pt x="216" y="97"/>
                  </a:lnTo>
                  <a:lnTo>
                    <a:pt x="216" y="105"/>
                  </a:lnTo>
                  <a:lnTo>
                    <a:pt x="224" y="113"/>
                  </a:lnTo>
                  <a:lnTo>
                    <a:pt x="224" y="193"/>
                  </a:lnTo>
                  <a:lnTo>
                    <a:pt x="232" y="185"/>
                  </a:lnTo>
                  <a:lnTo>
                    <a:pt x="232" y="169"/>
                  </a:lnTo>
                  <a:lnTo>
                    <a:pt x="240" y="153"/>
                  </a:lnTo>
                  <a:lnTo>
                    <a:pt x="240" y="129"/>
                  </a:lnTo>
                  <a:lnTo>
                    <a:pt x="240" y="153"/>
                  </a:lnTo>
                  <a:lnTo>
                    <a:pt x="248" y="185"/>
                  </a:lnTo>
                  <a:lnTo>
                    <a:pt x="248" y="129"/>
                  </a:lnTo>
                  <a:lnTo>
                    <a:pt x="256" y="137"/>
                  </a:lnTo>
                  <a:lnTo>
                    <a:pt x="263" y="145"/>
                  </a:lnTo>
                  <a:lnTo>
                    <a:pt x="263" y="193"/>
                  </a:lnTo>
                  <a:lnTo>
                    <a:pt x="263" y="185"/>
                  </a:lnTo>
                  <a:lnTo>
                    <a:pt x="271" y="161"/>
                  </a:lnTo>
                  <a:lnTo>
                    <a:pt x="271" y="193"/>
                  </a:lnTo>
                  <a:lnTo>
                    <a:pt x="279" y="193"/>
                  </a:lnTo>
                  <a:lnTo>
                    <a:pt x="279" y="145"/>
                  </a:lnTo>
                  <a:lnTo>
                    <a:pt x="287" y="145"/>
                  </a:lnTo>
                  <a:lnTo>
                    <a:pt x="287" y="193"/>
                  </a:lnTo>
                  <a:lnTo>
                    <a:pt x="295" y="201"/>
                  </a:lnTo>
                  <a:lnTo>
                    <a:pt x="295" y="161"/>
                  </a:lnTo>
                  <a:lnTo>
                    <a:pt x="303" y="145"/>
                  </a:lnTo>
                  <a:lnTo>
                    <a:pt x="303" y="121"/>
                  </a:lnTo>
                  <a:lnTo>
                    <a:pt x="311" y="113"/>
                  </a:lnTo>
                  <a:lnTo>
                    <a:pt x="311" y="185"/>
                  </a:lnTo>
                  <a:lnTo>
                    <a:pt x="319" y="193"/>
                  </a:lnTo>
                  <a:lnTo>
                    <a:pt x="319" y="177"/>
                  </a:lnTo>
                  <a:lnTo>
                    <a:pt x="319" y="185"/>
                  </a:lnTo>
                  <a:lnTo>
                    <a:pt x="327" y="193"/>
                  </a:lnTo>
                  <a:lnTo>
                    <a:pt x="327" y="177"/>
                  </a:lnTo>
                  <a:lnTo>
                    <a:pt x="335" y="177"/>
                  </a:lnTo>
                  <a:lnTo>
                    <a:pt x="335" y="193"/>
                  </a:lnTo>
                  <a:lnTo>
                    <a:pt x="335" y="169"/>
                  </a:lnTo>
                  <a:lnTo>
                    <a:pt x="343" y="153"/>
                  </a:lnTo>
                  <a:lnTo>
                    <a:pt x="343" y="185"/>
                  </a:lnTo>
                  <a:lnTo>
                    <a:pt x="351" y="193"/>
                  </a:lnTo>
                  <a:lnTo>
                    <a:pt x="351" y="185"/>
                  </a:lnTo>
                  <a:lnTo>
                    <a:pt x="359" y="161"/>
                  </a:lnTo>
                  <a:lnTo>
                    <a:pt x="359" y="145"/>
                  </a:lnTo>
                  <a:lnTo>
                    <a:pt x="359" y="201"/>
                  </a:lnTo>
                  <a:lnTo>
                    <a:pt x="367" y="225"/>
                  </a:lnTo>
                  <a:lnTo>
                    <a:pt x="367" y="217"/>
                  </a:lnTo>
                  <a:lnTo>
                    <a:pt x="367" y="233"/>
                  </a:lnTo>
                  <a:lnTo>
                    <a:pt x="375" y="241"/>
                  </a:lnTo>
                  <a:lnTo>
                    <a:pt x="375" y="209"/>
                  </a:lnTo>
                  <a:lnTo>
                    <a:pt x="375" y="233"/>
                  </a:lnTo>
                  <a:lnTo>
                    <a:pt x="383" y="265"/>
                  </a:lnTo>
                  <a:lnTo>
                    <a:pt x="383" y="241"/>
                  </a:lnTo>
                  <a:lnTo>
                    <a:pt x="391" y="225"/>
                  </a:lnTo>
                  <a:lnTo>
                    <a:pt x="391" y="233"/>
                  </a:lnTo>
                  <a:lnTo>
                    <a:pt x="391" y="209"/>
                  </a:lnTo>
                  <a:lnTo>
                    <a:pt x="399" y="209"/>
                  </a:lnTo>
                  <a:lnTo>
                    <a:pt x="399" y="265"/>
                  </a:lnTo>
                  <a:lnTo>
                    <a:pt x="399" y="249"/>
                  </a:lnTo>
                  <a:lnTo>
                    <a:pt x="407" y="201"/>
                  </a:lnTo>
                  <a:lnTo>
                    <a:pt x="407" y="177"/>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75" name="Freeform 184"/>
            <p:cNvSpPr>
              <a:spLocks/>
            </p:cNvSpPr>
            <p:nvPr/>
          </p:nvSpPr>
          <p:spPr bwMode="auto">
            <a:xfrm>
              <a:off x="2472" y="1159"/>
              <a:ext cx="432" cy="2411"/>
            </a:xfrm>
            <a:custGeom>
              <a:avLst/>
              <a:gdLst/>
              <a:ahLst/>
              <a:cxnLst>
                <a:cxn ang="0">
                  <a:pos x="8" y="2099"/>
                </a:cxn>
                <a:cxn ang="0">
                  <a:pos x="16" y="2043"/>
                </a:cxn>
                <a:cxn ang="0">
                  <a:pos x="32" y="2083"/>
                </a:cxn>
                <a:cxn ang="0">
                  <a:pos x="40" y="2035"/>
                </a:cxn>
                <a:cxn ang="0">
                  <a:pos x="48" y="2011"/>
                </a:cxn>
                <a:cxn ang="0">
                  <a:pos x="64" y="2003"/>
                </a:cxn>
                <a:cxn ang="0">
                  <a:pos x="72" y="1971"/>
                </a:cxn>
                <a:cxn ang="0">
                  <a:pos x="80" y="1995"/>
                </a:cxn>
                <a:cxn ang="0">
                  <a:pos x="88" y="1922"/>
                </a:cxn>
                <a:cxn ang="0">
                  <a:pos x="96" y="1890"/>
                </a:cxn>
                <a:cxn ang="0">
                  <a:pos x="112" y="1938"/>
                </a:cxn>
                <a:cxn ang="0">
                  <a:pos x="120" y="1794"/>
                </a:cxn>
                <a:cxn ang="0">
                  <a:pos x="136" y="1842"/>
                </a:cxn>
                <a:cxn ang="0">
                  <a:pos x="144" y="1850"/>
                </a:cxn>
                <a:cxn ang="0">
                  <a:pos x="152" y="1762"/>
                </a:cxn>
                <a:cxn ang="0">
                  <a:pos x="160" y="1730"/>
                </a:cxn>
                <a:cxn ang="0">
                  <a:pos x="176" y="1842"/>
                </a:cxn>
                <a:cxn ang="0">
                  <a:pos x="184" y="1898"/>
                </a:cxn>
                <a:cxn ang="0">
                  <a:pos x="192" y="1826"/>
                </a:cxn>
                <a:cxn ang="0">
                  <a:pos x="200" y="1898"/>
                </a:cxn>
                <a:cxn ang="0">
                  <a:pos x="208" y="1882"/>
                </a:cxn>
                <a:cxn ang="0">
                  <a:pos x="224" y="1922"/>
                </a:cxn>
                <a:cxn ang="0">
                  <a:pos x="232" y="1866"/>
                </a:cxn>
                <a:cxn ang="0">
                  <a:pos x="240" y="1850"/>
                </a:cxn>
                <a:cxn ang="0">
                  <a:pos x="248" y="1890"/>
                </a:cxn>
                <a:cxn ang="0">
                  <a:pos x="264" y="1890"/>
                </a:cxn>
                <a:cxn ang="0">
                  <a:pos x="272" y="1906"/>
                </a:cxn>
                <a:cxn ang="0">
                  <a:pos x="280" y="1850"/>
                </a:cxn>
                <a:cxn ang="0">
                  <a:pos x="288" y="1890"/>
                </a:cxn>
                <a:cxn ang="0">
                  <a:pos x="304" y="1987"/>
                </a:cxn>
                <a:cxn ang="0">
                  <a:pos x="312" y="1466"/>
                </a:cxn>
                <a:cxn ang="0">
                  <a:pos x="328" y="496"/>
                </a:cxn>
                <a:cxn ang="0">
                  <a:pos x="336" y="881"/>
                </a:cxn>
                <a:cxn ang="0">
                  <a:pos x="352" y="2387"/>
                </a:cxn>
                <a:cxn ang="0">
                  <a:pos x="360" y="2331"/>
                </a:cxn>
                <a:cxn ang="0">
                  <a:pos x="368" y="2195"/>
                </a:cxn>
                <a:cxn ang="0">
                  <a:pos x="376" y="1650"/>
                </a:cxn>
                <a:cxn ang="0">
                  <a:pos x="392" y="1738"/>
                </a:cxn>
                <a:cxn ang="0">
                  <a:pos x="400" y="1698"/>
                </a:cxn>
                <a:cxn ang="0">
                  <a:pos x="408" y="1690"/>
                </a:cxn>
                <a:cxn ang="0">
                  <a:pos x="416" y="1594"/>
                </a:cxn>
                <a:cxn ang="0">
                  <a:pos x="424" y="1554"/>
                </a:cxn>
              </a:cxnLst>
              <a:rect l="0" t="0" r="r" b="b"/>
              <a:pathLst>
                <a:path w="432" h="2411">
                  <a:moveTo>
                    <a:pt x="0" y="2035"/>
                  </a:moveTo>
                  <a:lnTo>
                    <a:pt x="0" y="2067"/>
                  </a:lnTo>
                  <a:lnTo>
                    <a:pt x="8" y="2099"/>
                  </a:lnTo>
                  <a:lnTo>
                    <a:pt x="8" y="2043"/>
                  </a:lnTo>
                  <a:lnTo>
                    <a:pt x="16" y="2019"/>
                  </a:lnTo>
                  <a:lnTo>
                    <a:pt x="16" y="2043"/>
                  </a:lnTo>
                  <a:lnTo>
                    <a:pt x="24" y="2059"/>
                  </a:lnTo>
                  <a:lnTo>
                    <a:pt x="24" y="2075"/>
                  </a:lnTo>
                  <a:lnTo>
                    <a:pt x="32" y="2083"/>
                  </a:lnTo>
                  <a:lnTo>
                    <a:pt x="32" y="1995"/>
                  </a:lnTo>
                  <a:lnTo>
                    <a:pt x="40" y="2011"/>
                  </a:lnTo>
                  <a:lnTo>
                    <a:pt x="40" y="2035"/>
                  </a:lnTo>
                  <a:lnTo>
                    <a:pt x="40" y="1995"/>
                  </a:lnTo>
                  <a:lnTo>
                    <a:pt x="48" y="1979"/>
                  </a:lnTo>
                  <a:lnTo>
                    <a:pt x="48" y="2011"/>
                  </a:lnTo>
                  <a:lnTo>
                    <a:pt x="56" y="2019"/>
                  </a:lnTo>
                  <a:lnTo>
                    <a:pt x="56" y="1971"/>
                  </a:lnTo>
                  <a:lnTo>
                    <a:pt x="64" y="2003"/>
                  </a:lnTo>
                  <a:lnTo>
                    <a:pt x="64" y="2027"/>
                  </a:lnTo>
                  <a:lnTo>
                    <a:pt x="64" y="1995"/>
                  </a:lnTo>
                  <a:lnTo>
                    <a:pt x="72" y="1971"/>
                  </a:lnTo>
                  <a:lnTo>
                    <a:pt x="72" y="1995"/>
                  </a:lnTo>
                  <a:lnTo>
                    <a:pt x="80" y="2003"/>
                  </a:lnTo>
                  <a:lnTo>
                    <a:pt x="80" y="1995"/>
                  </a:lnTo>
                  <a:lnTo>
                    <a:pt x="80" y="2019"/>
                  </a:lnTo>
                  <a:lnTo>
                    <a:pt x="88" y="2019"/>
                  </a:lnTo>
                  <a:lnTo>
                    <a:pt x="88" y="1922"/>
                  </a:lnTo>
                  <a:lnTo>
                    <a:pt x="96" y="1979"/>
                  </a:lnTo>
                  <a:lnTo>
                    <a:pt x="96" y="1995"/>
                  </a:lnTo>
                  <a:lnTo>
                    <a:pt x="96" y="1890"/>
                  </a:lnTo>
                  <a:lnTo>
                    <a:pt x="104" y="1890"/>
                  </a:lnTo>
                  <a:lnTo>
                    <a:pt x="104" y="1963"/>
                  </a:lnTo>
                  <a:lnTo>
                    <a:pt x="112" y="1938"/>
                  </a:lnTo>
                  <a:lnTo>
                    <a:pt x="112" y="1842"/>
                  </a:lnTo>
                  <a:lnTo>
                    <a:pt x="120" y="1834"/>
                  </a:lnTo>
                  <a:lnTo>
                    <a:pt x="120" y="1794"/>
                  </a:lnTo>
                  <a:lnTo>
                    <a:pt x="128" y="1786"/>
                  </a:lnTo>
                  <a:lnTo>
                    <a:pt x="128" y="1826"/>
                  </a:lnTo>
                  <a:lnTo>
                    <a:pt x="136" y="1842"/>
                  </a:lnTo>
                  <a:lnTo>
                    <a:pt x="136" y="1826"/>
                  </a:lnTo>
                  <a:lnTo>
                    <a:pt x="136" y="1834"/>
                  </a:lnTo>
                  <a:lnTo>
                    <a:pt x="144" y="1850"/>
                  </a:lnTo>
                  <a:lnTo>
                    <a:pt x="144" y="1746"/>
                  </a:lnTo>
                  <a:lnTo>
                    <a:pt x="152" y="1730"/>
                  </a:lnTo>
                  <a:lnTo>
                    <a:pt x="152" y="1762"/>
                  </a:lnTo>
                  <a:lnTo>
                    <a:pt x="160" y="1762"/>
                  </a:lnTo>
                  <a:lnTo>
                    <a:pt x="160" y="1714"/>
                  </a:lnTo>
                  <a:lnTo>
                    <a:pt x="160" y="1730"/>
                  </a:lnTo>
                  <a:lnTo>
                    <a:pt x="168" y="1778"/>
                  </a:lnTo>
                  <a:lnTo>
                    <a:pt x="168" y="1826"/>
                  </a:lnTo>
                  <a:lnTo>
                    <a:pt x="176" y="1842"/>
                  </a:lnTo>
                  <a:lnTo>
                    <a:pt x="176" y="1874"/>
                  </a:lnTo>
                  <a:lnTo>
                    <a:pt x="184" y="1882"/>
                  </a:lnTo>
                  <a:lnTo>
                    <a:pt x="184" y="1898"/>
                  </a:lnTo>
                  <a:lnTo>
                    <a:pt x="184" y="1874"/>
                  </a:lnTo>
                  <a:lnTo>
                    <a:pt x="192" y="1842"/>
                  </a:lnTo>
                  <a:lnTo>
                    <a:pt x="192" y="1826"/>
                  </a:lnTo>
                  <a:lnTo>
                    <a:pt x="192" y="1842"/>
                  </a:lnTo>
                  <a:lnTo>
                    <a:pt x="200" y="1850"/>
                  </a:lnTo>
                  <a:lnTo>
                    <a:pt x="200" y="1898"/>
                  </a:lnTo>
                  <a:lnTo>
                    <a:pt x="208" y="1914"/>
                  </a:lnTo>
                  <a:lnTo>
                    <a:pt x="208" y="1874"/>
                  </a:lnTo>
                  <a:lnTo>
                    <a:pt x="208" y="1882"/>
                  </a:lnTo>
                  <a:lnTo>
                    <a:pt x="216" y="1914"/>
                  </a:lnTo>
                  <a:lnTo>
                    <a:pt x="216" y="1874"/>
                  </a:lnTo>
                  <a:lnTo>
                    <a:pt x="224" y="1922"/>
                  </a:lnTo>
                  <a:lnTo>
                    <a:pt x="224" y="1947"/>
                  </a:lnTo>
                  <a:lnTo>
                    <a:pt x="224" y="1874"/>
                  </a:lnTo>
                  <a:lnTo>
                    <a:pt x="232" y="1866"/>
                  </a:lnTo>
                  <a:lnTo>
                    <a:pt x="232" y="1955"/>
                  </a:lnTo>
                  <a:lnTo>
                    <a:pt x="240" y="1955"/>
                  </a:lnTo>
                  <a:lnTo>
                    <a:pt x="240" y="1850"/>
                  </a:lnTo>
                  <a:lnTo>
                    <a:pt x="248" y="1858"/>
                  </a:lnTo>
                  <a:lnTo>
                    <a:pt x="248" y="1914"/>
                  </a:lnTo>
                  <a:lnTo>
                    <a:pt x="248" y="1890"/>
                  </a:lnTo>
                  <a:lnTo>
                    <a:pt x="256" y="1858"/>
                  </a:lnTo>
                  <a:lnTo>
                    <a:pt x="256" y="1898"/>
                  </a:lnTo>
                  <a:lnTo>
                    <a:pt x="264" y="1890"/>
                  </a:lnTo>
                  <a:lnTo>
                    <a:pt x="264" y="1818"/>
                  </a:lnTo>
                  <a:lnTo>
                    <a:pt x="264" y="1858"/>
                  </a:lnTo>
                  <a:lnTo>
                    <a:pt x="272" y="1906"/>
                  </a:lnTo>
                  <a:lnTo>
                    <a:pt x="272" y="1874"/>
                  </a:lnTo>
                  <a:lnTo>
                    <a:pt x="280" y="1882"/>
                  </a:lnTo>
                  <a:lnTo>
                    <a:pt x="280" y="1850"/>
                  </a:lnTo>
                  <a:lnTo>
                    <a:pt x="288" y="1858"/>
                  </a:lnTo>
                  <a:lnTo>
                    <a:pt x="288" y="1914"/>
                  </a:lnTo>
                  <a:lnTo>
                    <a:pt x="288" y="1890"/>
                  </a:lnTo>
                  <a:lnTo>
                    <a:pt x="296" y="1882"/>
                  </a:lnTo>
                  <a:lnTo>
                    <a:pt x="296" y="2019"/>
                  </a:lnTo>
                  <a:lnTo>
                    <a:pt x="304" y="1987"/>
                  </a:lnTo>
                  <a:lnTo>
                    <a:pt x="304" y="1866"/>
                  </a:lnTo>
                  <a:lnTo>
                    <a:pt x="312" y="1746"/>
                  </a:lnTo>
                  <a:lnTo>
                    <a:pt x="312" y="1466"/>
                  </a:lnTo>
                  <a:lnTo>
                    <a:pt x="320" y="1450"/>
                  </a:lnTo>
                  <a:lnTo>
                    <a:pt x="320" y="841"/>
                  </a:lnTo>
                  <a:lnTo>
                    <a:pt x="328" y="496"/>
                  </a:lnTo>
                  <a:lnTo>
                    <a:pt x="328" y="0"/>
                  </a:lnTo>
                  <a:lnTo>
                    <a:pt x="336" y="0"/>
                  </a:lnTo>
                  <a:lnTo>
                    <a:pt x="336" y="881"/>
                  </a:lnTo>
                  <a:lnTo>
                    <a:pt x="344" y="1402"/>
                  </a:lnTo>
                  <a:lnTo>
                    <a:pt x="344" y="2411"/>
                  </a:lnTo>
                  <a:lnTo>
                    <a:pt x="352" y="2387"/>
                  </a:lnTo>
                  <a:lnTo>
                    <a:pt x="352" y="2307"/>
                  </a:lnTo>
                  <a:lnTo>
                    <a:pt x="352" y="2315"/>
                  </a:lnTo>
                  <a:lnTo>
                    <a:pt x="360" y="2331"/>
                  </a:lnTo>
                  <a:lnTo>
                    <a:pt x="360" y="2339"/>
                  </a:lnTo>
                  <a:lnTo>
                    <a:pt x="360" y="2299"/>
                  </a:lnTo>
                  <a:lnTo>
                    <a:pt x="368" y="2195"/>
                  </a:lnTo>
                  <a:lnTo>
                    <a:pt x="368" y="1890"/>
                  </a:lnTo>
                  <a:lnTo>
                    <a:pt x="376" y="1834"/>
                  </a:lnTo>
                  <a:lnTo>
                    <a:pt x="376" y="1650"/>
                  </a:lnTo>
                  <a:lnTo>
                    <a:pt x="384" y="1634"/>
                  </a:lnTo>
                  <a:lnTo>
                    <a:pt x="384" y="1698"/>
                  </a:lnTo>
                  <a:lnTo>
                    <a:pt x="392" y="1738"/>
                  </a:lnTo>
                  <a:lnTo>
                    <a:pt x="392" y="1658"/>
                  </a:lnTo>
                  <a:lnTo>
                    <a:pt x="400" y="1682"/>
                  </a:lnTo>
                  <a:lnTo>
                    <a:pt x="400" y="1698"/>
                  </a:lnTo>
                  <a:lnTo>
                    <a:pt x="400" y="1650"/>
                  </a:lnTo>
                  <a:lnTo>
                    <a:pt x="408" y="1666"/>
                  </a:lnTo>
                  <a:lnTo>
                    <a:pt x="408" y="1690"/>
                  </a:lnTo>
                  <a:lnTo>
                    <a:pt x="408" y="1674"/>
                  </a:lnTo>
                  <a:lnTo>
                    <a:pt x="416" y="1618"/>
                  </a:lnTo>
                  <a:lnTo>
                    <a:pt x="416" y="1594"/>
                  </a:lnTo>
                  <a:lnTo>
                    <a:pt x="416" y="1650"/>
                  </a:lnTo>
                  <a:lnTo>
                    <a:pt x="424" y="1626"/>
                  </a:lnTo>
                  <a:lnTo>
                    <a:pt x="424" y="1554"/>
                  </a:lnTo>
                  <a:lnTo>
                    <a:pt x="424" y="1570"/>
                  </a:lnTo>
                  <a:lnTo>
                    <a:pt x="432" y="1586"/>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76" name="Freeform 185"/>
            <p:cNvSpPr>
              <a:spLocks/>
            </p:cNvSpPr>
            <p:nvPr/>
          </p:nvSpPr>
          <p:spPr bwMode="auto">
            <a:xfrm>
              <a:off x="2904" y="1952"/>
              <a:ext cx="408" cy="1434"/>
            </a:xfrm>
            <a:custGeom>
              <a:avLst/>
              <a:gdLst/>
              <a:ahLst/>
              <a:cxnLst>
                <a:cxn ang="0">
                  <a:pos x="8" y="761"/>
                </a:cxn>
                <a:cxn ang="0">
                  <a:pos x="16" y="777"/>
                </a:cxn>
                <a:cxn ang="0">
                  <a:pos x="32" y="713"/>
                </a:cxn>
                <a:cxn ang="0">
                  <a:pos x="40" y="665"/>
                </a:cxn>
                <a:cxn ang="0">
                  <a:pos x="48" y="705"/>
                </a:cxn>
                <a:cxn ang="0">
                  <a:pos x="56" y="681"/>
                </a:cxn>
                <a:cxn ang="0">
                  <a:pos x="72" y="641"/>
                </a:cxn>
                <a:cxn ang="0">
                  <a:pos x="80" y="585"/>
                </a:cxn>
                <a:cxn ang="0">
                  <a:pos x="88" y="585"/>
                </a:cxn>
                <a:cxn ang="0">
                  <a:pos x="96" y="625"/>
                </a:cxn>
                <a:cxn ang="0">
                  <a:pos x="104" y="456"/>
                </a:cxn>
                <a:cxn ang="0">
                  <a:pos x="112" y="408"/>
                </a:cxn>
                <a:cxn ang="0">
                  <a:pos x="120" y="336"/>
                </a:cxn>
                <a:cxn ang="0">
                  <a:pos x="136" y="264"/>
                </a:cxn>
                <a:cxn ang="0">
                  <a:pos x="144" y="112"/>
                </a:cxn>
                <a:cxn ang="0">
                  <a:pos x="160" y="72"/>
                </a:cxn>
                <a:cxn ang="0">
                  <a:pos x="168" y="48"/>
                </a:cxn>
                <a:cxn ang="0">
                  <a:pos x="176" y="16"/>
                </a:cxn>
                <a:cxn ang="0">
                  <a:pos x="184" y="128"/>
                </a:cxn>
                <a:cxn ang="0">
                  <a:pos x="192" y="392"/>
                </a:cxn>
                <a:cxn ang="0">
                  <a:pos x="200" y="601"/>
                </a:cxn>
                <a:cxn ang="0">
                  <a:pos x="216" y="801"/>
                </a:cxn>
                <a:cxn ang="0">
                  <a:pos x="224" y="1162"/>
                </a:cxn>
                <a:cxn ang="0">
                  <a:pos x="240" y="1210"/>
                </a:cxn>
                <a:cxn ang="0">
                  <a:pos x="248" y="1322"/>
                </a:cxn>
                <a:cxn ang="0">
                  <a:pos x="256" y="1346"/>
                </a:cxn>
                <a:cxn ang="0">
                  <a:pos x="264" y="1410"/>
                </a:cxn>
                <a:cxn ang="0">
                  <a:pos x="272" y="1354"/>
                </a:cxn>
                <a:cxn ang="0">
                  <a:pos x="280" y="1362"/>
                </a:cxn>
                <a:cxn ang="0">
                  <a:pos x="288" y="1338"/>
                </a:cxn>
                <a:cxn ang="0">
                  <a:pos x="296" y="1362"/>
                </a:cxn>
                <a:cxn ang="0">
                  <a:pos x="304" y="1298"/>
                </a:cxn>
                <a:cxn ang="0">
                  <a:pos x="320" y="1346"/>
                </a:cxn>
                <a:cxn ang="0">
                  <a:pos x="328" y="1250"/>
                </a:cxn>
                <a:cxn ang="0">
                  <a:pos x="336" y="1290"/>
                </a:cxn>
                <a:cxn ang="0">
                  <a:pos x="344" y="1298"/>
                </a:cxn>
                <a:cxn ang="0">
                  <a:pos x="352" y="1266"/>
                </a:cxn>
                <a:cxn ang="0">
                  <a:pos x="368" y="1210"/>
                </a:cxn>
                <a:cxn ang="0">
                  <a:pos x="376" y="1258"/>
                </a:cxn>
                <a:cxn ang="0">
                  <a:pos x="384" y="1242"/>
                </a:cxn>
                <a:cxn ang="0">
                  <a:pos x="392" y="1194"/>
                </a:cxn>
                <a:cxn ang="0">
                  <a:pos x="400" y="1242"/>
                </a:cxn>
              </a:cxnLst>
              <a:rect l="0" t="0" r="r" b="b"/>
              <a:pathLst>
                <a:path w="408" h="1434">
                  <a:moveTo>
                    <a:pt x="0" y="793"/>
                  </a:moveTo>
                  <a:lnTo>
                    <a:pt x="8" y="801"/>
                  </a:lnTo>
                  <a:lnTo>
                    <a:pt x="8" y="761"/>
                  </a:lnTo>
                  <a:lnTo>
                    <a:pt x="16" y="777"/>
                  </a:lnTo>
                  <a:lnTo>
                    <a:pt x="16" y="793"/>
                  </a:lnTo>
                  <a:lnTo>
                    <a:pt x="16" y="777"/>
                  </a:lnTo>
                  <a:lnTo>
                    <a:pt x="24" y="777"/>
                  </a:lnTo>
                  <a:lnTo>
                    <a:pt x="24" y="745"/>
                  </a:lnTo>
                  <a:lnTo>
                    <a:pt x="32" y="713"/>
                  </a:lnTo>
                  <a:lnTo>
                    <a:pt x="32" y="697"/>
                  </a:lnTo>
                  <a:lnTo>
                    <a:pt x="32" y="705"/>
                  </a:lnTo>
                  <a:lnTo>
                    <a:pt x="40" y="665"/>
                  </a:lnTo>
                  <a:lnTo>
                    <a:pt x="40" y="633"/>
                  </a:lnTo>
                  <a:lnTo>
                    <a:pt x="40" y="689"/>
                  </a:lnTo>
                  <a:lnTo>
                    <a:pt x="48" y="705"/>
                  </a:lnTo>
                  <a:lnTo>
                    <a:pt x="48" y="609"/>
                  </a:lnTo>
                  <a:lnTo>
                    <a:pt x="56" y="593"/>
                  </a:lnTo>
                  <a:lnTo>
                    <a:pt x="56" y="681"/>
                  </a:lnTo>
                  <a:lnTo>
                    <a:pt x="64" y="657"/>
                  </a:lnTo>
                  <a:lnTo>
                    <a:pt x="64" y="617"/>
                  </a:lnTo>
                  <a:lnTo>
                    <a:pt x="72" y="641"/>
                  </a:lnTo>
                  <a:lnTo>
                    <a:pt x="72" y="665"/>
                  </a:lnTo>
                  <a:lnTo>
                    <a:pt x="72" y="625"/>
                  </a:lnTo>
                  <a:lnTo>
                    <a:pt x="80" y="585"/>
                  </a:lnTo>
                  <a:lnTo>
                    <a:pt x="80" y="577"/>
                  </a:lnTo>
                  <a:lnTo>
                    <a:pt x="80" y="593"/>
                  </a:lnTo>
                  <a:lnTo>
                    <a:pt x="88" y="585"/>
                  </a:lnTo>
                  <a:lnTo>
                    <a:pt x="88" y="529"/>
                  </a:lnTo>
                  <a:lnTo>
                    <a:pt x="88" y="577"/>
                  </a:lnTo>
                  <a:lnTo>
                    <a:pt x="96" y="625"/>
                  </a:lnTo>
                  <a:lnTo>
                    <a:pt x="96" y="497"/>
                  </a:lnTo>
                  <a:lnTo>
                    <a:pt x="104" y="505"/>
                  </a:lnTo>
                  <a:lnTo>
                    <a:pt x="104" y="456"/>
                  </a:lnTo>
                  <a:lnTo>
                    <a:pt x="112" y="392"/>
                  </a:lnTo>
                  <a:lnTo>
                    <a:pt x="112" y="424"/>
                  </a:lnTo>
                  <a:lnTo>
                    <a:pt x="112" y="408"/>
                  </a:lnTo>
                  <a:lnTo>
                    <a:pt x="120" y="336"/>
                  </a:lnTo>
                  <a:lnTo>
                    <a:pt x="120" y="296"/>
                  </a:lnTo>
                  <a:lnTo>
                    <a:pt x="120" y="336"/>
                  </a:lnTo>
                  <a:lnTo>
                    <a:pt x="128" y="320"/>
                  </a:lnTo>
                  <a:lnTo>
                    <a:pt x="128" y="272"/>
                  </a:lnTo>
                  <a:lnTo>
                    <a:pt x="136" y="264"/>
                  </a:lnTo>
                  <a:lnTo>
                    <a:pt x="136" y="136"/>
                  </a:lnTo>
                  <a:lnTo>
                    <a:pt x="144" y="144"/>
                  </a:lnTo>
                  <a:lnTo>
                    <a:pt x="144" y="112"/>
                  </a:lnTo>
                  <a:lnTo>
                    <a:pt x="152" y="136"/>
                  </a:lnTo>
                  <a:lnTo>
                    <a:pt x="152" y="104"/>
                  </a:lnTo>
                  <a:lnTo>
                    <a:pt x="160" y="72"/>
                  </a:lnTo>
                  <a:lnTo>
                    <a:pt x="160" y="96"/>
                  </a:lnTo>
                  <a:lnTo>
                    <a:pt x="160" y="80"/>
                  </a:lnTo>
                  <a:lnTo>
                    <a:pt x="168" y="48"/>
                  </a:lnTo>
                  <a:lnTo>
                    <a:pt x="168" y="88"/>
                  </a:lnTo>
                  <a:lnTo>
                    <a:pt x="168" y="72"/>
                  </a:lnTo>
                  <a:lnTo>
                    <a:pt x="176" y="16"/>
                  </a:lnTo>
                  <a:lnTo>
                    <a:pt x="176" y="0"/>
                  </a:lnTo>
                  <a:lnTo>
                    <a:pt x="176" y="56"/>
                  </a:lnTo>
                  <a:lnTo>
                    <a:pt x="184" y="128"/>
                  </a:lnTo>
                  <a:lnTo>
                    <a:pt x="184" y="200"/>
                  </a:lnTo>
                  <a:lnTo>
                    <a:pt x="192" y="296"/>
                  </a:lnTo>
                  <a:lnTo>
                    <a:pt x="192" y="392"/>
                  </a:lnTo>
                  <a:lnTo>
                    <a:pt x="192" y="376"/>
                  </a:lnTo>
                  <a:lnTo>
                    <a:pt x="200" y="400"/>
                  </a:lnTo>
                  <a:lnTo>
                    <a:pt x="200" y="601"/>
                  </a:lnTo>
                  <a:lnTo>
                    <a:pt x="208" y="633"/>
                  </a:lnTo>
                  <a:lnTo>
                    <a:pt x="208" y="729"/>
                  </a:lnTo>
                  <a:lnTo>
                    <a:pt x="216" y="801"/>
                  </a:lnTo>
                  <a:lnTo>
                    <a:pt x="216" y="905"/>
                  </a:lnTo>
                  <a:lnTo>
                    <a:pt x="224" y="993"/>
                  </a:lnTo>
                  <a:lnTo>
                    <a:pt x="224" y="1162"/>
                  </a:lnTo>
                  <a:lnTo>
                    <a:pt x="232" y="1170"/>
                  </a:lnTo>
                  <a:lnTo>
                    <a:pt x="232" y="1226"/>
                  </a:lnTo>
                  <a:lnTo>
                    <a:pt x="240" y="1210"/>
                  </a:lnTo>
                  <a:lnTo>
                    <a:pt x="240" y="1202"/>
                  </a:lnTo>
                  <a:lnTo>
                    <a:pt x="240" y="1290"/>
                  </a:lnTo>
                  <a:lnTo>
                    <a:pt x="248" y="1322"/>
                  </a:lnTo>
                  <a:lnTo>
                    <a:pt x="248" y="1314"/>
                  </a:lnTo>
                  <a:lnTo>
                    <a:pt x="248" y="1338"/>
                  </a:lnTo>
                  <a:lnTo>
                    <a:pt x="256" y="1346"/>
                  </a:lnTo>
                  <a:lnTo>
                    <a:pt x="256" y="1338"/>
                  </a:lnTo>
                  <a:lnTo>
                    <a:pt x="256" y="1362"/>
                  </a:lnTo>
                  <a:lnTo>
                    <a:pt x="264" y="1410"/>
                  </a:lnTo>
                  <a:lnTo>
                    <a:pt x="264" y="1434"/>
                  </a:lnTo>
                  <a:lnTo>
                    <a:pt x="264" y="1362"/>
                  </a:lnTo>
                  <a:lnTo>
                    <a:pt x="272" y="1354"/>
                  </a:lnTo>
                  <a:lnTo>
                    <a:pt x="272" y="1378"/>
                  </a:lnTo>
                  <a:lnTo>
                    <a:pt x="272" y="1370"/>
                  </a:lnTo>
                  <a:lnTo>
                    <a:pt x="280" y="1362"/>
                  </a:lnTo>
                  <a:lnTo>
                    <a:pt x="280" y="1386"/>
                  </a:lnTo>
                  <a:lnTo>
                    <a:pt x="288" y="1362"/>
                  </a:lnTo>
                  <a:lnTo>
                    <a:pt x="288" y="1338"/>
                  </a:lnTo>
                  <a:lnTo>
                    <a:pt x="296" y="1330"/>
                  </a:lnTo>
                  <a:lnTo>
                    <a:pt x="296" y="1378"/>
                  </a:lnTo>
                  <a:lnTo>
                    <a:pt x="296" y="1362"/>
                  </a:lnTo>
                  <a:lnTo>
                    <a:pt x="304" y="1290"/>
                  </a:lnTo>
                  <a:lnTo>
                    <a:pt x="304" y="1258"/>
                  </a:lnTo>
                  <a:lnTo>
                    <a:pt x="304" y="1298"/>
                  </a:lnTo>
                  <a:lnTo>
                    <a:pt x="312" y="1346"/>
                  </a:lnTo>
                  <a:lnTo>
                    <a:pt x="312" y="1274"/>
                  </a:lnTo>
                  <a:lnTo>
                    <a:pt x="320" y="1346"/>
                  </a:lnTo>
                  <a:lnTo>
                    <a:pt x="320" y="1386"/>
                  </a:lnTo>
                  <a:lnTo>
                    <a:pt x="320" y="1274"/>
                  </a:lnTo>
                  <a:lnTo>
                    <a:pt x="328" y="1250"/>
                  </a:lnTo>
                  <a:lnTo>
                    <a:pt x="328" y="1306"/>
                  </a:lnTo>
                  <a:lnTo>
                    <a:pt x="328" y="1298"/>
                  </a:lnTo>
                  <a:lnTo>
                    <a:pt x="336" y="1290"/>
                  </a:lnTo>
                  <a:lnTo>
                    <a:pt x="336" y="1274"/>
                  </a:lnTo>
                  <a:lnTo>
                    <a:pt x="344" y="1242"/>
                  </a:lnTo>
                  <a:lnTo>
                    <a:pt x="344" y="1298"/>
                  </a:lnTo>
                  <a:lnTo>
                    <a:pt x="352" y="1266"/>
                  </a:lnTo>
                  <a:lnTo>
                    <a:pt x="352" y="1226"/>
                  </a:lnTo>
                  <a:lnTo>
                    <a:pt x="352" y="1266"/>
                  </a:lnTo>
                  <a:lnTo>
                    <a:pt x="360" y="1266"/>
                  </a:lnTo>
                  <a:lnTo>
                    <a:pt x="360" y="1202"/>
                  </a:lnTo>
                  <a:lnTo>
                    <a:pt x="368" y="1210"/>
                  </a:lnTo>
                  <a:lnTo>
                    <a:pt x="368" y="1226"/>
                  </a:lnTo>
                  <a:lnTo>
                    <a:pt x="376" y="1250"/>
                  </a:lnTo>
                  <a:lnTo>
                    <a:pt x="376" y="1258"/>
                  </a:lnTo>
                  <a:lnTo>
                    <a:pt x="376" y="1186"/>
                  </a:lnTo>
                  <a:lnTo>
                    <a:pt x="384" y="1210"/>
                  </a:lnTo>
                  <a:lnTo>
                    <a:pt x="384" y="1242"/>
                  </a:lnTo>
                  <a:lnTo>
                    <a:pt x="392" y="1194"/>
                  </a:lnTo>
                  <a:lnTo>
                    <a:pt x="392" y="1170"/>
                  </a:lnTo>
                  <a:lnTo>
                    <a:pt x="392" y="1194"/>
                  </a:lnTo>
                  <a:lnTo>
                    <a:pt x="400" y="1178"/>
                  </a:lnTo>
                  <a:lnTo>
                    <a:pt x="400" y="1162"/>
                  </a:lnTo>
                  <a:lnTo>
                    <a:pt x="400" y="1242"/>
                  </a:lnTo>
                  <a:lnTo>
                    <a:pt x="408" y="1266"/>
                  </a:lnTo>
                  <a:lnTo>
                    <a:pt x="408" y="1210"/>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77" name="Freeform 186"/>
            <p:cNvSpPr>
              <a:spLocks/>
            </p:cNvSpPr>
            <p:nvPr/>
          </p:nvSpPr>
          <p:spPr bwMode="auto">
            <a:xfrm>
              <a:off x="3312" y="2921"/>
              <a:ext cx="407" cy="321"/>
            </a:xfrm>
            <a:custGeom>
              <a:avLst/>
              <a:gdLst/>
              <a:ahLst/>
              <a:cxnLst>
                <a:cxn ang="0">
                  <a:pos x="8" y="241"/>
                </a:cxn>
                <a:cxn ang="0">
                  <a:pos x="24" y="217"/>
                </a:cxn>
                <a:cxn ang="0">
                  <a:pos x="32" y="209"/>
                </a:cxn>
                <a:cxn ang="0">
                  <a:pos x="40" y="217"/>
                </a:cxn>
                <a:cxn ang="0">
                  <a:pos x="56" y="201"/>
                </a:cxn>
                <a:cxn ang="0">
                  <a:pos x="64" y="257"/>
                </a:cxn>
                <a:cxn ang="0">
                  <a:pos x="72" y="176"/>
                </a:cxn>
                <a:cxn ang="0">
                  <a:pos x="80" y="225"/>
                </a:cxn>
                <a:cxn ang="0">
                  <a:pos x="88" y="176"/>
                </a:cxn>
                <a:cxn ang="0">
                  <a:pos x="96" y="201"/>
                </a:cxn>
                <a:cxn ang="0">
                  <a:pos x="112" y="249"/>
                </a:cxn>
                <a:cxn ang="0">
                  <a:pos x="120" y="249"/>
                </a:cxn>
                <a:cxn ang="0">
                  <a:pos x="128" y="209"/>
                </a:cxn>
                <a:cxn ang="0">
                  <a:pos x="143" y="305"/>
                </a:cxn>
                <a:cxn ang="0">
                  <a:pos x="151" y="321"/>
                </a:cxn>
                <a:cxn ang="0">
                  <a:pos x="159" y="209"/>
                </a:cxn>
                <a:cxn ang="0">
                  <a:pos x="167" y="185"/>
                </a:cxn>
                <a:cxn ang="0">
                  <a:pos x="175" y="217"/>
                </a:cxn>
                <a:cxn ang="0">
                  <a:pos x="183" y="209"/>
                </a:cxn>
                <a:cxn ang="0">
                  <a:pos x="199" y="193"/>
                </a:cxn>
                <a:cxn ang="0">
                  <a:pos x="215" y="289"/>
                </a:cxn>
                <a:cxn ang="0">
                  <a:pos x="223" y="209"/>
                </a:cxn>
                <a:cxn ang="0">
                  <a:pos x="231" y="289"/>
                </a:cxn>
                <a:cxn ang="0">
                  <a:pos x="239" y="209"/>
                </a:cxn>
                <a:cxn ang="0">
                  <a:pos x="247" y="201"/>
                </a:cxn>
                <a:cxn ang="0">
                  <a:pos x="255" y="176"/>
                </a:cxn>
                <a:cxn ang="0">
                  <a:pos x="263" y="209"/>
                </a:cxn>
                <a:cxn ang="0">
                  <a:pos x="271" y="201"/>
                </a:cxn>
                <a:cxn ang="0">
                  <a:pos x="279" y="128"/>
                </a:cxn>
                <a:cxn ang="0">
                  <a:pos x="287" y="168"/>
                </a:cxn>
                <a:cxn ang="0">
                  <a:pos x="303" y="209"/>
                </a:cxn>
                <a:cxn ang="0">
                  <a:pos x="311" y="144"/>
                </a:cxn>
                <a:cxn ang="0">
                  <a:pos x="319" y="233"/>
                </a:cxn>
                <a:cxn ang="0">
                  <a:pos x="327" y="225"/>
                </a:cxn>
                <a:cxn ang="0">
                  <a:pos x="335" y="185"/>
                </a:cxn>
                <a:cxn ang="0">
                  <a:pos x="343" y="128"/>
                </a:cxn>
                <a:cxn ang="0">
                  <a:pos x="351" y="152"/>
                </a:cxn>
                <a:cxn ang="0">
                  <a:pos x="359" y="144"/>
                </a:cxn>
                <a:cxn ang="0">
                  <a:pos x="375" y="144"/>
                </a:cxn>
                <a:cxn ang="0">
                  <a:pos x="383" y="128"/>
                </a:cxn>
                <a:cxn ang="0">
                  <a:pos x="391" y="120"/>
                </a:cxn>
                <a:cxn ang="0">
                  <a:pos x="399" y="104"/>
                </a:cxn>
              </a:cxnLst>
              <a:rect l="0" t="0" r="r" b="b"/>
              <a:pathLst>
                <a:path w="407" h="321">
                  <a:moveTo>
                    <a:pt x="0" y="241"/>
                  </a:moveTo>
                  <a:lnTo>
                    <a:pt x="16" y="241"/>
                  </a:lnTo>
                  <a:lnTo>
                    <a:pt x="8" y="241"/>
                  </a:lnTo>
                  <a:lnTo>
                    <a:pt x="16" y="176"/>
                  </a:lnTo>
                  <a:lnTo>
                    <a:pt x="24" y="185"/>
                  </a:lnTo>
                  <a:lnTo>
                    <a:pt x="24" y="217"/>
                  </a:lnTo>
                  <a:lnTo>
                    <a:pt x="32" y="193"/>
                  </a:lnTo>
                  <a:lnTo>
                    <a:pt x="32" y="176"/>
                  </a:lnTo>
                  <a:lnTo>
                    <a:pt x="32" y="209"/>
                  </a:lnTo>
                  <a:lnTo>
                    <a:pt x="40" y="185"/>
                  </a:lnTo>
                  <a:lnTo>
                    <a:pt x="40" y="152"/>
                  </a:lnTo>
                  <a:lnTo>
                    <a:pt x="40" y="217"/>
                  </a:lnTo>
                  <a:lnTo>
                    <a:pt x="48" y="265"/>
                  </a:lnTo>
                  <a:lnTo>
                    <a:pt x="48" y="176"/>
                  </a:lnTo>
                  <a:lnTo>
                    <a:pt x="56" y="201"/>
                  </a:lnTo>
                  <a:lnTo>
                    <a:pt x="56" y="233"/>
                  </a:lnTo>
                  <a:lnTo>
                    <a:pt x="56" y="225"/>
                  </a:lnTo>
                  <a:lnTo>
                    <a:pt x="64" y="257"/>
                  </a:lnTo>
                  <a:lnTo>
                    <a:pt x="64" y="249"/>
                  </a:lnTo>
                  <a:lnTo>
                    <a:pt x="64" y="225"/>
                  </a:lnTo>
                  <a:lnTo>
                    <a:pt x="72" y="176"/>
                  </a:lnTo>
                  <a:lnTo>
                    <a:pt x="72" y="265"/>
                  </a:lnTo>
                  <a:lnTo>
                    <a:pt x="80" y="249"/>
                  </a:lnTo>
                  <a:lnTo>
                    <a:pt x="80" y="225"/>
                  </a:lnTo>
                  <a:lnTo>
                    <a:pt x="80" y="249"/>
                  </a:lnTo>
                  <a:lnTo>
                    <a:pt x="88" y="273"/>
                  </a:lnTo>
                  <a:lnTo>
                    <a:pt x="88" y="176"/>
                  </a:lnTo>
                  <a:lnTo>
                    <a:pt x="96" y="225"/>
                  </a:lnTo>
                  <a:lnTo>
                    <a:pt x="96" y="257"/>
                  </a:lnTo>
                  <a:lnTo>
                    <a:pt x="96" y="201"/>
                  </a:lnTo>
                  <a:lnTo>
                    <a:pt x="104" y="217"/>
                  </a:lnTo>
                  <a:lnTo>
                    <a:pt x="104" y="281"/>
                  </a:lnTo>
                  <a:lnTo>
                    <a:pt x="112" y="249"/>
                  </a:lnTo>
                  <a:lnTo>
                    <a:pt x="112" y="209"/>
                  </a:lnTo>
                  <a:lnTo>
                    <a:pt x="112" y="241"/>
                  </a:lnTo>
                  <a:lnTo>
                    <a:pt x="120" y="249"/>
                  </a:lnTo>
                  <a:lnTo>
                    <a:pt x="120" y="273"/>
                  </a:lnTo>
                  <a:lnTo>
                    <a:pt x="128" y="249"/>
                  </a:lnTo>
                  <a:lnTo>
                    <a:pt x="128" y="209"/>
                  </a:lnTo>
                  <a:lnTo>
                    <a:pt x="135" y="225"/>
                  </a:lnTo>
                  <a:lnTo>
                    <a:pt x="135" y="297"/>
                  </a:lnTo>
                  <a:lnTo>
                    <a:pt x="143" y="305"/>
                  </a:lnTo>
                  <a:lnTo>
                    <a:pt x="143" y="193"/>
                  </a:lnTo>
                  <a:lnTo>
                    <a:pt x="151" y="257"/>
                  </a:lnTo>
                  <a:lnTo>
                    <a:pt x="151" y="321"/>
                  </a:lnTo>
                  <a:lnTo>
                    <a:pt x="151" y="305"/>
                  </a:lnTo>
                  <a:lnTo>
                    <a:pt x="159" y="233"/>
                  </a:lnTo>
                  <a:lnTo>
                    <a:pt x="159" y="209"/>
                  </a:lnTo>
                  <a:lnTo>
                    <a:pt x="159" y="313"/>
                  </a:lnTo>
                  <a:lnTo>
                    <a:pt x="167" y="297"/>
                  </a:lnTo>
                  <a:lnTo>
                    <a:pt x="167" y="185"/>
                  </a:lnTo>
                  <a:lnTo>
                    <a:pt x="167" y="193"/>
                  </a:lnTo>
                  <a:lnTo>
                    <a:pt x="175" y="217"/>
                  </a:lnTo>
                  <a:lnTo>
                    <a:pt x="175" y="217"/>
                  </a:lnTo>
                  <a:lnTo>
                    <a:pt x="175" y="225"/>
                  </a:lnTo>
                  <a:lnTo>
                    <a:pt x="183" y="233"/>
                  </a:lnTo>
                  <a:lnTo>
                    <a:pt x="183" y="209"/>
                  </a:lnTo>
                  <a:lnTo>
                    <a:pt x="191" y="201"/>
                  </a:lnTo>
                  <a:lnTo>
                    <a:pt x="191" y="185"/>
                  </a:lnTo>
                  <a:lnTo>
                    <a:pt x="199" y="193"/>
                  </a:lnTo>
                  <a:lnTo>
                    <a:pt x="199" y="225"/>
                  </a:lnTo>
                  <a:lnTo>
                    <a:pt x="215" y="225"/>
                  </a:lnTo>
                  <a:lnTo>
                    <a:pt x="215" y="289"/>
                  </a:lnTo>
                  <a:lnTo>
                    <a:pt x="207" y="225"/>
                  </a:lnTo>
                  <a:lnTo>
                    <a:pt x="215" y="265"/>
                  </a:lnTo>
                  <a:lnTo>
                    <a:pt x="223" y="209"/>
                  </a:lnTo>
                  <a:lnTo>
                    <a:pt x="223" y="168"/>
                  </a:lnTo>
                  <a:lnTo>
                    <a:pt x="223" y="265"/>
                  </a:lnTo>
                  <a:lnTo>
                    <a:pt x="231" y="289"/>
                  </a:lnTo>
                  <a:lnTo>
                    <a:pt x="231" y="217"/>
                  </a:lnTo>
                  <a:lnTo>
                    <a:pt x="239" y="201"/>
                  </a:lnTo>
                  <a:lnTo>
                    <a:pt x="239" y="209"/>
                  </a:lnTo>
                  <a:lnTo>
                    <a:pt x="247" y="225"/>
                  </a:lnTo>
                  <a:lnTo>
                    <a:pt x="247" y="241"/>
                  </a:lnTo>
                  <a:lnTo>
                    <a:pt x="247" y="201"/>
                  </a:lnTo>
                  <a:lnTo>
                    <a:pt x="255" y="160"/>
                  </a:lnTo>
                  <a:lnTo>
                    <a:pt x="255" y="152"/>
                  </a:lnTo>
                  <a:lnTo>
                    <a:pt x="255" y="176"/>
                  </a:lnTo>
                  <a:lnTo>
                    <a:pt x="263" y="217"/>
                  </a:lnTo>
                  <a:lnTo>
                    <a:pt x="263" y="249"/>
                  </a:lnTo>
                  <a:lnTo>
                    <a:pt x="263" y="209"/>
                  </a:lnTo>
                  <a:lnTo>
                    <a:pt x="271" y="185"/>
                  </a:lnTo>
                  <a:lnTo>
                    <a:pt x="271" y="209"/>
                  </a:lnTo>
                  <a:lnTo>
                    <a:pt x="271" y="201"/>
                  </a:lnTo>
                  <a:lnTo>
                    <a:pt x="279" y="144"/>
                  </a:lnTo>
                  <a:lnTo>
                    <a:pt x="279" y="112"/>
                  </a:lnTo>
                  <a:lnTo>
                    <a:pt x="279" y="128"/>
                  </a:lnTo>
                  <a:lnTo>
                    <a:pt x="287" y="185"/>
                  </a:lnTo>
                  <a:lnTo>
                    <a:pt x="287" y="209"/>
                  </a:lnTo>
                  <a:lnTo>
                    <a:pt x="287" y="168"/>
                  </a:lnTo>
                  <a:lnTo>
                    <a:pt x="295" y="168"/>
                  </a:lnTo>
                  <a:lnTo>
                    <a:pt x="295" y="217"/>
                  </a:lnTo>
                  <a:lnTo>
                    <a:pt x="303" y="209"/>
                  </a:lnTo>
                  <a:lnTo>
                    <a:pt x="303" y="168"/>
                  </a:lnTo>
                  <a:lnTo>
                    <a:pt x="311" y="152"/>
                  </a:lnTo>
                  <a:lnTo>
                    <a:pt x="311" y="144"/>
                  </a:lnTo>
                  <a:lnTo>
                    <a:pt x="311" y="176"/>
                  </a:lnTo>
                  <a:lnTo>
                    <a:pt x="319" y="217"/>
                  </a:lnTo>
                  <a:lnTo>
                    <a:pt x="319" y="233"/>
                  </a:lnTo>
                  <a:lnTo>
                    <a:pt x="319" y="185"/>
                  </a:lnTo>
                  <a:lnTo>
                    <a:pt x="327" y="168"/>
                  </a:lnTo>
                  <a:lnTo>
                    <a:pt x="327" y="225"/>
                  </a:lnTo>
                  <a:lnTo>
                    <a:pt x="327" y="217"/>
                  </a:lnTo>
                  <a:lnTo>
                    <a:pt x="335" y="193"/>
                  </a:lnTo>
                  <a:lnTo>
                    <a:pt x="335" y="185"/>
                  </a:lnTo>
                  <a:lnTo>
                    <a:pt x="335" y="201"/>
                  </a:lnTo>
                  <a:lnTo>
                    <a:pt x="343" y="185"/>
                  </a:lnTo>
                  <a:lnTo>
                    <a:pt x="343" y="128"/>
                  </a:lnTo>
                  <a:lnTo>
                    <a:pt x="343" y="168"/>
                  </a:lnTo>
                  <a:lnTo>
                    <a:pt x="351" y="201"/>
                  </a:lnTo>
                  <a:lnTo>
                    <a:pt x="351" y="152"/>
                  </a:lnTo>
                  <a:lnTo>
                    <a:pt x="351" y="168"/>
                  </a:lnTo>
                  <a:lnTo>
                    <a:pt x="359" y="209"/>
                  </a:lnTo>
                  <a:lnTo>
                    <a:pt x="359" y="144"/>
                  </a:lnTo>
                  <a:lnTo>
                    <a:pt x="367" y="96"/>
                  </a:lnTo>
                  <a:lnTo>
                    <a:pt x="367" y="136"/>
                  </a:lnTo>
                  <a:lnTo>
                    <a:pt x="375" y="144"/>
                  </a:lnTo>
                  <a:lnTo>
                    <a:pt x="375" y="209"/>
                  </a:lnTo>
                  <a:lnTo>
                    <a:pt x="375" y="193"/>
                  </a:lnTo>
                  <a:lnTo>
                    <a:pt x="383" y="128"/>
                  </a:lnTo>
                  <a:lnTo>
                    <a:pt x="383" y="88"/>
                  </a:lnTo>
                  <a:lnTo>
                    <a:pt x="383" y="96"/>
                  </a:lnTo>
                  <a:lnTo>
                    <a:pt x="391" y="120"/>
                  </a:lnTo>
                  <a:lnTo>
                    <a:pt x="391" y="112"/>
                  </a:lnTo>
                  <a:lnTo>
                    <a:pt x="391" y="120"/>
                  </a:lnTo>
                  <a:lnTo>
                    <a:pt x="399" y="104"/>
                  </a:lnTo>
                  <a:lnTo>
                    <a:pt x="399" y="0"/>
                  </a:lnTo>
                  <a:lnTo>
                    <a:pt x="407" y="8"/>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78" name="Freeform 187"/>
            <p:cNvSpPr>
              <a:spLocks/>
            </p:cNvSpPr>
            <p:nvPr/>
          </p:nvSpPr>
          <p:spPr bwMode="auto">
            <a:xfrm>
              <a:off x="3719" y="1078"/>
              <a:ext cx="440" cy="2420"/>
            </a:xfrm>
            <a:custGeom>
              <a:avLst/>
              <a:gdLst/>
              <a:ahLst/>
              <a:cxnLst>
                <a:cxn ang="0">
                  <a:pos x="8" y="1827"/>
                </a:cxn>
                <a:cxn ang="0">
                  <a:pos x="16" y="1779"/>
                </a:cxn>
                <a:cxn ang="0">
                  <a:pos x="24" y="1739"/>
                </a:cxn>
                <a:cxn ang="0">
                  <a:pos x="32" y="1691"/>
                </a:cxn>
                <a:cxn ang="0">
                  <a:pos x="48" y="1835"/>
                </a:cxn>
                <a:cxn ang="0">
                  <a:pos x="56" y="1803"/>
                </a:cxn>
                <a:cxn ang="0">
                  <a:pos x="64" y="1811"/>
                </a:cxn>
                <a:cxn ang="0">
                  <a:pos x="72" y="1859"/>
                </a:cxn>
                <a:cxn ang="0">
                  <a:pos x="88" y="1867"/>
                </a:cxn>
                <a:cxn ang="0">
                  <a:pos x="96" y="1915"/>
                </a:cxn>
                <a:cxn ang="0">
                  <a:pos x="112" y="1899"/>
                </a:cxn>
                <a:cxn ang="0">
                  <a:pos x="120" y="1899"/>
                </a:cxn>
                <a:cxn ang="0">
                  <a:pos x="128" y="1947"/>
                </a:cxn>
                <a:cxn ang="0">
                  <a:pos x="136" y="1907"/>
                </a:cxn>
                <a:cxn ang="0">
                  <a:pos x="152" y="1907"/>
                </a:cxn>
                <a:cxn ang="0">
                  <a:pos x="160" y="1875"/>
                </a:cxn>
                <a:cxn ang="0">
                  <a:pos x="176" y="1939"/>
                </a:cxn>
                <a:cxn ang="0">
                  <a:pos x="184" y="1699"/>
                </a:cxn>
                <a:cxn ang="0">
                  <a:pos x="192" y="1026"/>
                </a:cxn>
                <a:cxn ang="0">
                  <a:pos x="208" y="17"/>
                </a:cxn>
                <a:cxn ang="0">
                  <a:pos x="216" y="2284"/>
                </a:cxn>
                <a:cxn ang="0">
                  <a:pos x="224" y="2316"/>
                </a:cxn>
                <a:cxn ang="0">
                  <a:pos x="232" y="2396"/>
                </a:cxn>
                <a:cxn ang="0">
                  <a:pos x="248" y="1883"/>
                </a:cxn>
                <a:cxn ang="0">
                  <a:pos x="256" y="1651"/>
                </a:cxn>
                <a:cxn ang="0">
                  <a:pos x="272" y="1675"/>
                </a:cxn>
                <a:cxn ang="0">
                  <a:pos x="280" y="1659"/>
                </a:cxn>
                <a:cxn ang="0">
                  <a:pos x="288" y="1595"/>
                </a:cxn>
                <a:cxn ang="0">
                  <a:pos x="304" y="1603"/>
                </a:cxn>
                <a:cxn ang="0">
                  <a:pos x="312" y="1627"/>
                </a:cxn>
                <a:cxn ang="0">
                  <a:pos x="328" y="1523"/>
                </a:cxn>
                <a:cxn ang="0">
                  <a:pos x="336" y="1475"/>
                </a:cxn>
                <a:cxn ang="0">
                  <a:pos x="344" y="1443"/>
                </a:cxn>
                <a:cxn ang="0">
                  <a:pos x="360" y="1403"/>
                </a:cxn>
                <a:cxn ang="0">
                  <a:pos x="368" y="1363"/>
                </a:cxn>
                <a:cxn ang="0">
                  <a:pos x="376" y="1371"/>
                </a:cxn>
                <a:cxn ang="0">
                  <a:pos x="384" y="1298"/>
                </a:cxn>
                <a:cxn ang="0">
                  <a:pos x="400" y="1266"/>
                </a:cxn>
                <a:cxn ang="0">
                  <a:pos x="408" y="1218"/>
                </a:cxn>
                <a:cxn ang="0">
                  <a:pos x="416" y="1114"/>
                </a:cxn>
                <a:cxn ang="0">
                  <a:pos x="424" y="1042"/>
                </a:cxn>
                <a:cxn ang="0">
                  <a:pos x="432" y="994"/>
                </a:cxn>
              </a:cxnLst>
              <a:rect l="0" t="0" r="r" b="b"/>
              <a:pathLst>
                <a:path w="440" h="2420">
                  <a:moveTo>
                    <a:pt x="0" y="1851"/>
                  </a:moveTo>
                  <a:lnTo>
                    <a:pt x="0" y="1835"/>
                  </a:lnTo>
                  <a:lnTo>
                    <a:pt x="8" y="1827"/>
                  </a:lnTo>
                  <a:lnTo>
                    <a:pt x="8" y="1843"/>
                  </a:lnTo>
                  <a:lnTo>
                    <a:pt x="8" y="1811"/>
                  </a:lnTo>
                  <a:lnTo>
                    <a:pt x="16" y="1779"/>
                  </a:lnTo>
                  <a:lnTo>
                    <a:pt x="16" y="1819"/>
                  </a:lnTo>
                  <a:lnTo>
                    <a:pt x="24" y="1795"/>
                  </a:lnTo>
                  <a:lnTo>
                    <a:pt x="24" y="1739"/>
                  </a:lnTo>
                  <a:lnTo>
                    <a:pt x="32" y="1715"/>
                  </a:lnTo>
                  <a:lnTo>
                    <a:pt x="32" y="1667"/>
                  </a:lnTo>
                  <a:lnTo>
                    <a:pt x="32" y="1691"/>
                  </a:lnTo>
                  <a:lnTo>
                    <a:pt x="40" y="1715"/>
                  </a:lnTo>
                  <a:lnTo>
                    <a:pt x="40" y="1779"/>
                  </a:lnTo>
                  <a:lnTo>
                    <a:pt x="48" y="1835"/>
                  </a:lnTo>
                  <a:lnTo>
                    <a:pt x="48" y="1867"/>
                  </a:lnTo>
                  <a:lnTo>
                    <a:pt x="48" y="1827"/>
                  </a:lnTo>
                  <a:lnTo>
                    <a:pt x="56" y="1803"/>
                  </a:lnTo>
                  <a:lnTo>
                    <a:pt x="56" y="1787"/>
                  </a:lnTo>
                  <a:lnTo>
                    <a:pt x="56" y="1795"/>
                  </a:lnTo>
                  <a:lnTo>
                    <a:pt x="64" y="1811"/>
                  </a:lnTo>
                  <a:lnTo>
                    <a:pt x="64" y="1843"/>
                  </a:lnTo>
                  <a:lnTo>
                    <a:pt x="72" y="1851"/>
                  </a:lnTo>
                  <a:lnTo>
                    <a:pt x="72" y="1859"/>
                  </a:lnTo>
                  <a:lnTo>
                    <a:pt x="72" y="1851"/>
                  </a:lnTo>
                  <a:lnTo>
                    <a:pt x="80" y="1859"/>
                  </a:lnTo>
                  <a:lnTo>
                    <a:pt x="88" y="1867"/>
                  </a:lnTo>
                  <a:lnTo>
                    <a:pt x="88" y="1931"/>
                  </a:lnTo>
                  <a:lnTo>
                    <a:pt x="96" y="1923"/>
                  </a:lnTo>
                  <a:lnTo>
                    <a:pt x="96" y="1915"/>
                  </a:lnTo>
                  <a:lnTo>
                    <a:pt x="104" y="1907"/>
                  </a:lnTo>
                  <a:lnTo>
                    <a:pt x="104" y="1883"/>
                  </a:lnTo>
                  <a:lnTo>
                    <a:pt x="112" y="1899"/>
                  </a:lnTo>
                  <a:lnTo>
                    <a:pt x="112" y="1955"/>
                  </a:lnTo>
                  <a:lnTo>
                    <a:pt x="112" y="1939"/>
                  </a:lnTo>
                  <a:lnTo>
                    <a:pt x="120" y="1899"/>
                  </a:lnTo>
                  <a:lnTo>
                    <a:pt x="120" y="1875"/>
                  </a:lnTo>
                  <a:lnTo>
                    <a:pt x="120" y="1915"/>
                  </a:lnTo>
                  <a:lnTo>
                    <a:pt x="128" y="1947"/>
                  </a:lnTo>
                  <a:lnTo>
                    <a:pt x="128" y="1971"/>
                  </a:lnTo>
                  <a:lnTo>
                    <a:pt x="136" y="1963"/>
                  </a:lnTo>
                  <a:lnTo>
                    <a:pt x="136" y="1907"/>
                  </a:lnTo>
                  <a:lnTo>
                    <a:pt x="144" y="1915"/>
                  </a:lnTo>
                  <a:lnTo>
                    <a:pt x="144" y="1891"/>
                  </a:lnTo>
                  <a:lnTo>
                    <a:pt x="152" y="1907"/>
                  </a:lnTo>
                  <a:lnTo>
                    <a:pt x="152" y="1947"/>
                  </a:lnTo>
                  <a:lnTo>
                    <a:pt x="160" y="1923"/>
                  </a:lnTo>
                  <a:lnTo>
                    <a:pt x="160" y="1875"/>
                  </a:lnTo>
                  <a:lnTo>
                    <a:pt x="168" y="1883"/>
                  </a:lnTo>
                  <a:lnTo>
                    <a:pt x="168" y="1923"/>
                  </a:lnTo>
                  <a:lnTo>
                    <a:pt x="176" y="1939"/>
                  </a:lnTo>
                  <a:lnTo>
                    <a:pt x="176" y="1947"/>
                  </a:lnTo>
                  <a:lnTo>
                    <a:pt x="176" y="1827"/>
                  </a:lnTo>
                  <a:lnTo>
                    <a:pt x="184" y="1699"/>
                  </a:lnTo>
                  <a:lnTo>
                    <a:pt x="184" y="1507"/>
                  </a:lnTo>
                  <a:lnTo>
                    <a:pt x="192" y="1483"/>
                  </a:lnTo>
                  <a:lnTo>
                    <a:pt x="192" y="1026"/>
                  </a:lnTo>
                  <a:lnTo>
                    <a:pt x="200" y="722"/>
                  </a:lnTo>
                  <a:lnTo>
                    <a:pt x="200" y="0"/>
                  </a:lnTo>
                  <a:lnTo>
                    <a:pt x="208" y="17"/>
                  </a:lnTo>
                  <a:lnTo>
                    <a:pt x="208" y="593"/>
                  </a:lnTo>
                  <a:lnTo>
                    <a:pt x="216" y="1050"/>
                  </a:lnTo>
                  <a:lnTo>
                    <a:pt x="216" y="2284"/>
                  </a:lnTo>
                  <a:lnTo>
                    <a:pt x="224" y="2388"/>
                  </a:lnTo>
                  <a:lnTo>
                    <a:pt x="224" y="2308"/>
                  </a:lnTo>
                  <a:lnTo>
                    <a:pt x="224" y="2316"/>
                  </a:lnTo>
                  <a:lnTo>
                    <a:pt x="232" y="2372"/>
                  </a:lnTo>
                  <a:lnTo>
                    <a:pt x="232" y="2420"/>
                  </a:lnTo>
                  <a:lnTo>
                    <a:pt x="232" y="2396"/>
                  </a:lnTo>
                  <a:lnTo>
                    <a:pt x="240" y="2316"/>
                  </a:lnTo>
                  <a:lnTo>
                    <a:pt x="240" y="1963"/>
                  </a:lnTo>
                  <a:lnTo>
                    <a:pt x="248" y="1883"/>
                  </a:lnTo>
                  <a:lnTo>
                    <a:pt x="248" y="1747"/>
                  </a:lnTo>
                  <a:lnTo>
                    <a:pt x="256" y="1707"/>
                  </a:lnTo>
                  <a:lnTo>
                    <a:pt x="256" y="1651"/>
                  </a:lnTo>
                  <a:lnTo>
                    <a:pt x="264" y="1659"/>
                  </a:lnTo>
                  <a:lnTo>
                    <a:pt x="264" y="1667"/>
                  </a:lnTo>
                  <a:lnTo>
                    <a:pt x="272" y="1675"/>
                  </a:lnTo>
                  <a:lnTo>
                    <a:pt x="272" y="1699"/>
                  </a:lnTo>
                  <a:lnTo>
                    <a:pt x="272" y="1683"/>
                  </a:lnTo>
                  <a:lnTo>
                    <a:pt x="280" y="1659"/>
                  </a:lnTo>
                  <a:lnTo>
                    <a:pt x="280" y="1643"/>
                  </a:lnTo>
                  <a:lnTo>
                    <a:pt x="288" y="1635"/>
                  </a:lnTo>
                  <a:lnTo>
                    <a:pt x="288" y="1595"/>
                  </a:lnTo>
                  <a:lnTo>
                    <a:pt x="296" y="1579"/>
                  </a:lnTo>
                  <a:lnTo>
                    <a:pt x="296" y="1611"/>
                  </a:lnTo>
                  <a:lnTo>
                    <a:pt x="304" y="1603"/>
                  </a:lnTo>
                  <a:lnTo>
                    <a:pt x="304" y="1587"/>
                  </a:lnTo>
                  <a:lnTo>
                    <a:pt x="304" y="1627"/>
                  </a:lnTo>
                  <a:lnTo>
                    <a:pt x="312" y="1627"/>
                  </a:lnTo>
                  <a:lnTo>
                    <a:pt x="312" y="1539"/>
                  </a:lnTo>
                  <a:lnTo>
                    <a:pt x="328" y="1515"/>
                  </a:lnTo>
                  <a:lnTo>
                    <a:pt x="328" y="1523"/>
                  </a:lnTo>
                  <a:lnTo>
                    <a:pt x="328" y="1507"/>
                  </a:lnTo>
                  <a:lnTo>
                    <a:pt x="336" y="1499"/>
                  </a:lnTo>
                  <a:lnTo>
                    <a:pt x="336" y="1475"/>
                  </a:lnTo>
                  <a:lnTo>
                    <a:pt x="344" y="1451"/>
                  </a:lnTo>
                  <a:lnTo>
                    <a:pt x="344" y="1419"/>
                  </a:lnTo>
                  <a:lnTo>
                    <a:pt x="344" y="1443"/>
                  </a:lnTo>
                  <a:lnTo>
                    <a:pt x="352" y="1451"/>
                  </a:lnTo>
                  <a:lnTo>
                    <a:pt x="352" y="1387"/>
                  </a:lnTo>
                  <a:lnTo>
                    <a:pt x="360" y="1403"/>
                  </a:lnTo>
                  <a:lnTo>
                    <a:pt x="360" y="1427"/>
                  </a:lnTo>
                  <a:lnTo>
                    <a:pt x="368" y="1435"/>
                  </a:lnTo>
                  <a:lnTo>
                    <a:pt x="368" y="1363"/>
                  </a:lnTo>
                  <a:lnTo>
                    <a:pt x="376" y="1338"/>
                  </a:lnTo>
                  <a:lnTo>
                    <a:pt x="376" y="1379"/>
                  </a:lnTo>
                  <a:lnTo>
                    <a:pt x="376" y="1371"/>
                  </a:lnTo>
                  <a:lnTo>
                    <a:pt x="384" y="1322"/>
                  </a:lnTo>
                  <a:lnTo>
                    <a:pt x="384" y="1290"/>
                  </a:lnTo>
                  <a:lnTo>
                    <a:pt x="384" y="1298"/>
                  </a:lnTo>
                  <a:lnTo>
                    <a:pt x="392" y="1314"/>
                  </a:lnTo>
                  <a:lnTo>
                    <a:pt x="392" y="1242"/>
                  </a:lnTo>
                  <a:lnTo>
                    <a:pt x="400" y="1266"/>
                  </a:lnTo>
                  <a:lnTo>
                    <a:pt x="400" y="1290"/>
                  </a:lnTo>
                  <a:lnTo>
                    <a:pt x="400" y="1242"/>
                  </a:lnTo>
                  <a:lnTo>
                    <a:pt x="408" y="1218"/>
                  </a:lnTo>
                  <a:lnTo>
                    <a:pt x="408" y="1194"/>
                  </a:lnTo>
                  <a:lnTo>
                    <a:pt x="416" y="1154"/>
                  </a:lnTo>
                  <a:lnTo>
                    <a:pt x="416" y="1114"/>
                  </a:lnTo>
                  <a:lnTo>
                    <a:pt x="416" y="1130"/>
                  </a:lnTo>
                  <a:lnTo>
                    <a:pt x="424" y="1138"/>
                  </a:lnTo>
                  <a:lnTo>
                    <a:pt x="424" y="1042"/>
                  </a:lnTo>
                  <a:lnTo>
                    <a:pt x="432" y="1002"/>
                  </a:lnTo>
                  <a:lnTo>
                    <a:pt x="432" y="986"/>
                  </a:lnTo>
                  <a:lnTo>
                    <a:pt x="432" y="994"/>
                  </a:lnTo>
                  <a:lnTo>
                    <a:pt x="440" y="994"/>
                  </a:lnTo>
                  <a:lnTo>
                    <a:pt x="440" y="914"/>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79" name="Freeform 188"/>
            <p:cNvSpPr>
              <a:spLocks/>
            </p:cNvSpPr>
            <p:nvPr/>
          </p:nvSpPr>
          <p:spPr bwMode="auto">
            <a:xfrm>
              <a:off x="4159" y="1808"/>
              <a:ext cx="423" cy="1418"/>
            </a:xfrm>
            <a:custGeom>
              <a:avLst/>
              <a:gdLst/>
              <a:ahLst/>
              <a:cxnLst>
                <a:cxn ang="0">
                  <a:pos x="8" y="136"/>
                </a:cxn>
                <a:cxn ang="0">
                  <a:pos x="24" y="56"/>
                </a:cxn>
                <a:cxn ang="0">
                  <a:pos x="32" y="0"/>
                </a:cxn>
                <a:cxn ang="0">
                  <a:pos x="40" y="0"/>
                </a:cxn>
                <a:cxn ang="0">
                  <a:pos x="48" y="88"/>
                </a:cxn>
                <a:cxn ang="0">
                  <a:pos x="56" y="328"/>
                </a:cxn>
                <a:cxn ang="0">
                  <a:pos x="72" y="657"/>
                </a:cxn>
                <a:cxn ang="0">
                  <a:pos x="80" y="921"/>
                </a:cxn>
                <a:cxn ang="0">
                  <a:pos x="96" y="1097"/>
                </a:cxn>
                <a:cxn ang="0">
                  <a:pos x="104" y="1281"/>
                </a:cxn>
                <a:cxn ang="0">
                  <a:pos x="112" y="1330"/>
                </a:cxn>
                <a:cxn ang="0">
                  <a:pos x="128" y="1402"/>
                </a:cxn>
                <a:cxn ang="0">
                  <a:pos x="136" y="1378"/>
                </a:cxn>
                <a:cxn ang="0">
                  <a:pos x="144" y="1378"/>
                </a:cxn>
                <a:cxn ang="0">
                  <a:pos x="152" y="1362"/>
                </a:cxn>
                <a:cxn ang="0">
                  <a:pos x="160" y="1378"/>
                </a:cxn>
                <a:cxn ang="0">
                  <a:pos x="176" y="1306"/>
                </a:cxn>
                <a:cxn ang="0">
                  <a:pos x="184" y="1257"/>
                </a:cxn>
                <a:cxn ang="0">
                  <a:pos x="192" y="1241"/>
                </a:cxn>
                <a:cxn ang="0">
                  <a:pos x="208" y="1257"/>
                </a:cxn>
                <a:cxn ang="0">
                  <a:pos x="216" y="1233"/>
                </a:cxn>
                <a:cxn ang="0">
                  <a:pos x="224" y="1241"/>
                </a:cxn>
                <a:cxn ang="0">
                  <a:pos x="232" y="1193"/>
                </a:cxn>
                <a:cxn ang="0">
                  <a:pos x="240" y="1209"/>
                </a:cxn>
                <a:cxn ang="0">
                  <a:pos x="256" y="1177"/>
                </a:cxn>
                <a:cxn ang="0">
                  <a:pos x="264" y="1137"/>
                </a:cxn>
                <a:cxn ang="0">
                  <a:pos x="272" y="1169"/>
                </a:cxn>
                <a:cxn ang="0">
                  <a:pos x="280" y="1145"/>
                </a:cxn>
                <a:cxn ang="0">
                  <a:pos x="288" y="1097"/>
                </a:cxn>
                <a:cxn ang="0">
                  <a:pos x="296" y="1193"/>
                </a:cxn>
                <a:cxn ang="0">
                  <a:pos x="312" y="1105"/>
                </a:cxn>
                <a:cxn ang="0">
                  <a:pos x="320" y="1137"/>
                </a:cxn>
                <a:cxn ang="0">
                  <a:pos x="336" y="1169"/>
                </a:cxn>
                <a:cxn ang="0">
                  <a:pos x="344" y="1145"/>
                </a:cxn>
                <a:cxn ang="0">
                  <a:pos x="352" y="1225"/>
                </a:cxn>
                <a:cxn ang="0">
                  <a:pos x="368" y="1233"/>
                </a:cxn>
                <a:cxn ang="0">
                  <a:pos x="376" y="1257"/>
                </a:cxn>
                <a:cxn ang="0">
                  <a:pos x="384" y="1233"/>
                </a:cxn>
                <a:cxn ang="0">
                  <a:pos x="392" y="1193"/>
                </a:cxn>
                <a:cxn ang="0">
                  <a:pos x="400" y="1346"/>
                </a:cxn>
                <a:cxn ang="0">
                  <a:pos x="407" y="1265"/>
                </a:cxn>
                <a:cxn ang="0">
                  <a:pos x="415" y="1281"/>
                </a:cxn>
              </a:cxnLst>
              <a:rect l="0" t="0" r="r" b="b"/>
              <a:pathLst>
                <a:path w="423" h="1418">
                  <a:moveTo>
                    <a:pt x="0" y="184"/>
                  </a:moveTo>
                  <a:lnTo>
                    <a:pt x="8" y="176"/>
                  </a:lnTo>
                  <a:lnTo>
                    <a:pt x="8" y="136"/>
                  </a:lnTo>
                  <a:lnTo>
                    <a:pt x="16" y="104"/>
                  </a:lnTo>
                  <a:lnTo>
                    <a:pt x="16" y="24"/>
                  </a:lnTo>
                  <a:lnTo>
                    <a:pt x="24" y="56"/>
                  </a:lnTo>
                  <a:lnTo>
                    <a:pt x="24" y="64"/>
                  </a:lnTo>
                  <a:lnTo>
                    <a:pt x="24" y="32"/>
                  </a:lnTo>
                  <a:lnTo>
                    <a:pt x="32" y="0"/>
                  </a:lnTo>
                  <a:lnTo>
                    <a:pt x="32" y="56"/>
                  </a:lnTo>
                  <a:lnTo>
                    <a:pt x="40" y="16"/>
                  </a:lnTo>
                  <a:lnTo>
                    <a:pt x="40" y="0"/>
                  </a:lnTo>
                  <a:lnTo>
                    <a:pt x="40" y="104"/>
                  </a:lnTo>
                  <a:lnTo>
                    <a:pt x="48" y="104"/>
                  </a:lnTo>
                  <a:lnTo>
                    <a:pt x="48" y="88"/>
                  </a:lnTo>
                  <a:lnTo>
                    <a:pt x="48" y="112"/>
                  </a:lnTo>
                  <a:lnTo>
                    <a:pt x="56" y="192"/>
                  </a:lnTo>
                  <a:lnTo>
                    <a:pt x="56" y="328"/>
                  </a:lnTo>
                  <a:lnTo>
                    <a:pt x="64" y="376"/>
                  </a:lnTo>
                  <a:lnTo>
                    <a:pt x="64" y="608"/>
                  </a:lnTo>
                  <a:lnTo>
                    <a:pt x="72" y="657"/>
                  </a:lnTo>
                  <a:lnTo>
                    <a:pt x="72" y="681"/>
                  </a:lnTo>
                  <a:lnTo>
                    <a:pt x="80" y="729"/>
                  </a:lnTo>
                  <a:lnTo>
                    <a:pt x="80" y="921"/>
                  </a:lnTo>
                  <a:lnTo>
                    <a:pt x="88" y="945"/>
                  </a:lnTo>
                  <a:lnTo>
                    <a:pt x="88" y="1089"/>
                  </a:lnTo>
                  <a:lnTo>
                    <a:pt x="96" y="1097"/>
                  </a:lnTo>
                  <a:lnTo>
                    <a:pt x="96" y="1185"/>
                  </a:lnTo>
                  <a:lnTo>
                    <a:pt x="104" y="1241"/>
                  </a:lnTo>
                  <a:lnTo>
                    <a:pt x="104" y="1281"/>
                  </a:lnTo>
                  <a:lnTo>
                    <a:pt x="112" y="1330"/>
                  </a:lnTo>
                  <a:lnTo>
                    <a:pt x="112" y="1346"/>
                  </a:lnTo>
                  <a:lnTo>
                    <a:pt x="112" y="1330"/>
                  </a:lnTo>
                  <a:lnTo>
                    <a:pt x="120" y="1354"/>
                  </a:lnTo>
                  <a:lnTo>
                    <a:pt x="120" y="1418"/>
                  </a:lnTo>
                  <a:lnTo>
                    <a:pt x="128" y="1402"/>
                  </a:lnTo>
                  <a:lnTo>
                    <a:pt x="128" y="1362"/>
                  </a:lnTo>
                  <a:lnTo>
                    <a:pt x="128" y="1370"/>
                  </a:lnTo>
                  <a:lnTo>
                    <a:pt x="136" y="1378"/>
                  </a:lnTo>
                  <a:lnTo>
                    <a:pt x="136" y="1330"/>
                  </a:lnTo>
                  <a:lnTo>
                    <a:pt x="144" y="1354"/>
                  </a:lnTo>
                  <a:lnTo>
                    <a:pt x="144" y="1378"/>
                  </a:lnTo>
                  <a:lnTo>
                    <a:pt x="144" y="1346"/>
                  </a:lnTo>
                  <a:lnTo>
                    <a:pt x="152" y="1338"/>
                  </a:lnTo>
                  <a:lnTo>
                    <a:pt x="152" y="1362"/>
                  </a:lnTo>
                  <a:lnTo>
                    <a:pt x="160" y="1338"/>
                  </a:lnTo>
                  <a:lnTo>
                    <a:pt x="160" y="1314"/>
                  </a:lnTo>
                  <a:lnTo>
                    <a:pt x="160" y="1378"/>
                  </a:lnTo>
                  <a:lnTo>
                    <a:pt x="168" y="1378"/>
                  </a:lnTo>
                  <a:lnTo>
                    <a:pt x="168" y="1298"/>
                  </a:lnTo>
                  <a:lnTo>
                    <a:pt x="176" y="1306"/>
                  </a:lnTo>
                  <a:lnTo>
                    <a:pt x="176" y="1338"/>
                  </a:lnTo>
                  <a:lnTo>
                    <a:pt x="184" y="1370"/>
                  </a:lnTo>
                  <a:lnTo>
                    <a:pt x="184" y="1257"/>
                  </a:lnTo>
                  <a:lnTo>
                    <a:pt x="192" y="1298"/>
                  </a:lnTo>
                  <a:lnTo>
                    <a:pt x="192" y="1346"/>
                  </a:lnTo>
                  <a:lnTo>
                    <a:pt x="192" y="1241"/>
                  </a:lnTo>
                  <a:lnTo>
                    <a:pt x="200" y="1225"/>
                  </a:lnTo>
                  <a:lnTo>
                    <a:pt x="200" y="1298"/>
                  </a:lnTo>
                  <a:lnTo>
                    <a:pt x="208" y="1257"/>
                  </a:lnTo>
                  <a:lnTo>
                    <a:pt x="208" y="1193"/>
                  </a:lnTo>
                  <a:lnTo>
                    <a:pt x="208" y="1225"/>
                  </a:lnTo>
                  <a:lnTo>
                    <a:pt x="216" y="1233"/>
                  </a:lnTo>
                  <a:lnTo>
                    <a:pt x="216" y="1209"/>
                  </a:lnTo>
                  <a:lnTo>
                    <a:pt x="216" y="1225"/>
                  </a:lnTo>
                  <a:lnTo>
                    <a:pt x="224" y="1241"/>
                  </a:lnTo>
                  <a:lnTo>
                    <a:pt x="224" y="1225"/>
                  </a:lnTo>
                  <a:lnTo>
                    <a:pt x="232" y="1217"/>
                  </a:lnTo>
                  <a:lnTo>
                    <a:pt x="232" y="1193"/>
                  </a:lnTo>
                  <a:lnTo>
                    <a:pt x="240" y="1209"/>
                  </a:lnTo>
                  <a:lnTo>
                    <a:pt x="240" y="1225"/>
                  </a:lnTo>
                  <a:lnTo>
                    <a:pt x="240" y="1209"/>
                  </a:lnTo>
                  <a:lnTo>
                    <a:pt x="248" y="1201"/>
                  </a:lnTo>
                  <a:lnTo>
                    <a:pt x="248" y="1185"/>
                  </a:lnTo>
                  <a:lnTo>
                    <a:pt x="256" y="1177"/>
                  </a:lnTo>
                  <a:lnTo>
                    <a:pt x="256" y="1185"/>
                  </a:lnTo>
                  <a:lnTo>
                    <a:pt x="256" y="1161"/>
                  </a:lnTo>
                  <a:lnTo>
                    <a:pt x="264" y="1137"/>
                  </a:lnTo>
                  <a:lnTo>
                    <a:pt x="264" y="1129"/>
                  </a:lnTo>
                  <a:lnTo>
                    <a:pt x="264" y="1161"/>
                  </a:lnTo>
                  <a:lnTo>
                    <a:pt x="272" y="1169"/>
                  </a:lnTo>
                  <a:lnTo>
                    <a:pt x="272" y="1177"/>
                  </a:lnTo>
                  <a:lnTo>
                    <a:pt x="272" y="1161"/>
                  </a:lnTo>
                  <a:lnTo>
                    <a:pt x="280" y="1145"/>
                  </a:lnTo>
                  <a:lnTo>
                    <a:pt x="280" y="1153"/>
                  </a:lnTo>
                  <a:lnTo>
                    <a:pt x="288" y="1129"/>
                  </a:lnTo>
                  <a:lnTo>
                    <a:pt x="288" y="1097"/>
                  </a:lnTo>
                  <a:lnTo>
                    <a:pt x="288" y="1137"/>
                  </a:lnTo>
                  <a:lnTo>
                    <a:pt x="296" y="1161"/>
                  </a:lnTo>
                  <a:lnTo>
                    <a:pt x="296" y="1193"/>
                  </a:lnTo>
                  <a:lnTo>
                    <a:pt x="304" y="1209"/>
                  </a:lnTo>
                  <a:lnTo>
                    <a:pt x="304" y="1121"/>
                  </a:lnTo>
                  <a:lnTo>
                    <a:pt x="312" y="1105"/>
                  </a:lnTo>
                  <a:lnTo>
                    <a:pt x="312" y="1161"/>
                  </a:lnTo>
                  <a:lnTo>
                    <a:pt x="312" y="1153"/>
                  </a:lnTo>
                  <a:lnTo>
                    <a:pt x="320" y="1137"/>
                  </a:lnTo>
                  <a:lnTo>
                    <a:pt x="320" y="1185"/>
                  </a:lnTo>
                  <a:lnTo>
                    <a:pt x="328" y="1177"/>
                  </a:lnTo>
                  <a:lnTo>
                    <a:pt x="336" y="1169"/>
                  </a:lnTo>
                  <a:lnTo>
                    <a:pt x="336" y="1129"/>
                  </a:lnTo>
                  <a:lnTo>
                    <a:pt x="344" y="1153"/>
                  </a:lnTo>
                  <a:lnTo>
                    <a:pt x="344" y="1145"/>
                  </a:lnTo>
                  <a:lnTo>
                    <a:pt x="344" y="1137"/>
                  </a:lnTo>
                  <a:lnTo>
                    <a:pt x="352" y="1105"/>
                  </a:lnTo>
                  <a:lnTo>
                    <a:pt x="352" y="1225"/>
                  </a:lnTo>
                  <a:lnTo>
                    <a:pt x="360" y="1281"/>
                  </a:lnTo>
                  <a:lnTo>
                    <a:pt x="360" y="1161"/>
                  </a:lnTo>
                  <a:lnTo>
                    <a:pt x="368" y="1233"/>
                  </a:lnTo>
                  <a:lnTo>
                    <a:pt x="368" y="1281"/>
                  </a:lnTo>
                  <a:lnTo>
                    <a:pt x="368" y="1209"/>
                  </a:lnTo>
                  <a:lnTo>
                    <a:pt x="376" y="1257"/>
                  </a:lnTo>
                  <a:lnTo>
                    <a:pt x="376" y="1314"/>
                  </a:lnTo>
                  <a:lnTo>
                    <a:pt x="376" y="1289"/>
                  </a:lnTo>
                  <a:lnTo>
                    <a:pt x="384" y="1233"/>
                  </a:lnTo>
                  <a:lnTo>
                    <a:pt x="384" y="1281"/>
                  </a:lnTo>
                  <a:lnTo>
                    <a:pt x="384" y="1273"/>
                  </a:lnTo>
                  <a:lnTo>
                    <a:pt x="392" y="1193"/>
                  </a:lnTo>
                  <a:lnTo>
                    <a:pt x="392" y="1153"/>
                  </a:lnTo>
                  <a:lnTo>
                    <a:pt x="392" y="1330"/>
                  </a:lnTo>
                  <a:lnTo>
                    <a:pt x="400" y="1346"/>
                  </a:lnTo>
                  <a:lnTo>
                    <a:pt x="400" y="1249"/>
                  </a:lnTo>
                  <a:lnTo>
                    <a:pt x="400" y="1257"/>
                  </a:lnTo>
                  <a:lnTo>
                    <a:pt x="407" y="1265"/>
                  </a:lnTo>
                  <a:lnTo>
                    <a:pt x="407" y="1289"/>
                  </a:lnTo>
                  <a:lnTo>
                    <a:pt x="415" y="1314"/>
                  </a:lnTo>
                  <a:lnTo>
                    <a:pt x="415" y="1281"/>
                  </a:lnTo>
                  <a:lnTo>
                    <a:pt x="415" y="1298"/>
                  </a:lnTo>
                  <a:lnTo>
                    <a:pt x="423" y="1322"/>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280" name="Line 189"/>
            <p:cNvSpPr>
              <a:spLocks noChangeShapeType="1"/>
            </p:cNvSpPr>
            <p:nvPr/>
          </p:nvSpPr>
          <p:spPr bwMode="auto">
            <a:xfrm flipV="1">
              <a:off x="4582" y="3114"/>
              <a:ext cx="1" cy="16"/>
            </a:xfrm>
            <a:prstGeom prst="line">
              <a:avLst/>
            </a:pr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Text Box 6"/>
          <p:cNvSpPr txBox="1">
            <a:spLocks noChangeArrowheads="1"/>
          </p:cNvSpPr>
          <p:nvPr/>
        </p:nvSpPr>
        <p:spPr bwMode="auto">
          <a:xfrm>
            <a:off x="658189" y="1372706"/>
            <a:ext cx="740907" cy="461665"/>
          </a:xfrm>
          <a:prstGeom prst="rect">
            <a:avLst/>
          </a:prstGeom>
          <a:noFill/>
          <a:ln w="9525">
            <a:noFill/>
            <a:miter lim="800000"/>
            <a:headEnd/>
            <a:tailEnd/>
          </a:ln>
          <a:effectLst/>
        </p:spPr>
        <p:txBody>
          <a:bodyPr wrap="none">
            <a:spAutoFit/>
          </a:bodyPr>
          <a:lstStyle/>
          <a:p>
            <a:pPr algn="ctr"/>
            <a:r>
              <a:rPr lang="en-US" altLang="ko-KR" sz="1400" dirty="0" smtClean="0">
                <a:latin typeface="맑은 고딕" pitchFamily="50" charset="-127"/>
                <a:ea typeface="맑은 고딕" pitchFamily="50" charset="-127"/>
              </a:rPr>
              <a:t>Diff #1</a:t>
            </a:r>
          </a:p>
          <a:p>
            <a:pPr algn="ctr"/>
            <a:r>
              <a:rPr lang="en-US" altLang="ko-KR" sz="1000" dirty="0" smtClean="0">
                <a:latin typeface="맑은 고딕" pitchFamily="50" charset="-127"/>
                <a:ea typeface="맑은 고딕" pitchFamily="50" charset="-127"/>
              </a:rPr>
              <a:t>(r=0.739)</a:t>
            </a:r>
            <a:endParaRPr lang="ko-KR" altLang="en-US" sz="1000" dirty="0">
              <a:latin typeface="맑은 고딕" pitchFamily="50" charset="-127"/>
              <a:ea typeface="맑은 고딕" pitchFamily="50" charset="-127"/>
            </a:endParaRPr>
          </a:p>
        </p:txBody>
      </p:sp>
      <p:sp>
        <p:nvSpPr>
          <p:cNvPr id="5128" name="Text Box 8"/>
          <p:cNvSpPr txBox="1">
            <a:spLocks noChangeArrowheads="1"/>
          </p:cNvSpPr>
          <p:nvPr/>
        </p:nvSpPr>
        <p:spPr bwMode="auto">
          <a:xfrm>
            <a:off x="658189" y="2613025"/>
            <a:ext cx="740907" cy="461665"/>
          </a:xfrm>
          <a:prstGeom prst="rect">
            <a:avLst/>
          </a:prstGeom>
          <a:noFill/>
          <a:ln w="9525">
            <a:noFill/>
            <a:miter lim="800000"/>
            <a:headEnd/>
            <a:tailEnd/>
          </a:ln>
          <a:effectLst/>
        </p:spPr>
        <p:txBody>
          <a:bodyPr wrap="none">
            <a:spAutoFit/>
          </a:bodyPr>
          <a:lstStyle/>
          <a:p>
            <a:pPr algn="ctr"/>
            <a:r>
              <a:rPr lang="en-US" altLang="ko-KR" sz="1400" dirty="0" smtClean="0">
                <a:latin typeface="맑은 고딕" pitchFamily="50" charset="-127"/>
                <a:ea typeface="맑은 고딕" pitchFamily="50" charset="-127"/>
              </a:rPr>
              <a:t>Diff</a:t>
            </a:r>
            <a:r>
              <a:rPr lang="ko-KR" altLang="en-US" sz="1400" dirty="0" smtClean="0">
                <a:latin typeface="맑은 고딕" pitchFamily="50" charset="-127"/>
                <a:ea typeface="맑은 고딕" pitchFamily="50" charset="-127"/>
              </a:rPr>
              <a:t> </a:t>
            </a:r>
            <a:r>
              <a:rPr lang="en-US" altLang="ko-KR" sz="1400" dirty="0" smtClean="0">
                <a:latin typeface="맑은 고딕" pitchFamily="50" charset="-127"/>
                <a:ea typeface="맑은 고딕" pitchFamily="50" charset="-127"/>
              </a:rPr>
              <a:t>#2</a:t>
            </a:r>
          </a:p>
          <a:p>
            <a:pPr algn="ctr"/>
            <a:r>
              <a:rPr lang="en-US" altLang="ko-KR" sz="1000" dirty="0" smtClean="0">
                <a:latin typeface="맑은 고딕" pitchFamily="50" charset="-127"/>
                <a:ea typeface="맑은 고딕" pitchFamily="50" charset="-127"/>
              </a:rPr>
              <a:t>(r=0.809)</a:t>
            </a:r>
            <a:endParaRPr lang="ko-KR" altLang="en-US" sz="1000" dirty="0">
              <a:latin typeface="맑은 고딕" pitchFamily="50" charset="-127"/>
              <a:ea typeface="맑은 고딕" pitchFamily="50" charset="-127"/>
            </a:endParaRPr>
          </a:p>
        </p:txBody>
      </p:sp>
      <p:sp>
        <p:nvSpPr>
          <p:cNvPr id="5129" name="Text Box 9"/>
          <p:cNvSpPr txBox="1">
            <a:spLocks noChangeArrowheads="1"/>
          </p:cNvSpPr>
          <p:nvPr/>
        </p:nvSpPr>
        <p:spPr bwMode="auto">
          <a:xfrm>
            <a:off x="658189" y="3765550"/>
            <a:ext cx="740907" cy="461665"/>
          </a:xfrm>
          <a:prstGeom prst="rect">
            <a:avLst/>
          </a:prstGeom>
          <a:noFill/>
          <a:ln w="9525">
            <a:noFill/>
            <a:miter lim="800000"/>
            <a:headEnd/>
            <a:tailEnd/>
          </a:ln>
          <a:effectLst/>
        </p:spPr>
        <p:txBody>
          <a:bodyPr wrap="none">
            <a:spAutoFit/>
          </a:bodyPr>
          <a:lstStyle/>
          <a:p>
            <a:pPr algn="ctr"/>
            <a:r>
              <a:rPr lang="en-US" altLang="ko-KR" sz="1400" dirty="0" smtClean="0">
                <a:latin typeface="맑은 고딕" pitchFamily="50" charset="-127"/>
                <a:ea typeface="맑은 고딕" pitchFamily="50" charset="-127"/>
              </a:rPr>
              <a:t>Diff</a:t>
            </a:r>
            <a:r>
              <a:rPr lang="ko-KR" altLang="en-US" sz="1400" dirty="0" smtClean="0">
                <a:latin typeface="맑은 고딕" pitchFamily="50" charset="-127"/>
                <a:ea typeface="맑은 고딕" pitchFamily="50" charset="-127"/>
              </a:rPr>
              <a:t> </a:t>
            </a:r>
            <a:r>
              <a:rPr lang="en-US" altLang="ko-KR" sz="1400" dirty="0" smtClean="0">
                <a:latin typeface="맑은 고딕" pitchFamily="50" charset="-127"/>
                <a:ea typeface="맑은 고딕" pitchFamily="50" charset="-127"/>
              </a:rPr>
              <a:t>#3</a:t>
            </a:r>
          </a:p>
          <a:p>
            <a:pPr algn="ctr"/>
            <a:r>
              <a:rPr lang="en-US" altLang="ko-KR" sz="1000" dirty="0" smtClean="0">
                <a:latin typeface="맑은 고딕" pitchFamily="50" charset="-127"/>
                <a:ea typeface="맑은 고딕" pitchFamily="50" charset="-127"/>
              </a:rPr>
              <a:t>(r=0.612)</a:t>
            </a:r>
            <a:endParaRPr lang="ko-KR" altLang="en-US" sz="1000" dirty="0">
              <a:latin typeface="맑은 고딕" pitchFamily="50" charset="-127"/>
              <a:ea typeface="맑은 고딕" pitchFamily="50" charset="-127"/>
            </a:endParaRPr>
          </a:p>
        </p:txBody>
      </p:sp>
      <p:sp>
        <p:nvSpPr>
          <p:cNvPr id="5130" name="Text Box 10"/>
          <p:cNvSpPr txBox="1">
            <a:spLocks noChangeArrowheads="1"/>
          </p:cNvSpPr>
          <p:nvPr/>
        </p:nvSpPr>
        <p:spPr bwMode="auto">
          <a:xfrm>
            <a:off x="648569" y="4869160"/>
            <a:ext cx="760144" cy="461665"/>
          </a:xfrm>
          <a:prstGeom prst="rect">
            <a:avLst/>
          </a:prstGeom>
          <a:noFill/>
          <a:ln w="9525">
            <a:noFill/>
            <a:miter lim="800000"/>
            <a:headEnd/>
            <a:tailEnd/>
          </a:ln>
          <a:effectLst/>
        </p:spPr>
        <p:txBody>
          <a:bodyPr wrap="none">
            <a:spAutoFit/>
          </a:bodyPr>
          <a:lstStyle/>
          <a:p>
            <a:pPr algn="ctr"/>
            <a:r>
              <a:rPr lang="en-US" altLang="ko-KR" sz="1400" dirty="0" smtClean="0">
                <a:latin typeface="맑은 고딕" pitchFamily="50" charset="-127"/>
                <a:ea typeface="맑은 고딕" pitchFamily="50" charset="-127"/>
              </a:rPr>
              <a:t>Diff #4</a:t>
            </a:r>
          </a:p>
          <a:p>
            <a:pPr algn="ctr"/>
            <a:r>
              <a:rPr lang="en-US" altLang="ko-KR" sz="1000" dirty="0" smtClean="0">
                <a:latin typeface="맑은 고딕" pitchFamily="50" charset="-127"/>
                <a:ea typeface="맑은 고딕" pitchFamily="50" charset="-127"/>
              </a:rPr>
              <a:t>(r=-0.211)</a:t>
            </a:r>
            <a:endParaRPr lang="ko-KR" altLang="en-US" sz="1000" dirty="0">
              <a:latin typeface="맑은 고딕" pitchFamily="50" charset="-127"/>
              <a:ea typeface="맑은 고딕" pitchFamily="50" charset="-127"/>
            </a:endParaRPr>
          </a:p>
        </p:txBody>
      </p:sp>
      <p:sp>
        <p:nvSpPr>
          <p:cNvPr id="9" name="슬라이드 번호 개체 틀 8"/>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27</a:t>
            </a:fld>
            <a:endParaRPr lang="ko-KR" altLang="en-US" dirty="0"/>
          </a:p>
        </p:txBody>
      </p:sp>
      <p:sp>
        <p:nvSpPr>
          <p:cNvPr id="16" name="TextBox 15"/>
          <p:cNvSpPr txBox="1"/>
          <p:nvPr/>
        </p:nvSpPr>
        <p:spPr>
          <a:xfrm>
            <a:off x="0" y="6611779"/>
            <a:ext cx="2286203" cy="246221"/>
          </a:xfrm>
          <a:prstGeom prst="rect">
            <a:avLst/>
          </a:prstGeom>
          <a:noFill/>
        </p:spPr>
        <p:txBody>
          <a:bodyPr wrap="none" rtlCol="0">
            <a:spAutoFit/>
          </a:bodyPr>
          <a:lstStyle/>
          <a:p>
            <a:r>
              <a:rPr lang="en-US" altLang="ko-KR" sz="1000" dirty="0" smtClean="0"/>
              <a:t>* Pearson correlation(r) </a:t>
            </a:r>
            <a:r>
              <a:rPr lang="en-US" altLang="ko-KR" sz="1000" dirty="0" err="1" smtClean="0"/>
              <a:t>w.r.t</a:t>
            </a:r>
            <a:r>
              <a:rPr lang="en-US" altLang="ko-KR" sz="1000" dirty="0" smtClean="0"/>
              <a:t>. Lead II</a:t>
            </a:r>
            <a:endParaRPr lang="ko-KR" altLang="en-US" sz="1000" dirty="0"/>
          </a:p>
        </p:txBody>
      </p:sp>
      <p:sp>
        <p:nvSpPr>
          <p:cNvPr id="12" name="TextBox 11"/>
          <p:cNvSpPr txBox="1"/>
          <p:nvPr/>
        </p:nvSpPr>
        <p:spPr>
          <a:xfrm>
            <a:off x="0" y="-30777"/>
            <a:ext cx="6126998" cy="461665"/>
          </a:xfrm>
          <a:prstGeom prst="rect">
            <a:avLst/>
          </a:prstGeom>
          <a:noFill/>
          <a:ln w="9525" algn="ctr">
            <a:noFill/>
            <a:miter lim="800000"/>
            <a:headEnd/>
            <a:tailEnd/>
          </a:ln>
        </p:spPr>
        <p:txBody>
          <a:bodyPr wrap="none" anchor="ctr">
            <a:spAutoFit/>
          </a:bodyPr>
          <a:lstStyle/>
          <a:p>
            <a:r>
              <a:rPr lang="en-US" altLang="ko-KR" sz="2400" dirty="0" smtClean="0">
                <a:latin typeface="Times New Roman" pitchFamily="18" charset="0"/>
                <a:ea typeface="바탕" pitchFamily="18" charset="-127"/>
                <a:cs typeface="Times New Roman" pitchFamily="18" charset="0"/>
              </a:rPr>
              <a:t>* Body</a:t>
            </a:r>
            <a:r>
              <a:rPr lang="ko-KR" altLang="en-US" sz="2400" dirty="0" smtClean="0">
                <a:latin typeface="Times New Roman" pitchFamily="18" charset="0"/>
                <a:ea typeface="바탕" pitchFamily="18" charset="-127"/>
                <a:cs typeface="Times New Roman" pitchFamily="18" charset="0"/>
              </a:rPr>
              <a:t> </a:t>
            </a:r>
            <a:r>
              <a:rPr lang="en-US" altLang="ko-KR" sz="2400" dirty="0" smtClean="0">
                <a:latin typeface="Times New Roman" pitchFamily="18" charset="0"/>
                <a:ea typeface="바탕" pitchFamily="18" charset="-127"/>
                <a:cs typeface="Times New Roman" pitchFamily="18" charset="0"/>
              </a:rPr>
              <a:t>Surface Potential Experiment Result -2</a:t>
            </a:r>
            <a:endParaRPr lang="ko-KR" altLang="en-US" sz="2400" dirty="0">
              <a:latin typeface="Times New Roman" pitchFamily="18" charset="0"/>
              <a:ea typeface="바탕" pitchFamily="18" charset="-127"/>
              <a:cs typeface="Times New Roman" pitchFamily="18" charset="0"/>
            </a:endParaRPr>
          </a:p>
        </p:txBody>
      </p:sp>
      <p:pic>
        <p:nvPicPr>
          <p:cNvPr id="13" name="Picture 4"/>
          <p:cNvPicPr>
            <a:picLocks noChangeAspect="1" noChangeArrowheads="1"/>
          </p:cNvPicPr>
          <p:nvPr/>
        </p:nvPicPr>
        <p:blipFill>
          <a:blip r:embed="rId2" cstate="print"/>
          <a:srcRect/>
          <a:stretch>
            <a:fillRect/>
          </a:stretch>
        </p:blipFill>
        <p:spPr bwMode="auto">
          <a:xfrm>
            <a:off x="1138758" y="764704"/>
            <a:ext cx="7105650" cy="53419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슬라이드 번호 개체 틀 7"/>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28</a:t>
            </a:fld>
            <a:endParaRPr lang="ko-KR" altLang="en-US" dirty="0"/>
          </a:p>
        </p:txBody>
      </p:sp>
      <p:sp>
        <p:nvSpPr>
          <p:cNvPr id="10" name="Text Box 4"/>
          <p:cNvSpPr txBox="1">
            <a:spLocks noChangeArrowheads="1"/>
          </p:cNvSpPr>
          <p:nvPr/>
        </p:nvSpPr>
        <p:spPr bwMode="auto">
          <a:xfrm>
            <a:off x="688118" y="1412776"/>
            <a:ext cx="1074333" cy="461665"/>
          </a:xfrm>
          <a:prstGeom prst="rect">
            <a:avLst/>
          </a:prstGeom>
          <a:noFill/>
          <a:ln w="9525">
            <a:noFill/>
            <a:miter lim="800000"/>
            <a:headEnd/>
            <a:tailEnd/>
          </a:ln>
        </p:spPr>
        <p:txBody>
          <a:bodyPr wrap="none">
            <a:spAutoFit/>
          </a:bodyPr>
          <a:lstStyle/>
          <a:p>
            <a:pPr algn="ctr"/>
            <a:r>
              <a:rPr lang="en-US" altLang="ko-KR" sz="1400" dirty="0" smtClean="0">
                <a:ea typeface="HY헤드라인M" pitchFamily="18" charset="-127"/>
              </a:rPr>
              <a:t>Diff #1+#2</a:t>
            </a:r>
            <a:endParaRPr lang="en-US" altLang="ko-KR" sz="1400" dirty="0">
              <a:ea typeface="HY헤드라인M" pitchFamily="18" charset="-127"/>
            </a:endParaRPr>
          </a:p>
          <a:p>
            <a:pPr algn="ctr"/>
            <a:r>
              <a:rPr lang="en-US" altLang="ko-KR" sz="1000" dirty="0" smtClean="0">
                <a:ea typeface="HY헤드라인M" pitchFamily="18" charset="-127"/>
              </a:rPr>
              <a:t>(r=0.830)</a:t>
            </a:r>
            <a:endParaRPr lang="en-US" altLang="ko-KR" sz="1000" dirty="0">
              <a:ea typeface="HY헤드라인M" pitchFamily="18" charset="-127"/>
            </a:endParaRPr>
          </a:p>
        </p:txBody>
      </p:sp>
      <p:sp>
        <p:nvSpPr>
          <p:cNvPr id="11" name="Text Box 5"/>
          <p:cNvSpPr txBox="1">
            <a:spLocks noChangeArrowheads="1"/>
          </p:cNvSpPr>
          <p:nvPr/>
        </p:nvSpPr>
        <p:spPr bwMode="auto">
          <a:xfrm>
            <a:off x="688118" y="3095382"/>
            <a:ext cx="1074333" cy="461665"/>
          </a:xfrm>
          <a:prstGeom prst="rect">
            <a:avLst/>
          </a:prstGeom>
          <a:noFill/>
          <a:ln w="9525">
            <a:noFill/>
            <a:miter lim="800000"/>
            <a:headEnd/>
            <a:tailEnd/>
          </a:ln>
        </p:spPr>
        <p:txBody>
          <a:bodyPr wrap="none">
            <a:spAutoFit/>
          </a:bodyPr>
          <a:lstStyle/>
          <a:p>
            <a:pPr algn="ctr"/>
            <a:r>
              <a:rPr lang="en-US" altLang="ko-KR" sz="1400" dirty="0" smtClean="0">
                <a:ea typeface="HY헤드라인M" pitchFamily="18" charset="-127"/>
              </a:rPr>
              <a:t>Diff #1+#3</a:t>
            </a:r>
            <a:endParaRPr lang="en-US" altLang="ko-KR" sz="1400" dirty="0">
              <a:ea typeface="HY헤드라인M" pitchFamily="18" charset="-127"/>
            </a:endParaRPr>
          </a:p>
          <a:p>
            <a:pPr algn="ctr"/>
            <a:r>
              <a:rPr lang="en-US" altLang="ko-KR" sz="1000" dirty="0" smtClean="0">
                <a:ea typeface="HY헤드라인M" pitchFamily="18" charset="-127"/>
              </a:rPr>
              <a:t>(r=-0.697)</a:t>
            </a:r>
            <a:endParaRPr lang="en-US" altLang="ko-KR" sz="1000" dirty="0">
              <a:ea typeface="HY헤드라인M" pitchFamily="18" charset="-127"/>
            </a:endParaRPr>
          </a:p>
        </p:txBody>
      </p:sp>
      <p:sp>
        <p:nvSpPr>
          <p:cNvPr id="13" name="Text Box 6"/>
          <p:cNvSpPr txBox="1">
            <a:spLocks noChangeArrowheads="1"/>
          </p:cNvSpPr>
          <p:nvPr/>
        </p:nvSpPr>
        <p:spPr bwMode="auto">
          <a:xfrm>
            <a:off x="688118" y="4653136"/>
            <a:ext cx="1074333" cy="461665"/>
          </a:xfrm>
          <a:prstGeom prst="rect">
            <a:avLst/>
          </a:prstGeom>
          <a:noFill/>
          <a:ln w="9525">
            <a:noFill/>
            <a:miter lim="800000"/>
            <a:headEnd/>
            <a:tailEnd/>
          </a:ln>
        </p:spPr>
        <p:txBody>
          <a:bodyPr wrap="none">
            <a:spAutoFit/>
          </a:bodyPr>
          <a:lstStyle/>
          <a:p>
            <a:pPr algn="ctr"/>
            <a:r>
              <a:rPr lang="en-US" altLang="ko-KR" sz="1400" dirty="0" smtClean="0">
                <a:ea typeface="HY헤드라인M" pitchFamily="18" charset="-127"/>
              </a:rPr>
              <a:t>Diff #1+#4</a:t>
            </a:r>
            <a:endParaRPr lang="en-US" altLang="ko-KR" sz="1400" dirty="0">
              <a:ea typeface="HY헤드라인M" pitchFamily="18" charset="-127"/>
            </a:endParaRPr>
          </a:p>
          <a:p>
            <a:pPr algn="ctr"/>
            <a:r>
              <a:rPr lang="en-US" altLang="ko-KR" sz="1000" dirty="0" smtClean="0">
                <a:ea typeface="HY헤드라인M" pitchFamily="18" charset="-127"/>
              </a:rPr>
              <a:t>(r=-0.163)</a:t>
            </a:r>
            <a:endParaRPr lang="en-US" altLang="ko-KR" sz="1000" dirty="0">
              <a:ea typeface="HY헤드라인M" pitchFamily="18" charset="-127"/>
            </a:endParaRPr>
          </a:p>
        </p:txBody>
      </p:sp>
      <p:sp>
        <p:nvSpPr>
          <p:cNvPr id="14" name="TextBox 13"/>
          <p:cNvSpPr txBox="1"/>
          <p:nvPr/>
        </p:nvSpPr>
        <p:spPr>
          <a:xfrm>
            <a:off x="0" y="6611779"/>
            <a:ext cx="2286203" cy="246221"/>
          </a:xfrm>
          <a:prstGeom prst="rect">
            <a:avLst/>
          </a:prstGeom>
          <a:noFill/>
        </p:spPr>
        <p:txBody>
          <a:bodyPr wrap="none" rtlCol="0">
            <a:spAutoFit/>
          </a:bodyPr>
          <a:lstStyle/>
          <a:p>
            <a:r>
              <a:rPr lang="en-US" altLang="ko-KR" sz="1000" dirty="0" smtClean="0"/>
              <a:t>* Pearson correlation(r) </a:t>
            </a:r>
            <a:r>
              <a:rPr lang="en-US" altLang="ko-KR" sz="1000" dirty="0" err="1" smtClean="0"/>
              <a:t>w.r.t</a:t>
            </a:r>
            <a:r>
              <a:rPr lang="en-US" altLang="ko-KR" sz="1000" dirty="0" smtClean="0"/>
              <a:t>. Lead II</a:t>
            </a:r>
            <a:endParaRPr lang="ko-KR" altLang="en-US" sz="1000" dirty="0"/>
          </a:p>
        </p:txBody>
      </p:sp>
      <p:sp>
        <p:nvSpPr>
          <p:cNvPr id="15" name="TextBox 14"/>
          <p:cNvSpPr txBox="1"/>
          <p:nvPr/>
        </p:nvSpPr>
        <p:spPr>
          <a:xfrm>
            <a:off x="0" y="-30777"/>
            <a:ext cx="6126998" cy="461665"/>
          </a:xfrm>
          <a:prstGeom prst="rect">
            <a:avLst/>
          </a:prstGeom>
          <a:noFill/>
          <a:ln w="9525" algn="ctr">
            <a:noFill/>
            <a:miter lim="800000"/>
            <a:headEnd/>
            <a:tailEnd/>
          </a:ln>
        </p:spPr>
        <p:txBody>
          <a:bodyPr wrap="none" anchor="ctr">
            <a:spAutoFit/>
          </a:bodyPr>
          <a:lstStyle/>
          <a:p>
            <a:r>
              <a:rPr lang="en-US" altLang="ko-KR" sz="2400" dirty="0" smtClean="0">
                <a:latin typeface="Times New Roman" pitchFamily="18" charset="0"/>
                <a:ea typeface="바탕" pitchFamily="18" charset="-127"/>
                <a:cs typeface="Times New Roman" pitchFamily="18" charset="0"/>
              </a:rPr>
              <a:t>* Body</a:t>
            </a:r>
            <a:r>
              <a:rPr lang="ko-KR" altLang="en-US" sz="2400" dirty="0" smtClean="0">
                <a:latin typeface="Times New Roman" pitchFamily="18" charset="0"/>
                <a:ea typeface="바탕" pitchFamily="18" charset="-127"/>
                <a:cs typeface="Times New Roman" pitchFamily="18" charset="0"/>
              </a:rPr>
              <a:t> </a:t>
            </a:r>
            <a:r>
              <a:rPr lang="en-US" altLang="ko-KR" sz="2400" dirty="0" smtClean="0">
                <a:latin typeface="Times New Roman" pitchFamily="18" charset="0"/>
                <a:ea typeface="바탕" pitchFamily="18" charset="-127"/>
                <a:cs typeface="Times New Roman" pitchFamily="18" charset="0"/>
              </a:rPr>
              <a:t>Surface Potential Experiment Result -3</a:t>
            </a:r>
            <a:endParaRPr lang="ko-KR" altLang="en-US" sz="2400" dirty="0">
              <a:latin typeface="Times New Roman" pitchFamily="18" charset="0"/>
              <a:ea typeface="바탕" pitchFamily="18" charset="-127"/>
              <a:cs typeface="Times New Roman" pitchFamily="18" charset="0"/>
            </a:endParaRPr>
          </a:p>
        </p:txBody>
      </p:sp>
      <p:pic>
        <p:nvPicPr>
          <p:cNvPr id="16" name="Picture 7"/>
          <p:cNvPicPr>
            <a:picLocks noChangeAspect="1" noChangeArrowheads="1"/>
          </p:cNvPicPr>
          <p:nvPr/>
        </p:nvPicPr>
        <p:blipFill>
          <a:blip r:embed="rId2" cstate="print"/>
          <a:srcRect/>
          <a:stretch>
            <a:fillRect/>
          </a:stretch>
        </p:blipFill>
        <p:spPr bwMode="auto">
          <a:xfrm>
            <a:off x="1259632" y="620688"/>
            <a:ext cx="7105650" cy="53419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슬라이드 번호 개체 틀 13"/>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29</a:t>
            </a:fld>
            <a:endParaRPr lang="ko-KR" altLang="en-US" dirty="0"/>
          </a:p>
        </p:txBody>
      </p:sp>
      <p:sp>
        <p:nvSpPr>
          <p:cNvPr id="15" name="Text Box 4"/>
          <p:cNvSpPr txBox="1">
            <a:spLocks noChangeArrowheads="1"/>
          </p:cNvSpPr>
          <p:nvPr/>
        </p:nvSpPr>
        <p:spPr bwMode="auto">
          <a:xfrm>
            <a:off x="616110" y="1615455"/>
            <a:ext cx="1074333" cy="461665"/>
          </a:xfrm>
          <a:prstGeom prst="rect">
            <a:avLst/>
          </a:prstGeom>
          <a:noFill/>
          <a:ln w="9525">
            <a:noFill/>
            <a:miter lim="800000"/>
            <a:headEnd/>
            <a:tailEnd/>
          </a:ln>
        </p:spPr>
        <p:txBody>
          <a:bodyPr wrap="none">
            <a:spAutoFit/>
          </a:bodyPr>
          <a:lstStyle/>
          <a:p>
            <a:pPr algn="ctr"/>
            <a:r>
              <a:rPr lang="en-US" altLang="ko-KR" sz="1400" dirty="0" smtClean="0">
                <a:ea typeface="HY헤드라인M" pitchFamily="18" charset="-127"/>
              </a:rPr>
              <a:t>Diff #2+#3</a:t>
            </a:r>
          </a:p>
          <a:p>
            <a:pPr algn="ctr"/>
            <a:r>
              <a:rPr lang="en-US" altLang="ko-KR" sz="1000" dirty="0" smtClean="0">
                <a:ea typeface="HY헤드라인M" pitchFamily="18" charset="-127"/>
              </a:rPr>
              <a:t>(r=0.967)</a:t>
            </a:r>
          </a:p>
        </p:txBody>
      </p:sp>
      <p:sp>
        <p:nvSpPr>
          <p:cNvPr id="16" name="Text Box 5"/>
          <p:cNvSpPr txBox="1">
            <a:spLocks noChangeArrowheads="1"/>
          </p:cNvSpPr>
          <p:nvPr/>
        </p:nvSpPr>
        <p:spPr bwMode="auto">
          <a:xfrm>
            <a:off x="688118" y="3127623"/>
            <a:ext cx="1074333" cy="461665"/>
          </a:xfrm>
          <a:prstGeom prst="rect">
            <a:avLst/>
          </a:prstGeom>
          <a:noFill/>
          <a:ln w="9525">
            <a:noFill/>
            <a:miter lim="800000"/>
            <a:headEnd/>
            <a:tailEnd/>
          </a:ln>
        </p:spPr>
        <p:txBody>
          <a:bodyPr wrap="none">
            <a:spAutoFit/>
          </a:bodyPr>
          <a:lstStyle/>
          <a:p>
            <a:pPr algn="ctr"/>
            <a:r>
              <a:rPr lang="en-US" altLang="ko-KR" sz="1400" dirty="0" smtClean="0">
                <a:ea typeface="HY헤드라인M" pitchFamily="18" charset="-127"/>
              </a:rPr>
              <a:t>Diff #2+#4</a:t>
            </a:r>
          </a:p>
          <a:p>
            <a:pPr algn="ctr"/>
            <a:r>
              <a:rPr lang="en-US" altLang="ko-KR" sz="1000" dirty="0" smtClean="0">
                <a:ea typeface="HY헤드라인M" pitchFamily="18" charset="-127"/>
              </a:rPr>
              <a:t>(r=0.547)</a:t>
            </a:r>
          </a:p>
        </p:txBody>
      </p:sp>
      <p:sp>
        <p:nvSpPr>
          <p:cNvPr id="17" name="Text Box 6"/>
          <p:cNvSpPr txBox="1">
            <a:spLocks noChangeArrowheads="1"/>
          </p:cNvSpPr>
          <p:nvPr/>
        </p:nvSpPr>
        <p:spPr bwMode="auto">
          <a:xfrm>
            <a:off x="684802" y="4754190"/>
            <a:ext cx="1074333" cy="461665"/>
          </a:xfrm>
          <a:prstGeom prst="rect">
            <a:avLst/>
          </a:prstGeom>
          <a:noFill/>
          <a:ln w="9525">
            <a:noFill/>
            <a:miter lim="800000"/>
            <a:headEnd/>
            <a:tailEnd/>
          </a:ln>
        </p:spPr>
        <p:txBody>
          <a:bodyPr wrap="none">
            <a:spAutoFit/>
          </a:bodyPr>
          <a:lstStyle/>
          <a:p>
            <a:pPr algn="ctr"/>
            <a:r>
              <a:rPr lang="en-US" altLang="ko-KR" sz="1400" dirty="0" smtClean="0">
                <a:ea typeface="HY헤드라인M" pitchFamily="18" charset="-127"/>
              </a:rPr>
              <a:t>Diff #3+#4</a:t>
            </a:r>
          </a:p>
          <a:p>
            <a:pPr algn="ctr"/>
            <a:r>
              <a:rPr lang="en-US" altLang="ko-KR" sz="1000" dirty="0" smtClean="0">
                <a:ea typeface="HY헤드라인M" pitchFamily="18" charset="-127"/>
              </a:rPr>
              <a:t>(r=0.201)</a:t>
            </a:r>
          </a:p>
        </p:txBody>
      </p:sp>
      <p:sp>
        <p:nvSpPr>
          <p:cNvPr id="18" name="TextBox 17"/>
          <p:cNvSpPr txBox="1"/>
          <p:nvPr/>
        </p:nvSpPr>
        <p:spPr>
          <a:xfrm>
            <a:off x="0" y="6611779"/>
            <a:ext cx="2286203" cy="246221"/>
          </a:xfrm>
          <a:prstGeom prst="rect">
            <a:avLst/>
          </a:prstGeom>
          <a:noFill/>
        </p:spPr>
        <p:txBody>
          <a:bodyPr wrap="none" rtlCol="0">
            <a:spAutoFit/>
          </a:bodyPr>
          <a:lstStyle/>
          <a:p>
            <a:r>
              <a:rPr lang="en-US" altLang="ko-KR" sz="1000" dirty="0" smtClean="0"/>
              <a:t>* Pearson correlation(r) </a:t>
            </a:r>
            <a:r>
              <a:rPr lang="en-US" altLang="ko-KR" sz="1000" dirty="0" err="1" smtClean="0"/>
              <a:t>w.r.t</a:t>
            </a:r>
            <a:r>
              <a:rPr lang="en-US" altLang="ko-KR" sz="1000" dirty="0" smtClean="0"/>
              <a:t>. Lead II</a:t>
            </a:r>
            <a:endParaRPr lang="ko-KR" altLang="en-US" sz="1000" dirty="0"/>
          </a:p>
        </p:txBody>
      </p:sp>
      <p:sp>
        <p:nvSpPr>
          <p:cNvPr id="9" name="TextBox 8"/>
          <p:cNvSpPr txBox="1"/>
          <p:nvPr/>
        </p:nvSpPr>
        <p:spPr>
          <a:xfrm>
            <a:off x="0" y="-30777"/>
            <a:ext cx="6126998" cy="461665"/>
          </a:xfrm>
          <a:prstGeom prst="rect">
            <a:avLst/>
          </a:prstGeom>
          <a:noFill/>
          <a:ln w="9525" algn="ctr">
            <a:noFill/>
            <a:miter lim="800000"/>
            <a:headEnd/>
            <a:tailEnd/>
          </a:ln>
        </p:spPr>
        <p:txBody>
          <a:bodyPr wrap="none" anchor="ctr">
            <a:spAutoFit/>
          </a:bodyPr>
          <a:lstStyle/>
          <a:p>
            <a:r>
              <a:rPr lang="en-US" altLang="ko-KR" sz="2400" dirty="0" smtClean="0">
                <a:latin typeface="Times New Roman" pitchFamily="18" charset="0"/>
                <a:ea typeface="바탕" pitchFamily="18" charset="-127"/>
                <a:cs typeface="Times New Roman" pitchFamily="18" charset="0"/>
              </a:rPr>
              <a:t>* Body</a:t>
            </a:r>
            <a:r>
              <a:rPr lang="ko-KR" altLang="en-US" sz="2400" dirty="0" smtClean="0">
                <a:latin typeface="Times New Roman" pitchFamily="18" charset="0"/>
                <a:ea typeface="바탕" pitchFamily="18" charset="-127"/>
                <a:cs typeface="Times New Roman" pitchFamily="18" charset="0"/>
              </a:rPr>
              <a:t> </a:t>
            </a:r>
            <a:r>
              <a:rPr lang="en-US" altLang="ko-KR" sz="2400" dirty="0" smtClean="0">
                <a:latin typeface="Times New Roman" pitchFamily="18" charset="0"/>
                <a:ea typeface="바탕" pitchFamily="18" charset="-127"/>
                <a:cs typeface="Times New Roman" pitchFamily="18" charset="0"/>
              </a:rPr>
              <a:t>Surface Potential Experiment Result -1</a:t>
            </a:r>
            <a:endParaRPr lang="ko-KR" altLang="en-US" sz="2400" dirty="0">
              <a:latin typeface="Times New Roman" pitchFamily="18" charset="0"/>
              <a:ea typeface="바탕" pitchFamily="18" charset="-127"/>
              <a:cs typeface="Times New Roman" pitchFamily="18" charset="0"/>
            </a:endParaRPr>
          </a:p>
        </p:txBody>
      </p:sp>
      <p:pic>
        <p:nvPicPr>
          <p:cNvPr id="10" name="Picture 7"/>
          <p:cNvPicPr>
            <a:picLocks noChangeAspect="1" noChangeArrowheads="1"/>
          </p:cNvPicPr>
          <p:nvPr/>
        </p:nvPicPr>
        <p:blipFill>
          <a:blip r:embed="rId2" cstate="print"/>
          <a:srcRect/>
          <a:stretch>
            <a:fillRect/>
          </a:stretch>
        </p:blipFill>
        <p:spPr bwMode="auto">
          <a:xfrm>
            <a:off x="1475656" y="758031"/>
            <a:ext cx="7105650" cy="53419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ChangeArrowheads="1"/>
          </p:cNvSpPr>
          <p:nvPr/>
        </p:nvSpPr>
        <p:spPr bwMode="auto">
          <a:xfrm>
            <a:off x="166854" y="148570"/>
            <a:ext cx="2589170"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Heart Dipole Model</a:t>
            </a:r>
            <a:endParaRPr lang="en-US" altLang="ko-KR" sz="2000" dirty="0">
              <a:latin typeface="Times New Roman" pitchFamily="18" charset="0"/>
              <a:ea typeface="바탕" pitchFamily="18" charset="-127"/>
              <a:cs typeface="Times New Roman" pitchFamily="18" charset="0"/>
            </a:endParaRPr>
          </a:p>
        </p:txBody>
      </p:sp>
      <p:sp>
        <p:nvSpPr>
          <p:cNvPr id="12291" name="Rectangle 7"/>
          <p:cNvSpPr>
            <a:spLocks noChangeArrowheads="1"/>
          </p:cNvSpPr>
          <p:nvPr/>
        </p:nvSpPr>
        <p:spPr bwMode="auto">
          <a:xfrm>
            <a:off x="1187624" y="6453336"/>
            <a:ext cx="1885453" cy="307777"/>
          </a:xfrm>
          <a:prstGeom prst="rect">
            <a:avLst/>
          </a:prstGeom>
          <a:noFill/>
          <a:ln w="9525" algn="ctr">
            <a:noFill/>
            <a:miter lim="800000"/>
            <a:headEnd/>
            <a:tailEnd/>
          </a:ln>
        </p:spPr>
        <p:txBody>
          <a:bodyPr wrap="square" anchor="ctr">
            <a:spAutoFit/>
          </a:bodyPr>
          <a:lstStyle/>
          <a:p>
            <a:pPr algn="ctr"/>
            <a:r>
              <a:rPr lang="en-US" altLang="ko-KR" sz="1400" dirty="0" smtClean="0">
                <a:latin typeface="Times New Roman" pitchFamily="18" charset="0"/>
                <a:ea typeface="바탕" pitchFamily="18" charset="-127"/>
                <a:cs typeface="Times New Roman" pitchFamily="18" charset="0"/>
              </a:rPr>
              <a:t>- Heart Dipole Model  -</a:t>
            </a:r>
            <a:endParaRPr lang="en-US" altLang="ko-KR" sz="1400" dirty="0">
              <a:latin typeface="Times New Roman" pitchFamily="18" charset="0"/>
              <a:ea typeface="바탕" pitchFamily="18" charset="-127"/>
              <a:cs typeface="Times New Roman" pitchFamily="18" charset="0"/>
            </a:endParaRPr>
          </a:p>
        </p:txBody>
      </p:sp>
      <p:sp>
        <p:nvSpPr>
          <p:cNvPr id="12292" name="Rectangle 10"/>
          <p:cNvSpPr>
            <a:spLocks noChangeArrowheads="1"/>
          </p:cNvSpPr>
          <p:nvPr/>
        </p:nvSpPr>
        <p:spPr bwMode="auto">
          <a:xfrm>
            <a:off x="3995936" y="5517232"/>
            <a:ext cx="5134708" cy="738664"/>
          </a:xfrm>
          <a:prstGeom prst="rect">
            <a:avLst/>
          </a:prstGeom>
          <a:noFill/>
          <a:ln w="9525" algn="ctr">
            <a:noFill/>
            <a:miter lim="800000"/>
            <a:headEnd/>
            <a:tailEnd/>
          </a:ln>
        </p:spPr>
        <p:txBody>
          <a:bodyPr anchor="ctr">
            <a:spAutoFit/>
          </a:bodyPr>
          <a:lstStyle/>
          <a:p>
            <a:r>
              <a:rPr lang="en-US" altLang="ko-KR" sz="1400" dirty="0" smtClean="0">
                <a:latin typeface="Times New Roman" pitchFamily="18" charset="0"/>
                <a:ea typeface="바탕" pitchFamily="18" charset="-127"/>
                <a:cs typeface="Times New Roman" pitchFamily="18" charset="0"/>
              </a:rPr>
              <a:t>The </a:t>
            </a:r>
            <a:r>
              <a:rPr lang="en-US" altLang="ko-KR" sz="1400" dirty="0">
                <a:latin typeface="Times New Roman" pitchFamily="18" charset="0"/>
                <a:ea typeface="바탕" pitchFamily="18" charset="-127"/>
                <a:cs typeface="Times New Roman" pitchFamily="18" charset="0"/>
              </a:rPr>
              <a:t>projections of the lead vectors of the 12-lead ECG system in three orthogonal planes when one assumes the volume conductor to be spherical homogeneous and the cardiac source centrally located.</a:t>
            </a:r>
          </a:p>
        </p:txBody>
      </p:sp>
      <p:pic>
        <p:nvPicPr>
          <p:cNvPr id="12294" name="Picture 14" descr="Return"/>
          <p:cNvPicPr>
            <a:picLocks noChangeAspect="1" noChangeArrowheads="1"/>
          </p:cNvPicPr>
          <p:nvPr/>
        </p:nvPicPr>
        <p:blipFill>
          <a:blip r:embed="rId2" cstate="print"/>
          <a:srcRect/>
          <a:stretch>
            <a:fillRect/>
          </a:stretch>
        </p:blipFill>
        <p:spPr bwMode="auto">
          <a:xfrm>
            <a:off x="4427984" y="548680"/>
            <a:ext cx="4316361" cy="4792959"/>
          </a:xfrm>
          <a:prstGeom prst="rect">
            <a:avLst/>
          </a:prstGeom>
          <a:noFill/>
          <a:ln w="9525">
            <a:noFill/>
            <a:miter lim="800000"/>
            <a:headEnd/>
            <a:tailEnd/>
          </a:ln>
        </p:spPr>
      </p:pic>
      <p:pic>
        <p:nvPicPr>
          <p:cNvPr id="12295" name="Picture 6" descr="UNI0000105022ef"/>
          <p:cNvPicPr>
            <a:picLocks noChangeAspect="1" noChangeArrowheads="1"/>
          </p:cNvPicPr>
          <p:nvPr/>
        </p:nvPicPr>
        <p:blipFill>
          <a:blip r:embed="rId3" cstate="print"/>
          <a:srcRect/>
          <a:stretch>
            <a:fillRect/>
          </a:stretch>
        </p:blipFill>
        <p:spPr bwMode="auto">
          <a:xfrm>
            <a:off x="0" y="3356992"/>
            <a:ext cx="3995936" cy="3129986"/>
          </a:xfrm>
          <a:prstGeom prst="rect">
            <a:avLst/>
          </a:prstGeom>
          <a:noFill/>
          <a:ln w="9525">
            <a:noFill/>
            <a:miter lim="800000"/>
            <a:headEnd/>
            <a:tailEnd/>
          </a:ln>
        </p:spPr>
      </p:pic>
      <p:pic>
        <p:nvPicPr>
          <p:cNvPr id="8" name="Picture 8"/>
          <p:cNvPicPr>
            <a:picLocks noChangeAspect="1" noChangeArrowheads="1"/>
          </p:cNvPicPr>
          <p:nvPr/>
        </p:nvPicPr>
        <p:blipFill>
          <a:blip r:embed="rId4" cstate="print"/>
          <a:srcRect/>
          <a:stretch>
            <a:fillRect/>
          </a:stretch>
        </p:blipFill>
        <p:spPr bwMode="auto">
          <a:xfrm>
            <a:off x="971600" y="548680"/>
            <a:ext cx="2636963" cy="2376264"/>
          </a:xfrm>
          <a:prstGeom prst="rect">
            <a:avLst/>
          </a:prstGeom>
          <a:noFill/>
          <a:ln w="9525">
            <a:noFill/>
            <a:miter lim="800000"/>
            <a:headEnd/>
            <a:tailEnd/>
          </a:ln>
        </p:spPr>
      </p:pic>
      <p:sp>
        <p:nvSpPr>
          <p:cNvPr id="9" name="Rectangle 5"/>
          <p:cNvSpPr>
            <a:spLocks noChangeArrowheads="1"/>
          </p:cNvSpPr>
          <p:nvPr/>
        </p:nvSpPr>
        <p:spPr bwMode="auto">
          <a:xfrm>
            <a:off x="1043608" y="2924944"/>
            <a:ext cx="2520280" cy="307777"/>
          </a:xfrm>
          <a:prstGeom prst="rect">
            <a:avLst/>
          </a:prstGeom>
          <a:noFill/>
          <a:ln w="9525" algn="ctr">
            <a:noFill/>
            <a:miter lim="800000"/>
            <a:headEnd/>
            <a:tailEnd/>
          </a:ln>
        </p:spPr>
        <p:txBody>
          <a:bodyPr wrap="square" anchor="ctr">
            <a:spAutoFit/>
          </a:bodyPr>
          <a:lstStyle/>
          <a:p>
            <a:pPr algn="ctr"/>
            <a:r>
              <a:rPr lang="en-US" altLang="ko-KR" sz="1400" dirty="0">
                <a:latin typeface="Times New Roman" pitchFamily="18" charset="0"/>
                <a:ea typeface="바탕" pitchFamily="18" charset="-127"/>
                <a:cs typeface="Times New Roman" pitchFamily="18" charset="0"/>
              </a:rPr>
              <a:t>Einthoven</a:t>
            </a:r>
            <a:r>
              <a:rPr lang="ko-KR" altLang="en-US" sz="1400" dirty="0">
                <a:latin typeface="Times New Roman" pitchFamily="18" charset="0"/>
                <a:ea typeface="바탕" pitchFamily="18" charset="-127"/>
                <a:cs typeface="Times New Roman" pitchFamily="18" charset="0"/>
              </a:rPr>
              <a:t> </a:t>
            </a:r>
            <a:r>
              <a:rPr lang="en-US" altLang="ko-KR" sz="1400" dirty="0">
                <a:latin typeface="Times New Roman" pitchFamily="18" charset="0"/>
                <a:ea typeface="바탕" pitchFamily="18" charset="-127"/>
                <a:cs typeface="Times New Roman" pitchFamily="18" charset="0"/>
              </a:rPr>
              <a:t>equilateral triangle</a:t>
            </a:r>
          </a:p>
        </p:txBody>
      </p:sp>
      <p:sp>
        <p:nvSpPr>
          <p:cNvPr id="11" name="슬라이드 번호 개체 틀 10"/>
          <p:cNvSpPr>
            <a:spLocks noGrp="1"/>
          </p:cNvSpPr>
          <p:nvPr>
            <p:ph type="sldNum" sz="quarter" idx="12"/>
          </p:nvPr>
        </p:nvSpPr>
        <p:spPr>
          <a:xfrm>
            <a:off x="7020272" y="6520259"/>
            <a:ext cx="2133600" cy="365125"/>
          </a:xfrm>
        </p:spPr>
        <p:txBody>
          <a:bodyPr/>
          <a:lstStyle/>
          <a:p>
            <a:fld id="{4BEDD84E-25D4-4983-8AA1-2863C96F08D9}" type="slidenum">
              <a:rPr lang="ko-KR" altLang="en-US" smtClean="0"/>
              <a:pPr/>
              <a:t>3</a:t>
            </a:fld>
            <a:endParaRPr lang="ko-KR"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슬라이드 번호 개체 틀 11"/>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30</a:t>
            </a:fld>
            <a:endParaRPr lang="ko-KR" altLang="en-US" dirty="0"/>
          </a:p>
        </p:txBody>
      </p:sp>
      <p:sp>
        <p:nvSpPr>
          <p:cNvPr id="14" name="Text Box 4"/>
          <p:cNvSpPr txBox="1">
            <a:spLocks noChangeArrowheads="1"/>
          </p:cNvSpPr>
          <p:nvPr/>
        </p:nvSpPr>
        <p:spPr bwMode="auto">
          <a:xfrm>
            <a:off x="544103" y="1484784"/>
            <a:ext cx="1407757" cy="461665"/>
          </a:xfrm>
          <a:prstGeom prst="rect">
            <a:avLst/>
          </a:prstGeom>
          <a:noFill/>
          <a:ln w="9525">
            <a:noFill/>
            <a:miter lim="800000"/>
            <a:headEnd/>
            <a:tailEnd/>
          </a:ln>
        </p:spPr>
        <p:txBody>
          <a:bodyPr wrap="none">
            <a:spAutoFit/>
          </a:bodyPr>
          <a:lstStyle/>
          <a:p>
            <a:pPr algn="ctr"/>
            <a:r>
              <a:rPr lang="en-US" altLang="ko-KR" sz="1400" dirty="0" smtClean="0">
                <a:ea typeface="HY헤드라인M" pitchFamily="18" charset="-127"/>
              </a:rPr>
              <a:t>Diff #1+#2+#3</a:t>
            </a:r>
            <a:endParaRPr lang="en-US" altLang="ko-KR" sz="1400" dirty="0">
              <a:ea typeface="HY헤드라인M" pitchFamily="18" charset="-127"/>
            </a:endParaRPr>
          </a:p>
          <a:p>
            <a:pPr algn="ctr"/>
            <a:r>
              <a:rPr lang="en-US" altLang="ko-KR" sz="1000" dirty="0" smtClean="0">
                <a:ea typeface="HY헤드라인M" pitchFamily="18" charset="-127"/>
              </a:rPr>
              <a:t>(r=0.875)</a:t>
            </a:r>
            <a:endParaRPr lang="en-US" altLang="ko-KR" sz="1000" dirty="0">
              <a:ea typeface="HY헤드라인M" pitchFamily="18" charset="-127"/>
            </a:endParaRPr>
          </a:p>
        </p:txBody>
      </p:sp>
      <p:sp>
        <p:nvSpPr>
          <p:cNvPr id="15" name="Text Box 5"/>
          <p:cNvSpPr txBox="1">
            <a:spLocks noChangeArrowheads="1"/>
          </p:cNvSpPr>
          <p:nvPr/>
        </p:nvSpPr>
        <p:spPr bwMode="auto">
          <a:xfrm>
            <a:off x="544103" y="2708747"/>
            <a:ext cx="1407757" cy="461665"/>
          </a:xfrm>
          <a:prstGeom prst="rect">
            <a:avLst/>
          </a:prstGeom>
          <a:noFill/>
          <a:ln w="9525">
            <a:noFill/>
            <a:miter lim="800000"/>
            <a:headEnd/>
            <a:tailEnd/>
          </a:ln>
        </p:spPr>
        <p:txBody>
          <a:bodyPr wrap="none">
            <a:spAutoFit/>
          </a:bodyPr>
          <a:lstStyle/>
          <a:p>
            <a:pPr algn="ctr"/>
            <a:r>
              <a:rPr lang="en-US" altLang="ko-KR" sz="1400" dirty="0" smtClean="0">
                <a:ea typeface="HY헤드라인M" pitchFamily="18" charset="-127"/>
              </a:rPr>
              <a:t>Diff #1+#2+#4</a:t>
            </a:r>
            <a:endParaRPr lang="en-US" altLang="ko-KR" sz="1400" dirty="0">
              <a:ea typeface="HY헤드라인M" pitchFamily="18" charset="-127"/>
            </a:endParaRPr>
          </a:p>
          <a:p>
            <a:pPr algn="ctr"/>
            <a:r>
              <a:rPr lang="en-US" altLang="ko-KR" sz="1000" dirty="0" smtClean="0">
                <a:ea typeface="HY헤드라인M" pitchFamily="18" charset="-127"/>
              </a:rPr>
              <a:t>(r=0.928</a:t>
            </a:r>
            <a:r>
              <a:rPr lang="en-US" altLang="ko-KR" sz="1000" dirty="0">
                <a:ea typeface="HY헤드라인M" pitchFamily="18" charset="-127"/>
              </a:rPr>
              <a:t>)</a:t>
            </a:r>
          </a:p>
        </p:txBody>
      </p:sp>
      <p:sp>
        <p:nvSpPr>
          <p:cNvPr id="16" name="Text Box 6"/>
          <p:cNvSpPr txBox="1">
            <a:spLocks noChangeArrowheads="1"/>
          </p:cNvSpPr>
          <p:nvPr/>
        </p:nvSpPr>
        <p:spPr bwMode="auto">
          <a:xfrm>
            <a:off x="544103" y="3861272"/>
            <a:ext cx="1407757" cy="461665"/>
          </a:xfrm>
          <a:prstGeom prst="rect">
            <a:avLst/>
          </a:prstGeom>
          <a:noFill/>
          <a:ln w="9525">
            <a:noFill/>
            <a:miter lim="800000"/>
            <a:headEnd/>
            <a:tailEnd/>
          </a:ln>
        </p:spPr>
        <p:txBody>
          <a:bodyPr wrap="none">
            <a:spAutoFit/>
          </a:bodyPr>
          <a:lstStyle/>
          <a:p>
            <a:pPr algn="ctr"/>
            <a:r>
              <a:rPr lang="en-US" altLang="ko-KR" sz="1400" dirty="0" smtClean="0">
                <a:ea typeface="HY헤드라인M" pitchFamily="18" charset="-127"/>
              </a:rPr>
              <a:t>Diff #1+#3+#4</a:t>
            </a:r>
            <a:endParaRPr lang="en-US" altLang="ko-KR" sz="1400" dirty="0">
              <a:ea typeface="HY헤드라인M" pitchFamily="18" charset="-127"/>
            </a:endParaRPr>
          </a:p>
          <a:p>
            <a:pPr algn="ctr"/>
            <a:r>
              <a:rPr lang="en-US" altLang="ko-KR" sz="1000" dirty="0" smtClean="0">
                <a:ea typeface="HY헤드라인M" pitchFamily="18" charset="-127"/>
              </a:rPr>
              <a:t>(r=-0.422)</a:t>
            </a:r>
            <a:endParaRPr lang="en-US" altLang="ko-KR" sz="1000" dirty="0">
              <a:ea typeface="HY헤드라인M" pitchFamily="18" charset="-127"/>
            </a:endParaRPr>
          </a:p>
        </p:txBody>
      </p:sp>
      <p:sp>
        <p:nvSpPr>
          <p:cNvPr id="17" name="Text Box 7"/>
          <p:cNvSpPr txBox="1">
            <a:spLocks noChangeArrowheads="1"/>
          </p:cNvSpPr>
          <p:nvPr/>
        </p:nvSpPr>
        <p:spPr bwMode="auto">
          <a:xfrm>
            <a:off x="544103" y="5013797"/>
            <a:ext cx="1407757" cy="461665"/>
          </a:xfrm>
          <a:prstGeom prst="rect">
            <a:avLst/>
          </a:prstGeom>
          <a:noFill/>
          <a:ln w="9525">
            <a:noFill/>
            <a:miter lim="800000"/>
            <a:headEnd/>
            <a:tailEnd/>
          </a:ln>
        </p:spPr>
        <p:txBody>
          <a:bodyPr wrap="none">
            <a:spAutoFit/>
          </a:bodyPr>
          <a:lstStyle/>
          <a:p>
            <a:pPr algn="ctr"/>
            <a:r>
              <a:rPr lang="en-US" altLang="ko-KR" sz="1400" dirty="0" smtClean="0">
                <a:ea typeface="HY헤드라인M" pitchFamily="18" charset="-127"/>
              </a:rPr>
              <a:t>Diff #2+#3+#4</a:t>
            </a:r>
            <a:endParaRPr lang="en-US" altLang="ko-KR" sz="1400" dirty="0">
              <a:ea typeface="HY헤드라인M" pitchFamily="18" charset="-127"/>
            </a:endParaRPr>
          </a:p>
          <a:p>
            <a:pPr algn="ctr"/>
            <a:r>
              <a:rPr lang="en-US" altLang="ko-KR" sz="1000" dirty="0" smtClean="0">
                <a:ea typeface="HY헤드라인M" pitchFamily="18" charset="-127"/>
              </a:rPr>
              <a:t>(r=0.928)</a:t>
            </a:r>
            <a:endParaRPr lang="en-US" altLang="ko-KR" sz="1000" dirty="0">
              <a:ea typeface="HY헤드라인M" pitchFamily="18" charset="-127"/>
            </a:endParaRPr>
          </a:p>
        </p:txBody>
      </p:sp>
      <p:sp>
        <p:nvSpPr>
          <p:cNvPr id="18" name="TextBox 17"/>
          <p:cNvSpPr txBox="1"/>
          <p:nvPr/>
        </p:nvSpPr>
        <p:spPr>
          <a:xfrm>
            <a:off x="0" y="6611779"/>
            <a:ext cx="2286203" cy="246221"/>
          </a:xfrm>
          <a:prstGeom prst="rect">
            <a:avLst/>
          </a:prstGeom>
          <a:noFill/>
        </p:spPr>
        <p:txBody>
          <a:bodyPr wrap="none" rtlCol="0">
            <a:spAutoFit/>
          </a:bodyPr>
          <a:lstStyle/>
          <a:p>
            <a:r>
              <a:rPr lang="en-US" altLang="ko-KR" sz="1000" dirty="0" smtClean="0"/>
              <a:t>* Pearson correlation(r) </a:t>
            </a:r>
            <a:r>
              <a:rPr lang="en-US" altLang="ko-KR" sz="1000" dirty="0" err="1" smtClean="0"/>
              <a:t>w.r.t</a:t>
            </a:r>
            <a:r>
              <a:rPr lang="en-US" altLang="ko-KR" sz="1000" dirty="0" smtClean="0"/>
              <a:t>. Lead II</a:t>
            </a:r>
            <a:endParaRPr lang="ko-KR" altLang="en-US" sz="1000" dirty="0"/>
          </a:p>
        </p:txBody>
      </p:sp>
      <p:sp>
        <p:nvSpPr>
          <p:cNvPr id="10" name="TextBox 9"/>
          <p:cNvSpPr txBox="1"/>
          <p:nvPr/>
        </p:nvSpPr>
        <p:spPr>
          <a:xfrm>
            <a:off x="0" y="-30777"/>
            <a:ext cx="6126998" cy="461665"/>
          </a:xfrm>
          <a:prstGeom prst="rect">
            <a:avLst/>
          </a:prstGeom>
          <a:noFill/>
          <a:ln w="9525" algn="ctr">
            <a:noFill/>
            <a:miter lim="800000"/>
            <a:headEnd/>
            <a:tailEnd/>
          </a:ln>
        </p:spPr>
        <p:txBody>
          <a:bodyPr wrap="none" anchor="ctr">
            <a:spAutoFit/>
          </a:bodyPr>
          <a:lstStyle/>
          <a:p>
            <a:r>
              <a:rPr lang="en-US" altLang="ko-KR" sz="2400" dirty="0" smtClean="0">
                <a:latin typeface="Times New Roman" pitchFamily="18" charset="0"/>
                <a:ea typeface="바탕" pitchFamily="18" charset="-127"/>
                <a:cs typeface="Times New Roman" pitchFamily="18" charset="0"/>
              </a:rPr>
              <a:t>* Body</a:t>
            </a:r>
            <a:r>
              <a:rPr lang="ko-KR" altLang="en-US" sz="2400" dirty="0" smtClean="0">
                <a:latin typeface="Times New Roman" pitchFamily="18" charset="0"/>
                <a:ea typeface="바탕" pitchFamily="18" charset="-127"/>
                <a:cs typeface="Times New Roman" pitchFamily="18" charset="0"/>
              </a:rPr>
              <a:t> </a:t>
            </a:r>
            <a:r>
              <a:rPr lang="en-US" altLang="ko-KR" sz="2400" dirty="0" smtClean="0">
                <a:latin typeface="Times New Roman" pitchFamily="18" charset="0"/>
                <a:ea typeface="바탕" pitchFamily="18" charset="-127"/>
                <a:cs typeface="Times New Roman" pitchFamily="18" charset="0"/>
              </a:rPr>
              <a:t>Surface Potential Experiment Result -1</a:t>
            </a:r>
            <a:endParaRPr lang="ko-KR" altLang="en-US" sz="2400" dirty="0">
              <a:latin typeface="Times New Roman" pitchFamily="18" charset="0"/>
              <a:ea typeface="바탕" pitchFamily="18" charset="-127"/>
              <a:cs typeface="Times New Roman" pitchFamily="18" charset="0"/>
            </a:endParaRPr>
          </a:p>
        </p:txBody>
      </p:sp>
      <p:pic>
        <p:nvPicPr>
          <p:cNvPr id="19" name="Picture 8"/>
          <p:cNvPicPr>
            <a:picLocks noChangeAspect="1" noChangeArrowheads="1"/>
          </p:cNvPicPr>
          <p:nvPr/>
        </p:nvPicPr>
        <p:blipFill>
          <a:blip r:embed="rId2" cstate="print"/>
          <a:srcRect/>
          <a:stretch>
            <a:fillRect/>
          </a:stretch>
        </p:blipFill>
        <p:spPr bwMode="auto">
          <a:xfrm>
            <a:off x="1331640" y="823367"/>
            <a:ext cx="7105650" cy="53419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TextBox 402"/>
          <p:cNvSpPr txBox="1"/>
          <p:nvPr/>
        </p:nvSpPr>
        <p:spPr>
          <a:xfrm>
            <a:off x="0" y="-30777"/>
            <a:ext cx="7341112" cy="461665"/>
          </a:xfrm>
          <a:prstGeom prst="rect">
            <a:avLst/>
          </a:prstGeom>
          <a:noFill/>
          <a:ln w="9525" algn="ctr">
            <a:noFill/>
            <a:miter lim="800000"/>
            <a:headEnd/>
            <a:tailEnd/>
          </a:ln>
        </p:spPr>
        <p:txBody>
          <a:bodyPr wrap="none" anchor="ctr">
            <a:spAutoFit/>
          </a:bodyPr>
          <a:lstStyle/>
          <a:p>
            <a:r>
              <a:rPr lang="en-US" altLang="ko-KR" sz="2400" dirty="0" smtClean="0">
                <a:latin typeface="Times New Roman" pitchFamily="18" charset="0"/>
                <a:ea typeface="바탕" pitchFamily="18" charset="-127"/>
                <a:cs typeface="Times New Roman" pitchFamily="18" charset="0"/>
              </a:rPr>
              <a:t>* Body</a:t>
            </a:r>
            <a:r>
              <a:rPr lang="ko-KR" altLang="en-US" sz="2400" dirty="0" smtClean="0">
                <a:latin typeface="Times New Roman" pitchFamily="18" charset="0"/>
                <a:ea typeface="바탕" pitchFamily="18" charset="-127"/>
                <a:cs typeface="Times New Roman" pitchFamily="18" charset="0"/>
              </a:rPr>
              <a:t> </a:t>
            </a:r>
            <a:r>
              <a:rPr lang="en-US" altLang="ko-KR" sz="2400" dirty="0" smtClean="0">
                <a:latin typeface="Times New Roman" pitchFamily="18" charset="0"/>
                <a:ea typeface="바탕" pitchFamily="18" charset="-127"/>
                <a:cs typeface="Times New Roman" pitchFamily="18" charset="0"/>
              </a:rPr>
              <a:t>Surface Potential Amp. Experiment – Summary01</a:t>
            </a:r>
            <a:endParaRPr lang="ko-KR" altLang="en-US" sz="2400" dirty="0">
              <a:latin typeface="Times New Roman" pitchFamily="18" charset="0"/>
              <a:ea typeface="바탕" pitchFamily="18" charset="-127"/>
              <a:cs typeface="Times New Roman" pitchFamily="18" charset="0"/>
            </a:endParaRPr>
          </a:p>
        </p:txBody>
      </p:sp>
      <p:sp>
        <p:nvSpPr>
          <p:cNvPr id="204" name="직사각형 203"/>
          <p:cNvSpPr/>
          <p:nvPr/>
        </p:nvSpPr>
        <p:spPr>
          <a:xfrm>
            <a:off x="35496" y="5157192"/>
            <a:ext cx="9036496" cy="1708160"/>
          </a:xfrm>
          <a:prstGeom prst="rect">
            <a:avLst/>
          </a:prstGeom>
        </p:spPr>
        <p:txBody>
          <a:bodyPr wrap="square">
            <a:spAutoFit/>
          </a:bodyPr>
          <a:lstStyle/>
          <a:p>
            <a:pPr>
              <a:lnSpc>
                <a:spcPct val="150000"/>
              </a:lnSpc>
              <a:buFont typeface="Arial" pitchFamily="34" charset="0"/>
              <a:buChar char="•"/>
            </a:pPr>
            <a:r>
              <a:rPr lang="en-US" altLang="ko-KR" sz="1400" dirty="0" smtClean="0"/>
              <a:t> Single patch</a:t>
            </a:r>
            <a:r>
              <a:rPr lang="ko-KR" altLang="en-US" sz="1400" dirty="0" smtClean="0"/>
              <a:t>의 경우</a:t>
            </a:r>
            <a:r>
              <a:rPr lang="en-US" altLang="ko-KR" sz="1400" dirty="0" smtClean="0"/>
              <a:t>, Patch2</a:t>
            </a:r>
            <a:r>
              <a:rPr lang="ko-KR" altLang="en-US" sz="1400" dirty="0" smtClean="0"/>
              <a:t>에서 높은 상관관계를 보이며</a:t>
            </a:r>
            <a:r>
              <a:rPr lang="en-US" altLang="ko-KR" sz="1400" dirty="0" smtClean="0"/>
              <a:t>, patch4 </a:t>
            </a:r>
            <a:r>
              <a:rPr lang="ko-KR" altLang="en-US" sz="1400" dirty="0" smtClean="0"/>
              <a:t>신호가 혼합되는 경우</a:t>
            </a:r>
            <a:r>
              <a:rPr lang="en-US" altLang="ko-KR" sz="1400" dirty="0" smtClean="0"/>
              <a:t>, </a:t>
            </a:r>
            <a:r>
              <a:rPr lang="ko-KR" altLang="en-US" sz="1400" dirty="0" smtClean="0"/>
              <a:t>전체 상관관계를</a:t>
            </a:r>
            <a:r>
              <a:rPr lang="en-US" altLang="ko-KR" sz="1400" dirty="0" smtClean="0"/>
              <a:t> </a:t>
            </a:r>
            <a:r>
              <a:rPr lang="ko-KR" altLang="en-US" sz="1400" dirty="0" smtClean="0"/>
              <a:t>저하시키는 영향을 보이고 있다</a:t>
            </a:r>
            <a:r>
              <a:rPr lang="en-US" altLang="ko-KR" sz="1400" dirty="0" smtClean="0"/>
              <a:t>. </a:t>
            </a:r>
            <a:endParaRPr lang="ko-KR" altLang="en-US" sz="1400" dirty="0" smtClean="0"/>
          </a:p>
          <a:p>
            <a:pPr>
              <a:lnSpc>
                <a:spcPct val="150000"/>
              </a:lnSpc>
              <a:buFont typeface="Arial" pitchFamily="34" charset="0"/>
              <a:buChar char="•"/>
            </a:pPr>
            <a:r>
              <a:rPr lang="ko-KR" altLang="en-US" sz="1400" dirty="0" smtClean="0"/>
              <a:t>  </a:t>
            </a:r>
            <a:r>
              <a:rPr lang="en-US" altLang="ko-KR" sz="1400" dirty="0" smtClean="0"/>
              <a:t>2</a:t>
            </a:r>
            <a:r>
              <a:rPr lang="ko-KR" altLang="en-US" sz="1400" dirty="0" smtClean="0"/>
              <a:t>개의 </a:t>
            </a:r>
            <a:r>
              <a:rPr lang="en-US" altLang="ko-KR" sz="1400" dirty="0" smtClean="0"/>
              <a:t>patch</a:t>
            </a:r>
            <a:r>
              <a:rPr lang="ko-KR" altLang="en-US" sz="1400" dirty="0" smtClean="0"/>
              <a:t>신호를 합성하는 경우</a:t>
            </a:r>
            <a:r>
              <a:rPr lang="en-US" altLang="ko-KR" sz="1400" dirty="0" smtClean="0"/>
              <a:t>, 2</a:t>
            </a:r>
            <a:r>
              <a:rPr lang="ko-KR" altLang="en-US" sz="1400" dirty="0" smtClean="0"/>
              <a:t>번과 </a:t>
            </a:r>
            <a:r>
              <a:rPr lang="en-US" altLang="ko-KR" sz="1400" dirty="0" smtClean="0"/>
              <a:t>3</a:t>
            </a:r>
            <a:r>
              <a:rPr lang="ko-KR" altLang="en-US" sz="1400" dirty="0" smtClean="0"/>
              <a:t>번의 파형을 포함하여 신호를 합성하는 경우 </a:t>
            </a:r>
            <a:r>
              <a:rPr lang="en-US" altLang="ko-KR" sz="1400" dirty="0" smtClean="0"/>
              <a:t>91%</a:t>
            </a:r>
            <a:r>
              <a:rPr lang="ko-KR" altLang="en-US" sz="1400" dirty="0" smtClean="0"/>
              <a:t>이상의 상관성을 보임</a:t>
            </a:r>
            <a:r>
              <a:rPr lang="en-US" altLang="ko-KR" sz="1400" dirty="0" smtClean="0"/>
              <a:t>.</a:t>
            </a:r>
            <a:endParaRPr lang="ko-KR" altLang="en-US" sz="1400" dirty="0" smtClean="0"/>
          </a:p>
          <a:p>
            <a:pPr>
              <a:lnSpc>
                <a:spcPct val="150000"/>
              </a:lnSpc>
              <a:buFont typeface="Arial" pitchFamily="34" charset="0"/>
              <a:buChar char="•"/>
            </a:pPr>
            <a:r>
              <a:rPr lang="en-US" altLang="ko-KR" sz="1400" dirty="0" smtClean="0"/>
              <a:t> 4</a:t>
            </a:r>
            <a:r>
              <a:rPr lang="ko-KR" altLang="en-US" sz="1400" dirty="0" smtClean="0"/>
              <a:t>개의 </a:t>
            </a:r>
            <a:r>
              <a:rPr lang="en-US" altLang="ko-KR" sz="1400" dirty="0" smtClean="0"/>
              <a:t>patch signal</a:t>
            </a:r>
            <a:r>
              <a:rPr lang="ko-KR" altLang="en-US" sz="1400" dirty="0" smtClean="0"/>
              <a:t>을 모두 포함하는 경우가 가장 높은 </a:t>
            </a:r>
            <a:r>
              <a:rPr lang="en-US" altLang="ko-KR" sz="1400" dirty="0" smtClean="0"/>
              <a:t>95%</a:t>
            </a:r>
            <a:r>
              <a:rPr lang="ko-KR" altLang="en-US" sz="1400" dirty="0" smtClean="0"/>
              <a:t>이상의 상관관계를 나타남</a:t>
            </a:r>
            <a:r>
              <a:rPr lang="en-US" altLang="ko-KR" sz="1400" dirty="0" smtClean="0"/>
              <a:t>. </a:t>
            </a:r>
            <a:endParaRPr lang="ko-KR" altLang="en-US" sz="1400" dirty="0" smtClean="0"/>
          </a:p>
        </p:txBody>
      </p:sp>
      <p:sp>
        <p:nvSpPr>
          <p:cNvPr id="6" name="슬라이드 번호 개체 틀 5"/>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31</a:t>
            </a:fld>
            <a:endParaRPr lang="ko-KR" altLang="en-US" dirty="0"/>
          </a:p>
        </p:txBody>
      </p:sp>
      <p:pic>
        <p:nvPicPr>
          <p:cNvPr id="8" name="Picture 2"/>
          <p:cNvPicPr>
            <a:picLocks noChangeAspect="1" noChangeArrowheads="1"/>
          </p:cNvPicPr>
          <p:nvPr/>
        </p:nvPicPr>
        <p:blipFill>
          <a:blip r:embed="rId2" cstate="print"/>
          <a:srcRect/>
          <a:stretch>
            <a:fillRect/>
          </a:stretch>
        </p:blipFill>
        <p:spPr bwMode="auto">
          <a:xfrm>
            <a:off x="935596" y="500675"/>
            <a:ext cx="7308812" cy="48725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0777"/>
            <a:ext cx="7341112" cy="461665"/>
          </a:xfrm>
          <a:prstGeom prst="rect">
            <a:avLst/>
          </a:prstGeom>
          <a:noFill/>
          <a:ln w="9525" algn="ctr">
            <a:noFill/>
            <a:miter lim="800000"/>
            <a:headEnd/>
            <a:tailEnd/>
          </a:ln>
        </p:spPr>
        <p:txBody>
          <a:bodyPr wrap="none" anchor="ctr">
            <a:spAutoFit/>
          </a:bodyPr>
          <a:lstStyle/>
          <a:p>
            <a:r>
              <a:rPr lang="en-US" altLang="ko-KR" sz="2400" dirty="0" smtClean="0">
                <a:latin typeface="Times New Roman" pitchFamily="18" charset="0"/>
                <a:ea typeface="바탕" pitchFamily="18" charset="-127"/>
                <a:cs typeface="Times New Roman" pitchFamily="18" charset="0"/>
              </a:rPr>
              <a:t>* Body</a:t>
            </a:r>
            <a:r>
              <a:rPr lang="ko-KR" altLang="en-US" sz="2400" dirty="0" smtClean="0">
                <a:latin typeface="Times New Roman" pitchFamily="18" charset="0"/>
                <a:ea typeface="바탕" pitchFamily="18" charset="-127"/>
                <a:cs typeface="Times New Roman" pitchFamily="18" charset="0"/>
              </a:rPr>
              <a:t> </a:t>
            </a:r>
            <a:r>
              <a:rPr lang="en-US" altLang="ko-KR" sz="2400" dirty="0" smtClean="0">
                <a:latin typeface="Times New Roman" pitchFamily="18" charset="0"/>
                <a:ea typeface="바탕" pitchFamily="18" charset="-127"/>
                <a:cs typeface="Times New Roman" pitchFamily="18" charset="0"/>
              </a:rPr>
              <a:t>Surface Potential Amp. Experiment – Summary02</a:t>
            </a:r>
            <a:endParaRPr lang="ko-KR" altLang="en-US" sz="2400" dirty="0">
              <a:latin typeface="Times New Roman" pitchFamily="18" charset="0"/>
              <a:ea typeface="바탕" pitchFamily="18" charset="-127"/>
              <a:cs typeface="Times New Roman" pitchFamily="18" charset="0"/>
            </a:endParaRPr>
          </a:p>
        </p:txBody>
      </p:sp>
      <p:sp>
        <p:nvSpPr>
          <p:cNvPr id="5" name="직사각형 4"/>
          <p:cNvSpPr/>
          <p:nvPr/>
        </p:nvSpPr>
        <p:spPr>
          <a:xfrm>
            <a:off x="35496" y="6290156"/>
            <a:ext cx="9036496" cy="523220"/>
          </a:xfrm>
          <a:prstGeom prst="rect">
            <a:avLst/>
          </a:prstGeom>
        </p:spPr>
        <p:txBody>
          <a:bodyPr wrap="square">
            <a:spAutoFit/>
          </a:bodyPr>
          <a:lstStyle/>
          <a:p>
            <a:pPr>
              <a:buFont typeface="Arial" pitchFamily="34" charset="0"/>
              <a:buChar char="•"/>
            </a:pPr>
            <a:r>
              <a:rPr lang="en-US" altLang="ko-KR" sz="1400" dirty="0" smtClean="0"/>
              <a:t> </a:t>
            </a:r>
            <a:r>
              <a:rPr lang="ko-KR" altLang="en-US" sz="1400" dirty="0" smtClean="0"/>
              <a:t>기준 파형을 </a:t>
            </a:r>
            <a:r>
              <a:rPr lang="en-US" altLang="ko-KR" sz="1400" dirty="0" smtClean="0"/>
              <a:t>5x5 </a:t>
            </a:r>
            <a:r>
              <a:rPr lang="ko-KR" altLang="en-US" sz="1400" dirty="0" smtClean="0"/>
              <a:t>측정모듈로 측정된 신호의 대각선 성분</a:t>
            </a:r>
            <a:r>
              <a:rPr lang="en-US" altLang="ko-KR" sz="1400" dirty="0" smtClean="0"/>
              <a:t>( 1-25</a:t>
            </a:r>
            <a:r>
              <a:rPr lang="ko-KR" altLang="en-US" sz="1400" dirty="0" smtClean="0"/>
              <a:t>번 전극</a:t>
            </a:r>
            <a:r>
              <a:rPr lang="en-US" altLang="ko-KR" sz="1400" dirty="0" smtClean="0"/>
              <a:t>)</a:t>
            </a:r>
            <a:r>
              <a:rPr lang="ko-KR" altLang="en-US" sz="1400" dirty="0" smtClean="0"/>
              <a:t>을 기준으로 상관관계를 살펴 봄</a:t>
            </a:r>
            <a:r>
              <a:rPr lang="en-US" altLang="ko-KR" sz="1400" dirty="0" smtClean="0"/>
              <a:t>.</a:t>
            </a:r>
          </a:p>
          <a:p>
            <a:endParaRPr lang="ko-KR" altLang="en-US" sz="1400" dirty="0" smtClean="0"/>
          </a:p>
        </p:txBody>
      </p:sp>
      <p:sp>
        <p:nvSpPr>
          <p:cNvPr id="7" name="슬라이드 번호 개체 틀 6"/>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32</a:t>
            </a:fld>
            <a:endParaRPr lang="ko-KR" altLang="en-US" dirty="0"/>
          </a:p>
        </p:txBody>
      </p:sp>
      <p:pic>
        <p:nvPicPr>
          <p:cNvPr id="8" name="Picture 2"/>
          <p:cNvPicPr>
            <a:picLocks noChangeAspect="1" noChangeArrowheads="1"/>
          </p:cNvPicPr>
          <p:nvPr/>
        </p:nvPicPr>
        <p:blipFill>
          <a:blip r:embed="rId2" cstate="print"/>
          <a:srcRect/>
          <a:stretch>
            <a:fillRect/>
          </a:stretch>
        </p:blipFill>
        <p:spPr bwMode="auto">
          <a:xfrm>
            <a:off x="323528" y="428667"/>
            <a:ext cx="8496944" cy="56646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0" y="0"/>
            <a:ext cx="6076215"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 Heart</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Dipole Projection Simulation – Wave</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Synthesis</a:t>
            </a:r>
            <a:r>
              <a:rPr lang="ko-KR" altLang="en-US" sz="2000" dirty="0" smtClean="0">
                <a:latin typeface="Times New Roman" pitchFamily="18" charset="0"/>
                <a:ea typeface="바탕" pitchFamily="18" charset="-127"/>
                <a:cs typeface="Times New Roman" pitchFamily="18" charset="0"/>
              </a:rPr>
              <a:t> </a:t>
            </a:r>
            <a:endParaRPr lang="ko-KR" altLang="en-US" sz="2000" dirty="0">
              <a:latin typeface="Times New Roman" pitchFamily="18" charset="0"/>
              <a:ea typeface="바탕" pitchFamily="18" charset="-127"/>
              <a:cs typeface="Times New Roman" pitchFamily="18" charset="0"/>
            </a:endParaRPr>
          </a:p>
        </p:txBody>
      </p:sp>
      <p:sp>
        <p:nvSpPr>
          <p:cNvPr id="18" name="TextBox 17"/>
          <p:cNvSpPr txBox="1"/>
          <p:nvPr/>
        </p:nvSpPr>
        <p:spPr>
          <a:xfrm>
            <a:off x="128847" y="692696"/>
            <a:ext cx="8835641" cy="523220"/>
          </a:xfrm>
          <a:prstGeom prst="rect">
            <a:avLst/>
          </a:prstGeom>
          <a:noFill/>
        </p:spPr>
        <p:txBody>
          <a:bodyPr wrap="square" rtlCol="0">
            <a:spAutoFit/>
          </a:bodyPr>
          <a:lstStyle/>
          <a:p>
            <a:r>
              <a:rPr lang="en-US" altLang="ko-KR" sz="1400" dirty="0" smtClean="0"/>
              <a:t>Objectives:  Heart</a:t>
            </a:r>
            <a:r>
              <a:rPr lang="ko-KR" altLang="en-US" sz="1400" dirty="0" smtClean="0"/>
              <a:t> </a:t>
            </a:r>
            <a:r>
              <a:rPr lang="en-US" altLang="ko-KR" sz="1400" dirty="0" smtClean="0"/>
              <a:t>Dipole Projection simulation</a:t>
            </a:r>
            <a:r>
              <a:rPr lang="ko-KR" altLang="en-US" sz="1400" dirty="0" smtClean="0"/>
              <a:t>된 데이터를 이용한 심전도 합성 </a:t>
            </a:r>
            <a:r>
              <a:rPr lang="en-US" altLang="ko-KR" sz="1400" dirty="0" smtClean="0">
                <a:sym typeface="Wingdings" pitchFamily="2" charset="2"/>
              </a:rPr>
              <a:t> </a:t>
            </a:r>
            <a:r>
              <a:rPr lang="ko-KR" altLang="en-US" sz="1400" dirty="0" smtClean="0">
                <a:sym typeface="Wingdings" pitchFamily="2" charset="2"/>
              </a:rPr>
              <a:t>최적의 전극조합과 위치</a:t>
            </a:r>
            <a:endParaRPr lang="en-US" altLang="ko-KR" sz="1400" dirty="0" smtClean="0"/>
          </a:p>
          <a:p>
            <a:endParaRPr lang="ko-KR" altLang="en-US" sz="1400" dirty="0"/>
          </a:p>
        </p:txBody>
      </p:sp>
      <p:sp>
        <p:nvSpPr>
          <p:cNvPr id="21" name="슬라이드 번호 개체 틀 20"/>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33</a:t>
            </a:fld>
            <a:endParaRPr lang="ko-KR" altLang="en-US" dirty="0"/>
          </a:p>
        </p:txBody>
      </p:sp>
      <p:grpSp>
        <p:nvGrpSpPr>
          <p:cNvPr id="23" name="그룹 22"/>
          <p:cNvGrpSpPr/>
          <p:nvPr/>
        </p:nvGrpSpPr>
        <p:grpSpPr>
          <a:xfrm>
            <a:off x="299880" y="1565736"/>
            <a:ext cx="8520592" cy="4383544"/>
            <a:chOff x="755576" y="2710658"/>
            <a:chExt cx="7409640" cy="3670670"/>
          </a:xfrm>
        </p:grpSpPr>
        <p:grpSp>
          <p:nvGrpSpPr>
            <p:cNvPr id="24" name="그룹 18"/>
            <p:cNvGrpSpPr/>
            <p:nvPr/>
          </p:nvGrpSpPr>
          <p:grpSpPr>
            <a:xfrm>
              <a:off x="755576" y="2710658"/>
              <a:ext cx="3240360" cy="3480266"/>
              <a:chOff x="827584" y="2710658"/>
              <a:chExt cx="3240360" cy="3480266"/>
            </a:xfrm>
          </p:grpSpPr>
          <p:pic>
            <p:nvPicPr>
              <p:cNvPr id="26" name="Picture 1" descr="G:\00IvanMyDoc\2009-10-ResearchProjectsMgmt\2010-06-SAIT-Multi-Patch개발과제\2011-0699-최종보고용BackUp화일\전극위치.png"/>
              <p:cNvPicPr>
                <a:picLocks noChangeAspect="1" noChangeArrowheads="1"/>
              </p:cNvPicPr>
              <p:nvPr/>
            </p:nvPicPr>
            <p:blipFill>
              <a:blip r:embed="rId2" cstate="print"/>
              <a:srcRect l="22583" r="20959"/>
              <a:stretch>
                <a:fillRect/>
              </a:stretch>
            </p:blipFill>
            <p:spPr bwMode="auto">
              <a:xfrm>
                <a:off x="827584" y="2710658"/>
                <a:ext cx="3240360" cy="3480266"/>
              </a:xfrm>
              <a:prstGeom prst="rect">
                <a:avLst/>
              </a:prstGeom>
              <a:noFill/>
            </p:spPr>
          </p:pic>
          <p:grpSp>
            <p:nvGrpSpPr>
              <p:cNvPr id="27" name="그룹 12"/>
              <p:cNvGrpSpPr/>
              <p:nvPr/>
            </p:nvGrpSpPr>
            <p:grpSpPr>
              <a:xfrm>
                <a:off x="1226365" y="3003506"/>
                <a:ext cx="2312611" cy="3168352"/>
                <a:chOff x="1201576" y="2614394"/>
                <a:chExt cx="2312611" cy="3168352"/>
              </a:xfrm>
            </p:grpSpPr>
            <p:grpSp>
              <p:nvGrpSpPr>
                <p:cNvPr id="28" name="그룹 226"/>
                <p:cNvGrpSpPr>
                  <a:grpSpLocks/>
                </p:cNvGrpSpPr>
                <p:nvPr/>
              </p:nvGrpSpPr>
              <p:grpSpPr bwMode="auto">
                <a:xfrm>
                  <a:off x="1201576" y="2614394"/>
                  <a:ext cx="2312611" cy="3168352"/>
                  <a:chOff x="929581" y="620688"/>
                  <a:chExt cx="2233167" cy="3168352"/>
                </a:xfrm>
              </p:grpSpPr>
              <p:cxnSp>
                <p:nvCxnSpPr>
                  <p:cNvPr id="32" name="직선 연결선 5"/>
                  <p:cNvCxnSpPr/>
                  <p:nvPr/>
                </p:nvCxnSpPr>
                <p:spPr>
                  <a:xfrm>
                    <a:off x="929581" y="1587385"/>
                    <a:ext cx="22331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직선 연결선 6"/>
                  <p:cNvCxnSpPr/>
                  <p:nvPr/>
                </p:nvCxnSpPr>
                <p:spPr>
                  <a:xfrm rot="5400000">
                    <a:off x="488177" y="2204864"/>
                    <a:ext cx="31683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TextBox 227"/>
                <p:cNvSpPr txBox="1">
                  <a:spLocks noChangeArrowheads="1"/>
                </p:cNvSpPr>
                <p:nvPr/>
              </p:nvSpPr>
              <p:spPr bwMode="auto">
                <a:xfrm>
                  <a:off x="1431494" y="3111896"/>
                  <a:ext cx="379413" cy="277812"/>
                </a:xfrm>
                <a:prstGeom prst="rect">
                  <a:avLst/>
                </a:prstGeom>
                <a:noFill/>
                <a:ln w="9525">
                  <a:noFill/>
                  <a:miter lim="800000"/>
                  <a:headEnd/>
                  <a:tailEnd/>
                </a:ln>
              </p:spPr>
              <p:txBody>
                <a:bodyPr wrap="none">
                  <a:spAutoFit/>
                </a:bodyPr>
                <a:lstStyle/>
                <a:p>
                  <a:r>
                    <a:rPr lang="en-US" altLang="ko-KR" sz="1200" dirty="0">
                      <a:latin typeface="맑은 고딕" pitchFamily="50" charset="-127"/>
                      <a:ea typeface="맑은 고딕" pitchFamily="50" charset="-127"/>
                    </a:rPr>
                    <a:t>RA</a:t>
                  </a:r>
                  <a:endParaRPr lang="ko-KR" altLang="en-US" sz="1200" dirty="0">
                    <a:latin typeface="맑은 고딕" pitchFamily="50" charset="-127"/>
                    <a:ea typeface="맑은 고딕" pitchFamily="50" charset="-127"/>
                  </a:endParaRPr>
                </a:p>
              </p:txBody>
            </p:sp>
            <p:sp>
              <p:nvSpPr>
                <p:cNvPr id="30" name="TextBox 228"/>
                <p:cNvSpPr txBox="1">
                  <a:spLocks noChangeArrowheads="1"/>
                </p:cNvSpPr>
                <p:nvPr/>
              </p:nvSpPr>
              <p:spPr bwMode="auto">
                <a:xfrm>
                  <a:off x="2915090" y="3114094"/>
                  <a:ext cx="365125" cy="277813"/>
                </a:xfrm>
                <a:prstGeom prst="rect">
                  <a:avLst/>
                </a:prstGeom>
                <a:noFill/>
                <a:ln w="9525">
                  <a:noFill/>
                  <a:miter lim="800000"/>
                  <a:headEnd/>
                  <a:tailEnd/>
                </a:ln>
              </p:spPr>
              <p:txBody>
                <a:bodyPr wrap="none">
                  <a:spAutoFit/>
                </a:bodyPr>
                <a:lstStyle/>
                <a:p>
                  <a:r>
                    <a:rPr lang="en-US" altLang="ko-KR" sz="1200" dirty="0">
                      <a:latin typeface="맑은 고딕" pitchFamily="50" charset="-127"/>
                      <a:ea typeface="맑은 고딕" pitchFamily="50" charset="-127"/>
                    </a:rPr>
                    <a:t>LA</a:t>
                  </a:r>
                  <a:endParaRPr lang="ko-KR" altLang="en-US" sz="1200" dirty="0">
                    <a:latin typeface="맑은 고딕" pitchFamily="50" charset="-127"/>
                    <a:ea typeface="맑은 고딕" pitchFamily="50" charset="-127"/>
                  </a:endParaRPr>
                </a:p>
              </p:txBody>
            </p:sp>
            <p:sp>
              <p:nvSpPr>
                <p:cNvPr id="31" name="TextBox 229"/>
                <p:cNvSpPr txBox="1">
                  <a:spLocks noChangeArrowheads="1"/>
                </p:cNvSpPr>
                <p:nvPr/>
              </p:nvSpPr>
              <p:spPr bwMode="auto">
                <a:xfrm>
                  <a:off x="2819019" y="5067919"/>
                  <a:ext cx="333375" cy="276225"/>
                </a:xfrm>
                <a:prstGeom prst="rect">
                  <a:avLst/>
                </a:prstGeom>
                <a:noFill/>
                <a:ln w="9525">
                  <a:noFill/>
                  <a:miter lim="800000"/>
                  <a:headEnd/>
                  <a:tailEnd/>
                </a:ln>
              </p:spPr>
              <p:txBody>
                <a:bodyPr wrap="none">
                  <a:spAutoFit/>
                </a:bodyPr>
                <a:lstStyle/>
                <a:p>
                  <a:r>
                    <a:rPr lang="en-US" altLang="ko-KR" sz="1200" dirty="0">
                      <a:latin typeface="맑은 고딕" pitchFamily="50" charset="-127"/>
                      <a:ea typeface="맑은 고딕" pitchFamily="50" charset="-127"/>
                    </a:rPr>
                    <a:t>LL</a:t>
                  </a:r>
                  <a:endParaRPr lang="ko-KR" altLang="en-US" sz="1200" dirty="0">
                    <a:latin typeface="맑은 고딕" pitchFamily="50" charset="-127"/>
                    <a:ea typeface="맑은 고딕" pitchFamily="50" charset="-127"/>
                  </a:endParaRPr>
                </a:p>
              </p:txBody>
            </p:sp>
          </p:grpSp>
        </p:grpSp>
        <p:pic>
          <p:nvPicPr>
            <p:cNvPr id="25" name="Picture 6"/>
            <p:cNvPicPr>
              <a:picLocks noChangeAspect="1" noChangeArrowheads="1"/>
            </p:cNvPicPr>
            <p:nvPr/>
          </p:nvPicPr>
          <p:blipFill>
            <a:blip r:embed="rId3" cstate="print"/>
            <a:srcRect/>
            <a:stretch>
              <a:fillRect/>
            </a:stretch>
          </p:blipFill>
          <p:spPr bwMode="auto">
            <a:xfrm>
              <a:off x="3945951" y="2852936"/>
              <a:ext cx="4219265" cy="3528392"/>
            </a:xfrm>
            <a:prstGeom prst="rect">
              <a:avLst/>
            </a:prstGeom>
            <a:noFill/>
            <a:ln w="9525">
              <a:noFill/>
              <a:miter lim="800000"/>
              <a:headEnd/>
              <a:tailEnd/>
            </a:ln>
          </p:spPr>
        </p:pic>
      </p:grpSp>
      <p:sp>
        <p:nvSpPr>
          <p:cNvPr id="34" name="Text Box 5"/>
          <p:cNvSpPr txBox="1">
            <a:spLocks noChangeArrowheads="1"/>
          </p:cNvSpPr>
          <p:nvPr/>
        </p:nvSpPr>
        <p:spPr bwMode="auto">
          <a:xfrm>
            <a:off x="4715061" y="2473151"/>
            <a:ext cx="360996" cy="307777"/>
          </a:xfrm>
          <a:prstGeom prst="rect">
            <a:avLst/>
          </a:prstGeom>
          <a:noFill/>
          <a:ln w="9525">
            <a:noFill/>
            <a:miter lim="800000"/>
            <a:headEnd/>
            <a:tailEnd/>
          </a:ln>
          <a:effectLst/>
        </p:spPr>
        <p:txBody>
          <a:bodyPr wrap="none">
            <a:spAutoFit/>
          </a:bodyPr>
          <a:lstStyle/>
          <a:p>
            <a:r>
              <a:rPr lang="en-US" altLang="ko-KR" sz="1400" b="1" dirty="0">
                <a:solidFill>
                  <a:srgbClr val="0000FF"/>
                </a:solidFill>
                <a:latin typeface="HY헤드라인M" pitchFamily="18" charset="-127"/>
                <a:ea typeface="HY헤드라인M" pitchFamily="18" charset="-127"/>
              </a:rPr>
              <a:t>L1</a:t>
            </a:r>
          </a:p>
        </p:txBody>
      </p:sp>
      <p:sp>
        <p:nvSpPr>
          <p:cNvPr id="35" name="Text Box 7"/>
          <p:cNvSpPr txBox="1">
            <a:spLocks noChangeArrowheads="1"/>
          </p:cNvSpPr>
          <p:nvPr/>
        </p:nvSpPr>
        <p:spPr bwMode="auto">
          <a:xfrm>
            <a:off x="5195468" y="2985090"/>
            <a:ext cx="360996" cy="307777"/>
          </a:xfrm>
          <a:prstGeom prst="rect">
            <a:avLst/>
          </a:prstGeom>
          <a:noFill/>
          <a:ln w="9525">
            <a:noFill/>
            <a:miter lim="800000"/>
            <a:headEnd/>
            <a:tailEnd/>
          </a:ln>
          <a:effectLst/>
        </p:spPr>
        <p:txBody>
          <a:bodyPr wrap="none">
            <a:spAutoFit/>
          </a:bodyPr>
          <a:lstStyle/>
          <a:p>
            <a:r>
              <a:rPr lang="en-US" altLang="ko-KR" sz="1400" b="1" dirty="0">
                <a:solidFill>
                  <a:srgbClr val="0000FF"/>
                </a:solidFill>
                <a:latin typeface="HY헤드라인M" pitchFamily="18" charset="-127"/>
                <a:ea typeface="HY헤드라인M" pitchFamily="18" charset="-127"/>
              </a:rPr>
              <a:t>L2</a:t>
            </a:r>
          </a:p>
        </p:txBody>
      </p:sp>
      <p:sp>
        <p:nvSpPr>
          <p:cNvPr id="36" name="Text Box 8"/>
          <p:cNvSpPr txBox="1">
            <a:spLocks noChangeArrowheads="1"/>
          </p:cNvSpPr>
          <p:nvPr/>
        </p:nvSpPr>
        <p:spPr bwMode="auto">
          <a:xfrm>
            <a:off x="5683653" y="3477439"/>
            <a:ext cx="360996" cy="307777"/>
          </a:xfrm>
          <a:prstGeom prst="rect">
            <a:avLst/>
          </a:prstGeom>
          <a:noFill/>
          <a:ln w="9525">
            <a:noFill/>
            <a:miter lim="800000"/>
            <a:headEnd/>
            <a:tailEnd/>
          </a:ln>
          <a:effectLst/>
        </p:spPr>
        <p:txBody>
          <a:bodyPr wrap="none">
            <a:spAutoFit/>
          </a:bodyPr>
          <a:lstStyle/>
          <a:p>
            <a:r>
              <a:rPr lang="en-US" altLang="ko-KR" sz="1400" b="1" dirty="0">
                <a:solidFill>
                  <a:srgbClr val="0000FF"/>
                </a:solidFill>
                <a:latin typeface="HY헤드라인M" pitchFamily="18" charset="-127"/>
                <a:ea typeface="HY헤드라인M" pitchFamily="18" charset="-127"/>
              </a:rPr>
              <a:t>L3</a:t>
            </a:r>
          </a:p>
        </p:txBody>
      </p:sp>
      <p:sp>
        <p:nvSpPr>
          <p:cNvPr id="37" name="Text Box 9"/>
          <p:cNvSpPr txBox="1">
            <a:spLocks noChangeArrowheads="1"/>
          </p:cNvSpPr>
          <p:nvPr/>
        </p:nvSpPr>
        <p:spPr bwMode="auto">
          <a:xfrm>
            <a:off x="6155221" y="4010029"/>
            <a:ext cx="360996" cy="307777"/>
          </a:xfrm>
          <a:prstGeom prst="rect">
            <a:avLst/>
          </a:prstGeom>
          <a:noFill/>
          <a:ln w="9525">
            <a:noFill/>
            <a:miter lim="800000"/>
            <a:headEnd/>
            <a:tailEnd/>
          </a:ln>
          <a:effectLst/>
        </p:spPr>
        <p:txBody>
          <a:bodyPr wrap="none">
            <a:spAutoFit/>
          </a:bodyPr>
          <a:lstStyle/>
          <a:p>
            <a:r>
              <a:rPr lang="en-US" altLang="ko-KR" sz="1400" b="1" dirty="0">
                <a:solidFill>
                  <a:srgbClr val="0000FF"/>
                </a:solidFill>
                <a:latin typeface="HY헤드라인M" pitchFamily="18" charset="-127"/>
                <a:ea typeface="HY헤드라인M" pitchFamily="18" charset="-127"/>
              </a:rPr>
              <a:t>L4</a:t>
            </a:r>
          </a:p>
        </p:txBody>
      </p:sp>
      <p:sp>
        <p:nvSpPr>
          <p:cNvPr id="38" name="Text Box 10"/>
          <p:cNvSpPr txBox="1">
            <a:spLocks noChangeArrowheads="1"/>
          </p:cNvSpPr>
          <p:nvPr/>
        </p:nvSpPr>
        <p:spPr bwMode="auto">
          <a:xfrm>
            <a:off x="6683882" y="4517524"/>
            <a:ext cx="360996" cy="307777"/>
          </a:xfrm>
          <a:prstGeom prst="rect">
            <a:avLst/>
          </a:prstGeom>
          <a:noFill/>
          <a:ln w="9525">
            <a:noFill/>
            <a:miter lim="800000"/>
            <a:headEnd/>
            <a:tailEnd/>
          </a:ln>
          <a:effectLst/>
        </p:spPr>
        <p:txBody>
          <a:bodyPr wrap="none">
            <a:spAutoFit/>
          </a:bodyPr>
          <a:lstStyle/>
          <a:p>
            <a:r>
              <a:rPr lang="en-US" altLang="ko-KR" sz="1400" b="1" dirty="0">
                <a:solidFill>
                  <a:srgbClr val="0000FF"/>
                </a:solidFill>
                <a:latin typeface="HY헤드라인M" pitchFamily="18" charset="-127"/>
                <a:ea typeface="HY헤드라인M" pitchFamily="18" charset="-127"/>
              </a:rPr>
              <a:t>L5</a:t>
            </a:r>
          </a:p>
        </p:txBody>
      </p:sp>
      <p:sp>
        <p:nvSpPr>
          <p:cNvPr id="39" name="Text Box 11"/>
          <p:cNvSpPr txBox="1">
            <a:spLocks noChangeArrowheads="1"/>
          </p:cNvSpPr>
          <p:nvPr/>
        </p:nvSpPr>
        <p:spPr bwMode="auto">
          <a:xfrm>
            <a:off x="7179099" y="5022840"/>
            <a:ext cx="360996" cy="307777"/>
          </a:xfrm>
          <a:prstGeom prst="rect">
            <a:avLst/>
          </a:prstGeom>
          <a:noFill/>
          <a:ln w="9525">
            <a:noFill/>
            <a:miter lim="800000"/>
            <a:headEnd/>
            <a:tailEnd/>
          </a:ln>
          <a:effectLst/>
        </p:spPr>
        <p:txBody>
          <a:bodyPr wrap="none">
            <a:spAutoFit/>
          </a:bodyPr>
          <a:lstStyle/>
          <a:p>
            <a:r>
              <a:rPr lang="en-US" altLang="ko-KR" sz="1400" b="1" dirty="0">
                <a:solidFill>
                  <a:srgbClr val="0000FF"/>
                </a:solidFill>
                <a:latin typeface="HY헤드라인M" pitchFamily="18" charset="-127"/>
                <a:ea typeface="HY헤드라인M" pitchFamily="18" charset="-127"/>
              </a:rPr>
              <a:t>L6</a:t>
            </a:r>
          </a:p>
        </p:txBody>
      </p:sp>
      <p:sp>
        <p:nvSpPr>
          <p:cNvPr id="40" name="Text Box 12"/>
          <p:cNvSpPr txBox="1">
            <a:spLocks noChangeArrowheads="1"/>
          </p:cNvSpPr>
          <p:nvPr/>
        </p:nvSpPr>
        <p:spPr bwMode="auto">
          <a:xfrm>
            <a:off x="7675946" y="5551314"/>
            <a:ext cx="360996" cy="307777"/>
          </a:xfrm>
          <a:prstGeom prst="rect">
            <a:avLst/>
          </a:prstGeom>
          <a:noFill/>
          <a:ln w="9525">
            <a:noFill/>
            <a:miter lim="800000"/>
            <a:headEnd/>
            <a:tailEnd/>
          </a:ln>
          <a:effectLst/>
        </p:spPr>
        <p:txBody>
          <a:bodyPr wrap="none">
            <a:spAutoFit/>
          </a:bodyPr>
          <a:lstStyle/>
          <a:p>
            <a:r>
              <a:rPr lang="en-US" altLang="ko-KR" sz="1400" b="1" dirty="0">
                <a:solidFill>
                  <a:srgbClr val="0000FF"/>
                </a:solidFill>
                <a:latin typeface="HY헤드라인M" pitchFamily="18" charset="-127"/>
                <a:ea typeface="HY헤드라인M" pitchFamily="18" charset="-127"/>
              </a:rPr>
              <a:t>L7</a:t>
            </a:r>
          </a:p>
        </p:txBody>
      </p:sp>
      <p:sp>
        <p:nvSpPr>
          <p:cNvPr id="41" name="Line 13"/>
          <p:cNvSpPr>
            <a:spLocks noChangeShapeType="1"/>
          </p:cNvSpPr>
          <p:nvPr/>
        </p:nvSpPr>
        <p:spPr bwMode="auto">
          <a:xfrm>
            <a:off x="4827440" y="2348879"/>
            <a:ext cx="360040" cy="360041"/>
          </a:xfrm>
          <a:prstGeom prst="line">
            <a:avLst/>
          </a:prstGeom>
          <a:noFill/>
          <a:ln w="28575">
            <a:solidFill>
              <a:srgbClr val="FF0000"/>
            </a:solidFill>
            <a:round/>
            <a:headEnd/>
            <a:tailEnd type="triangle" w="med" len="med"/>
          </a:ln>
          <a:effectLst/>
        </p:spPr>
        <p:txBody>
          <a:bodyPr/>
          <a:lstStyle/>
          <a:p>
            <a:endParaRPr lang="ko-KR" altLang="en-US"/>
          </a:p>
        </p:txBody>
      </p:sp>
      <p:sp>
        <p:nvSpPr>
          <p:cNvPr id="42" name="Line 13"/>
          <p:cNvSpPr>
            <a:spLocks noChangeShapeType="1"/>
          </p:cNvSpPr>
          <p:nvPr/>
        </p:nvSpPr>
        <p:spPr bwMode="auto">
          <a:xfrm>
            <a:off x="5316791" y="2852935"/>
            <a:ext cx="360040" cy="360041"/>
          </a:xfrm>
          <a:prstGeom prst="line">
            <a:avLst/>
          </a:prstGeom>
          <a:noFill/>
          <a:ln w="28575">
            <a:solidFill>
              <a:srgbClr val="FF0000"/>
            </a:solidFill>
            <a:round/>
            <a:headEnd/>
            <a:tailEnd type="triangle" w="med" len="med"/>
          </a:ln>
          <a:effectLst/>
        </p:spPr>
        <p:txBody>
          <a:bodyPr/>
          <a:lstStyle/>
          <a:p>
            <a:endParaRPr lang="ko-KR" altLang="en-US"/>
          </a:p>
        </p:txBody>
      </p:sp>
      <p:sp>
        <p:nvSpPr>
          <p:cNvPr id="43" name="Line 13"/>
          <p:cNvSpPr>
            <a:spLocks noChangeShapeType="1"/>
          </p:cNvSpPr>
          <p:nvPr/>
        </p:nvSpPr>
        <p:spPr bwMode="auto">
          <a:xfrm>
            <a:off x="5811903" y="3356992"/>
            <a:ext cx="360040" cy="360041"/>
          </a:xfrm>
          <a:prstGeom prst="line">
            <a:avLst/>
          </a:prstGeom>
          <a:noFill/>
          <a:ln w="28575">
            <a:solidFill>
              <a:srgbClr val="FF0000"/>
            </a:solidFill>
            <a:round/>
            <a:headEnd/>
            <a:tailEnd type="triangle" w="med" len="med"/>
          </a:ln>
          <a:effectLst/>
        </p:spPr>
        <p:txBody>
          <a:bodyPr/>
          <a:lstStyle/>
          <a:p>
            <a:endParaRPr lang="ko-KR" altLang="en-US"/>
          </a:p>
        </p:txBody>
      </p:sp>
      <p:sp>
        <p:nvSpPr>
          <p:cNvPr id="44" name="Line 13"/>
          <p:cNvSpPr>
            <a:spLocks noChangeShapeType="1"/>
          </p:cNvSpPr>
          <p:nvPr/>
        </p:nvSpPr>
        <p:spPr bwMode="auto">
          <a:xfrm>
            <a:off x="6300193" y="3868930"/>
            <a:ext cx="360040" cy="360041"/>
          </a:xfrm>
          <a:prstGeom prst="line">
            <a:avLst/>
          </a:prstGeom>
          <a:noFill/>
          <a:ln w="28575">
            <a:solidFill>
              <a:srgbClr val="FF0000"/>
            </a:solidFill>
            <a:round/>
            <a:headEnd/>
            <a:tailEnd type="triangle" w="med" len="med"/>
          </a:ln>
          <a:effectLst/>
        </p:spPr>
        <p:txBody>
          <a:bodyPr/>
          <a:lstStyle/>
          <a:p>
            <a:endParaRPr lang="ko-KR" altLang="en-US"/>
          </a:p>
        </p:txBody>
      </p:sp>
      <p:sp>
        <p:nvSpPr>
          <p:cNvPr id="45" name="Line 13"/>
          <p:cNvSpPr>
            <a:spLocks noChangeShapeType="1"/>
          </p:cNvSpPr>
          <p:nvPr/>
        </p:nvSpPr>
        <p:spPr bwMode="auto">
          <a:xfrm>
            <a:off x="6804249" y="4380870"/>
            <a:ext cx="360040" cy="360041"/>
          </a:xfrm>
          <a:prstGeom prst="line">
            <a:avLst/>
          </a:prstGeom>
          <a:noFill/>
          <a:ln w="28575">
            <a:solidFill>
              <a:srgbClr val="FF0000"/>
            </a:solidFill>
            <a:round/>
            <a:headEnd/>
            <a:tailEnd type="triangle" w="med" len="med"/>
          </a:ln>
          <a:effectLst/>
        </p:spPr>
        <p:txBody>
          <a:bodyPr/>
          <a:lstStyle/>
          <a:p>
            <a:endParaRPr lang="ko-KR" altLang="en-US"/>
          </a:p>
        </p:txBody>
      </p:sp>
      <p:sp>
        <p:nvSpPr>
          <p:cNvPr id="46" name="Line 13"/>
          <p:cNvSpPr>
            <a:spLocks noChangeShapeType="1"/>
          </p:cNvSpPr>
          <p:nvPr/>
        </p:nvSpPr>
        <p:spPr bwMode="auto">
          <a:xfrm>
            <a:off x="7292539" y="4884925"/>
            <a:ext cx="360040" cy="360041"/>
          </a:xfrm>
          <a:prstGeom prst="line">
            <a:avLst/>
          </a:prstGeom>
          <a:noFill/>
          <a:ln w="28575">
            <a:solidFill>
              <a:srgbClr val="FF0000"/>
            </a:solidFill>
            <a:round/>
            <a:headEnd/>
            <a:tailEnd type="triangle" w="med" len="med"/>
          </a:ln>
          <a:effectLst/>
        </p:spPr>
        <p:txBody>
          <a:bodyPr/>
          <a:lstStyle/>
          <a:p>
            <a:endParaRPr lang="ko-KR" altLang="en-US"/>
          </a:p>
        </p:txBody>
      </p:sp>
      <p:sp>
        <p:nvSpPr>
          <p:cNvPr id="47" name="Line 13"/>
          <p:cNvSpPr>
            <a:spLocks noChangeShapeType="1"/>
          </p:cNvSpPr>
          <p:nvPr/>
        </p:nvSpPr>
        <p:spPr bwMode="auto">
          <a:xfrm>
            <a:off x="7788712" y="5388982"/>
            <a:ext cx="360040" cy="360041"/>
          </a:xfrm>
          <a:prstGeom prst="line">
            <a:avLst/>
          </a:prstGeom>
          <a:noFill/>
          <a:ln w="28575">
            <a:solidFill>
              <a:srgbClr val="FF0000"/>
            </a:solidFill>
            <a:round/>
            <a:headEnd/>
            <a:tailEnd type="triangle" w="med" len="med"/>
          </a:ln>
          <a:effectLst/>
        </p:spPr>
        <p:txBody>
          <a:bodyPr/>
          <a:lstStyle/>
          <a:p>
            <a:endParaRPr lang="ko-KR" altLang="en-US"/>
          </a:p>
        </p:txBody>
      </p:sp>
      <p:sp>
        <p:nvSpPr>
          <p:cNvPr id="48" name="직사각형 47"/>
          <p:cNvSpPr/>
          <p:nvPr/>
        </p:nvSpPr>
        <p:spPr>
          <a:xfrm>
            <a:off x="1867228" y="2901295"/>
            <a:ext cx="832564" cy="959753"/>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00IvanMyDoc\2009-10-ResearchProjectsMgmt\2010-06-SAIT-Multi-Patch개발과제\2011-0510-합성파형상관관계분석결과\01SingleLead_1.png"/>
          <p:cNvPicPr>
            <a:picLocks noChangeAspect="1" noChangeArrowheads="1"/>
          </p:cNvPicPr>
          <p:nvPr/>
        </p:nvPicPr>
        <p:blipFill>
          <a:blip r:embed="rId2" cstate="print"/>
          <a:srcRect l="10034" t="6385" r="8114" b="8890"/>
          <a:stretch>
            <a:fillRect/>
          </a:stretch>
        </p:blipFill>
        <p:spPr bwMode="auto">
          <a:xfrm>
            <a:off x="275169" y="980728"/>
            <a:ext cx="8575919" cy="5112568"/>
          </a:xfrm>
          <a:prstGeom prst="rect">
            <a:avLst/>
          </a:prstGeom>
          <a:noFill/>
        </p:spPr>
      </p:pic>
      <p:sp>
        <p:nvSpPr>
          <p:cNvPr id="9" name="TextBox 8"/>
          <p:cNvSpPr txBox="1"/>
          <p:nvPr/>
        </p:nvSpPr>
        <p:spPr>
          <a:xfrm>
            <a:off x="0" y="0"/>
            <a:ext cx="7296677"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 Heart</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Dipole Projection Simulation – Wave</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Synthesis Example</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-1</a:t>
            </a:r>
            <a:endParaRPr lang="ko-KR" altLang="en-US" sz="2000" dirty="0">
              <a:latin typeface="Times New Roman" pitchFamily="18" charset="0"/>
              <a:ea typeface="바탕" pitchFamily="18" charset="-127"/>
              <a:cs typeface="Times New Roman" pitchFamily="18" charset="0"/>
            </a:endParaRPr>
          </a:p>
        </p:txBody>
      </p:sp>
      <p:sp>
        <p:nvSpPr>
          <p:cNvPr id="11" name="슬라이드 번호 개체 틀 10"/>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34</a:t>
            </a:fld>
            <a:endParaRPr lang="ko-KR"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35</a:t>
            </a:fld>
            <a:endParaRPr lang="ko-KR" altLang="en-US" dirty="0"/>
          </a:p>
        </p:txBody>
      </p:sp>
      <p:pic>
        <p:nvPicPr>
          <p:cNvPr id="3" name="Picture 4" descr="G:\00IvanMyDoc\2009-10-ResearchProjectsMgmt\2010-06-SAIT-Multi-Patch개발과제\2011-0510-합성파형상관관계분석결과\02TwoLead_2.png"/>
          <p:cNvPicPr>
            <a:picLocks noChangeAspect="1" noChangeArrowheads="1"/>
          </p:cNvPicPr>
          <p:nvPr/>
        </p:nvPicPr>
        <p:blipFill>
          <a:blip r:embed="rId2" cstate="print"/>
          <a:srcRect l="10643" t="5348" r="8555" b="8106"/>
          <a:stretch>
            <a:fillRect/>
          </a:stretch>
        </p:blipFill>
        <p:spPr bwMode="auto">
          <a:xfrm>
            <a:off x="323528" y="1052736"/>
            <a:ext cx="8287744" cy="5112568"/>
          </a:xfrm>
          <a:prstGeom prst="rect">
            <a:avLst/>
          </a:prstGeom>
          <a:noFill/>
        </p:spPr>
      </p:pic>
      <p:sp>
        <p:nvSpPr>
          <p:cNvPr id="4" name="TextBox 3"/>
          <p:cNvSpPr txBox="1"/>
          <p:nvPr/>
        </p:nvSpPr>
        <p:spPr>
          <a:xfrm>
            <a:off x="0" y="0"/>
            <a:ext cx="7296677"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 Heart</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Dipole Projection Simulation – Wave</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Synthesis Example</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-2</a:t>
            </a:r>
            <a:endParaRPr lang="ko-KR" altLang="en-US" sz="2000" dirty="0">
              <a:latin typeface="Times New Roman" pitchFamily="18" charset="0"/>
              <a:ea typeface="바탕" pitchFamily="18" charset="-127"/>
              <a:cs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00IvanMyDoc\2009-10-ResearchProjectsMgmt\2010-06-SAIT-Multi-Patch개발과제\2011-0510-합성파형상관관계분석결과\03ThreeLead_3.png"/>
          <p:cNvPicPr>
            <a:picLocks noChangeAspect="1" noChangeArrowheads="1"/>
          </p:cNvPicPr>
          <p:nvPr/>
        </p:nvPicPr>
        <p:blipFill>
          <a:blip r:embed="rId2" cstate="print"/>
          <a:srcRect l="10255" t="5541" r="7573" b="7193"/>
          <a:stretch>
            <a:fillRect/>
          </a:stretch>
        </p:blipFill>
        <p:spPr bwMode="auto">
          <a:xfrm>
            <a:off x="107504" y="692696"/>
            <a:ext cx="8947280" cy="5472608"/>
          </a:xfrm>
          <a:prstGeom prst="rect">
            <a:avLst/>
          </a:prstGeom>
          <a:noFill/>
        </p:spPr>
      </p:pic>
      <p:sp>
        <p:nvSpPr>
          <p:cNvPr id="10" name="TextBox 9"/>
          <p:cNvSpPr txBox="1"/>
          <p:nvPr/>
        </p:nvSpPr>
        <p:spPr>
          <a:xfrm>
            <a:off x="0" y="0"/>
            <a:ext cx="7392280"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 Heart</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Dipole Projection Simulation – Wave</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Synthesis Example -3</a:t>
            </a:r>
            <a:r>
              <a:rPr lang="ko-KR" altLang="en-US" sz="2000" dirty="0" smtClean="0">
                <a:latin typeface="Times New Roman" pitchFamily="18" charset="0"/>
                <a:ea typeface="바탕" pitchFamily="18" charset="-127"/>
                <a:cs typeface="Times New Roman" pitchFamily="18" charset="0"/>
              </a:rPr>
              <a:t> </a:t>
            </a:r>
            <a:endParaRPr lang="ko-KR" altLang="en-US" sz="2000" dirty="0">
              <a:latin typeface="Times New Roman" pitchFamily="18" charset="0"/>
              <a:ea typeface="바탕" pitchFamily="18" charset="-127"/>
              <a:cs typeface="Times New Roman" pitchFamily="18" charset="0"/>
            </a:endParaRPr>
          </a:p>
        </p:txBody>
      </p:sp>
      <p:sp>
        <p:nvSpPr>
          <p:cNvPr id="12" name="슬라이드 번호 개체 틀 11"/>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36</a:t>
            </a:fld>
            <a:endParaRPr lang="ko-KR"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37</a:t>
            </a:fld>
            <a:endParaRPr lang="ko-KR" altLang="en-US" dirty="0"/>
          </a:p>
        </p:txBody>
      </p:sp>
      <p:pic>
        <p:nvPicPr>
          <p:cNvPr id="3" name="Picture 4" descr="G:\00IvanMyDoc\2009-10-ResearchProjectsMgmt\2010-06-SAIT-Multi-Patch개발과제\2011-0510-합성파형상관관계분석결과\04FourLead_4.png"/>
          <p:cNvPicPr>
            <a:picLocks noChangeAspect="1" noChangeArrowheads="1"/>
          </p:cNvPicPr>
          <p:nvPr/>
        </p:nvPicPr>
        <p:blipFill>
          <a:blip r:embed="rId2" cstate="print"/>
          <a:srcRect l="10718" t="5647" r="8620" b="8513"/>
          <a:stretch>
            <a:fillRect/>
          </a:stretch>
        </p:blipFill>
        <p:spPr bwMode="auto">
          <a:xfrm>
            <a:off x="107503" y="626806"/>
            <a:ext cx="8919009" cy="5466490"/>
          </a:xfrm>
          <a:prstGeom prst="rect">
            <a:avLst/>
          </a:prstGeom>
          <a:noFill/>
        </p:spPr>
      </p:pic>
      <p:sp>
        <p:nvSpPr>
          <p:cNvPr id="4" name="TextBox 3"/>
          <p:cNvSpPr txBox="1"/>
          <p:nvPr/>
        </p:nvSpPr>
        <p:spPr>
          <a:xfrm>
            <a:off x="0" y="0"/>
            <a:ext cx="7392280"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 Heart</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Dipole Projection Simulation – Wave</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Synthesis Example -4</a:t>
            </a:r>
            <a:r>
              <a:rPr lang="ko-KR" altLang="en-US" sz="2000" dirty="0" smtClean="0">
                <a:latin typeface="Times New Roman" pitchFamily="18" charset="0"/>
                <a:ea typeface="바탕" pitchFamily="18" charset="-127"/>
                <a:cs typeface="Times New Roman" pitchFamily="18" charset="0"/>
              </a:rPr>
              <a:t> </a:t>
            </a:r>
            <a:endParaRPr lang="ko-KR" altLang="en-US" sz="2000" dirty="0">
              <a:latin typeface="Times New Roman" pitchFamily="18" charset="0"/>
              <a:ea typeface="바탕" pitchFamily="18" charset="-127"/>
              <a:cs typeface="Times New Roman"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00IvanMyDoc\2009-10-ResearchProjectsMgmt\2010-06-SAIT-Multi-Patch개발과제\2011-0510-합성파형상관관계분석결과\05FiveLead_5.png"/>
          <p:cNvPicPr>
            <a:picLocks noChangeAspect="1" noChangeArrowheads="1"/>
          </p:cNvPicPr>
          <p:nvPr/>
        </p:nvPicPr>
        <p:blipFill>
          <a:blip r:embed="rId2" cstate="print"/>
          <a:srcRect l="10371" t="5336" r="9134" b="8937"/>
          <a:stretch>
            <a:fillRect/>
          </a:stretch>
        </p:blipFill>
        <p:spPr bwMode="auto">
          <a:xfrm>
            <a:off x="159715" y="764704"/>
            <a:ext cx="8804773" cy="5400600"/>
          </a:xfrm>
          <a:prstGeom prst="rect">
            <a:avLst/>
          </a:prstGeom>
          <a:noFill/>
        </p:spPr>
      </p:pic>
      <p:sp>
        <p:nvSpPr>
          <p:cNvPr id="8" name="TextBox 7"/>
          <p:cNvSpPr txBox="1"/>
          <p:nvPr/>
        </p:nvSpPr>
        <p:spPr>
          <a:xfrm>
            <a:off x="0" y="0"/>
            <a:ext cx="7392280"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 Heart</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Dipole Projection Simulation – Wave</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Synthesis Example -5</a:t>
            </a:r>
            <a:r>
              <a:rPr lang="ko-KR" altLang="en-US" sz="2000" dirty="0" smtClean="0">
                <a:latin typeface="Times New Roman" pitchFamily="18" charset="0"/>
                <a:ea typeface="바탕" pitchFamily="18" charset="-127"/>
                <a:cs typeface="Times New Roman" pitchFamily="18" charset="0"/>
              </a:rPr>
              <a:t> </a:t>
            </a:r>
            <a:endParaRPr lang="ko-KR" altLang="en-US" sz="2000" dirty="0">
              <a:latin typeface="Times New Roman" pitchFamily="18" charset="0"/>
              <a:ea typeface="바탕" pitchFamily="18" charset="-127"/>
              <a:cs typeface="Times New Roman" pitchFamily="18" charset="0"/>
            </a:endParaRPr>
          </a:p>
        </p:txBody>
      </p:sp>
      <p:sp>
        <p:nvSpPr>
          <p:cNvPr id="10" name="슬라이드 번호 개체 틀 9"/>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38</a:t>
            </a:fld>
            <a:endParaRPr lang="ko-KR"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39</a:t>
            </a:fld>
            <a:endParaRPr lang="ko-KR" altLang="en-US" dirty="0"/>
          </a:p>
        </p:txBody>
      </p:sp>
      <p:pic>
        <p:nvPicPr>
          <p:cNvPr id="3" name="Picture 4" descr="G:\00IvanMyDoc\2009-10-ResearchProjectsMgmt\2010-06-SAIT-Multi-Patch개발과제\2011-0510-합성파형상관관계분석결과\06SixLead_6.png"/>
          <p:cNvPicPr>
            <a:picLocks noChangeAspect="1" noChangeArrowheads="1"/>
          </p:cNvPicPr>
          <p:nvPr/>
        </p:nvPicPr>
        <p:blipFill>
          <a:blip r:embed="rId2" cstate="print"/>
          <a:srcRect l="10485" t="5689" r="8255" b="10111"/>
          <a:stretch>
            <a:fillRect/>
          </a:stretch>
        </p:blipFill>
        <p:spPr bwMode="auto">
          <a:xfrm>
            <a:off x="76364" y="836712"/>
            <a:ext cx="5791780" cy="3456384"/>
          </a:xfrm>
          <a:prstGeom prst="rect">
            <a:avLst/>
          </a:prstGeom>
          <a:noFill/>
        </p:spPr>
      </p:pic>
      <p:sp>
        <p:nvSpPr>
          <p:cNvPr id="4" name="TextBox 3"/>
          <p:cNvSpPr txBox="1"/>
          <p:nvPr/>
        </p:nvSpPr>
        <p:spPr>
          <a:xfrm>
            <a:off x="0" y="0"/>
            <a:ext cx="8873455"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 Heart</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Dipole Projection Simulation – Wave</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Synthesis Example -6 &amp; Summary</a:t>
            </a:r>
            <a:r>
              <a:rPr lang="ko-KR" altLang="en-US" sz="2000" dirty="0" smtClean="0">
                <a:latin typeface="Times New Roman" pitchFamily="18" charset="0"/>
                <a:ea typeface="바탕" pitchFamily="18" charset="-127"/>
                <a:cs typeface="Times New Roman" pitchFamily="18" charset="0"/>
              </a:rPr>
              <a:t>  </a:t>
            </a:r>
            <a:endParaRPr lang="ko-KR" altLang="en-US" sz="2000" dirty="0">
              <a:latin typeface="Times New Roman" pitchFamily="18" charset="0"/>
              <a:ea typeface="바탕" pitchFamily="18" charset="-127"/>
              <a:cs typeface="Times New Roman" pitchFamily="18" charset="0"/>
            </a:endParaRPr>
          </a:p>
        </p:txBody>
      </p:sp>
      <p:sp>
        <p:nvSpPr>
          <p:cNvPr id="5" name="직사각형 4"/>
          <p:cNvSpPr/>
          <p:nvPr/>
        </p:nvSpPr>
        <p:spPr>
          <a:xfrm>
            <a:off x="251520" y="5157192"/>
            <a:ext cx="8568952" cy="1061829"/>
          </a:xfrm>
          <a:prstGeom prst="rect">
            <a:avLst/>
          </a:prstGeom>
        </p:spPr>
        <p:txBody>
          <a:bodyPr wrap="square">
            <a:spAutoFit/>
          </a:bodyPr>
          <a:lstStyle/>
          <a:p>
            <a:pPr>
              <a:lnSpc>
                <a:spcPct val="150000"/>
              </a:lnSpc>
              <a:buFontTx/>
              <a:buChar char="-"/>
            </a:pPr>
            <a:r>
              <a:rPr lang="en-US" altLang="ko-KR" sz="1400" dirty="0" smtClean="0"/>
              <a:t> </a:t>
            </a:r>
            <a:r>
              <a:rPr lang="ko-KR" altLang="en-US" sz="1400" dirty="0" smtClean="0"/>
              <a:t>표면</a:t>
            </a:r>
            <a:r>
              <a:rPr lang="en-US" altLang="ko-KR" sz="1400" dirty="0" smtClean="0"/>
              <a:t> </a:t>
            </a:r>
            <a:r>
              <a:rPr lang="ko-KR" altLang="en-US" sz="1400" dirty="0" smtClean="0"/>
              <a:t>전극</a:t>
            </a:r>
            <a:r>
              <a:rPr lang="en-US" altLang="ko-KR" sz="1400" dirty="0" smtClean="0"/>
              <a:t> </a:t>
            </a:r>
            <a:r>
              <a:rPr lang="ko-KR" altLang="en-US" sz="1400" dirty="0" smtClean="0"/>
              <a:t>전위를 </a:t>
            </a:r>
            <a:r>
              <a:rPr lang="en-US" altLang="ko-KR" sz="1400" dirty="0" smtClean="0"/>
              <a:t>3</a:t>
            </a:r>
            <a:r>
              <a:rPr lang="ko-KR" altLang="en-US" sz="1400" dirty="0" smtClean="0"/>
              <a:t>개를 이용하여 합성하는 경우</a:t>
            </a:r>
            <a:r>
              <a:rPr lang="en-US" altLang="ko-KR" sz="1400" dirty="0" smtClean="0"/>
              <a:t>(L134, 135, 136, 137, 145, 146, 147)</a:t>
            </a:r>
            <a:r>
              <a:rPr lang="ko-KR" altLang="en-US" sz="1400" dirty="0" smtClean="0"/>
              <a:t>에서 상관계수가 모두 </a:t>
            </a:r>
            <a:r>
              <a:rPr lang="en-US" altLang="ko-KR" sz="1400" dirty="0" smtClean="0"/>
              <a:t>0.95</a:t>
            </a:r>
            <a:r>
              <a:rPr lang="ko-KR" altLang="en-US" sz="1400" dirty="0" smtClean="0"/>
              <a:t>이상으로 높은 상관관계를 보임</a:t>
            </a:r>
            <a:r>
              <a:rPr lang="en-US" altLang="ko-KR" sz="1400" dirty="0" smtClean="0"/>
              <a:t>.</a:t>
            </a:r>
          </a:p>
          <a:p>
            <a:pPr>
              <a:lnSpc>
                <a:spcPct val="150000"/>
              </a:lnSpc>
              <a:buFontTx/>
              <a:buChar char="-"/>
            </a:pPr>
            <a:r>
              <a:rPr lang="en-US" altLang="ko-KR" sz="1400" dirty="0" smtClean="0"/>
              <a:t> </a:t>
            </a:r>
            <a:r>
              <a:rPr lang="ko-KR" altLang="en-US" sz="1400" dirty="0" smtClean="0"/>
              <a:t>전극 </a:t>
            </a:r>
            <a:r>
              <a:rPr lang="en-US" altLang="ko-KR" sz="1400" dirty="0" smtClean="0"/>
              <a:t>L3, L4, L5</a:t>
            </a:r>
            <a:r>
              <a:rPr lang="ko-KR" altLang="en-US" sz="1400" dirty="0" smtClean="0"/>
              <a:t>의 전극위치가 </a:t>
            </a:r>
            <a:r>
              <a:rPr lang="en-US" altLang="ko-KR" sz="1400" dirty="0" smtClean="0"/>
              <a:t>Simulation</a:t>
            </a:r>
            <a:r>
              <a:rPr lang="ko-KR" altLang="en-US" sz="1400" dirty="0" smtClean="0"/>
              <a:t>상 표준 </a:t>
            </a:r>
            <a:r>
              <a:rPr lang="en-US" altLang="ko-KR" sz="1400" dirty="0" smtClean="0"/>
              <a:t>ECG </a:t>
            </a:r>
            <a:r>
              <a:rPr lang="ko-KR" altLang="en-US" sz="1400" dirty="0" smtClean="0"/>
              <a:t>유도에 가장 적합한 위치로 판단됨</a:t>
            </a:r>
            <a:r>
              <a:rPr lang="en-US" altLang="ko-KR" sz="1400" dirty="0" smtClean="0"/>
              <a:t>.</a:t>
            </a:r>
          </a:p>
        </p:txBody>
      </p:sp>
      <p:sp>
        <p:nvSpPr>
          <p:cNvPr id="6" name="TextBox 5"/>
          <p:cNvSpPr txBox="1"/>
          <p:nvPr/>
        </p:nvSpPr>
        <p:spPr>
          <a:xfrm>
            <a:off x="107504" y="4653136"/>
            <a:ext cx="1257460" cy="369332"/>
          </a:xfrm>
          <a:prstGeom prst="rect">
            <a:avLst/>
          </a:prstGeom>
          <a:noFill/>
        </p:spPr>
        <p:txBody>
          <a:bodyPr wrap="none" rtlCol="0">
            <a:spAutoFit/>
          </a:bodyPr>
          <a:lstStyle/>
          <a:p>
            <a:r>
              <a:rPr lang="en-US" altLang="ko-KR" dirty="0" smtClean="0"/>
              <a:t>Summary</a:t>
            </a:r>
            <a:r>
              <a:rPr lang="ko-KR" altLang="en-US" dirty="0" smtClean="0"/>
              <a:t> </a:t>
            </a:r>
            <a:endParaRPr lang="ko-KR" altLang="en-US" dirty="0"/>
          </a:p>
        </p:txBody>
      </p:sp>
      <p:grpSp>
        <p:nvGrpSpPr>
          <p:cNvPr id="29" name="그룹 28"/>
          <p:cNvGrpSpPr/>
          <p:nvPr/>
        </p:nvGrpSpPr>
        <p:grpSpPr>
          <a:xfrm>
            <a:off x="5903640" y="908720"/>
            <a:ext cx="3240360" cy="3480266"/>
            <a:chOff x="5903640" y="908720"/>
            <a:chExt cx="3240360" cy="3480266"/>
          </a:xfrm>
        </p:grpSpPr>
        <p:grpSp>
          <p:nvGrpSpPr>
            <p:cNvPr id="15" name="그룹 14"/>
            <p:cNvGrpSpPr/>
            <p:nvPr/>
          </p:nvGrpSpPr>
          <p:grpSpPr>
            <a:xfrm>
              <a:off x="5903640" y="908720"/>
              <a:ext cx="3240360" cy="3480266"/>
              <a:chOff x="827584" y="2756865"/>
              <a:chExt cx="3240360" cy="3480266"/>
            </a:xfrm>
          </p:grpSpPr>
          <p:pic>
            <p:nvPicPr>
              <p:cNvPr id="21" name="Picture 1" descr="G:\00IvanMyDoc\2009-10-ResearchProjectsMgmt\2010-06-SAIT-Multi-Patch개발과제\2011-0699-최종보고용BackUp화일\전극위치.png"/>
              <p:cNvPicPr>
                <a:picLocks noChangeAspect="1" noChangeArrowheads="1"/>
              </p:cNvPicPr>
              <p:nvPr/>
            </p:nvPicPr>
            <p:blipFill>
              <a:blip r:embed="rId3" cstate="print"/>
              <a:srcRect l="22583" r="20959"/>
              <a:stretch>
                <a:fillRect/>
              </a:stretch>
            </p:blipFill>
            <p:spPr bwMode="auto">
              <a:xfrm>
                <a:off x="827584" y="2756865"/>
                <a:ext cx="3240360" cy="3480266"/>
              </a:xfrm>
              <a:prstGeom prst="rect">
                <a:avLst/>
              </a:prstGeom>
              <a:noFill/>
            </p:spPr>
          </p:pic>
          <p:grpSp>
            <p:nvGrpSpPr>
              <p:cNvPr id="22" name="그룹 12"/>
              <p:cNvGrpSpPr/>
              <p:nvPr/>
            </p:nvGrpSpPr>
            <p:grpSpPr>
              <a:xfrm>
                <a:off x="1226365" y="3003506"/>
                <a:ext cx="2312611" cy="3168352"/>
                <a:chOff x="1201576" y="2614394"/>
                <a:chExt cx="2312611" cy="3168352"/>
              </a:xfrm>
            </p:grpSpPr>
            <p:grpSp>
              <p:nvGrpSpPr>
                <p:cNvPr id="23" name="그룹 226"/>
                <p:cNvGrpSpPr>
                  <a:grpSpLocks/>
                </p:cNvGrpSpPr>
                <p:nvPr/>
              </p:nvGrpSpPr>
              <p:grpSpPr bwMode="auto">
                <a:xfrm>
                  <a:off x="1201576" y="2614394"/>
                  <a:ext cx="2312611" cy="3168352"/>
                  <a:chOff x="929581" y="620688"/>
                  <a:chExt cx="2233167" cy="3168352"/>
                </a:xfrm>
              </p:grpSpPr>
              <p:cxnSp>
                <p:nvCxnSpPr>
                  <p:cNvPr id="27" name="직선 연결선 9"/>
                  <p:cNvCxnSpPr/>
                  <p:nvPr/>
                </p:nvCxnSpPr>
                <p:spPr>
                  <a:xfrm>
                    <a:off x="929581" y="1646910"/>
                    <a:ext cx="22331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10"/>
                  <p:cNvCxnSpPr/>
                  <p:nvPr/>
                </p:nvCxnSpPr>
                <p:spPr>
                  <a:xfrm rot="5400000">
                    <a:off x="488177" y="2204864"/>
                    <a:ext cx="31683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TextBox 227"/>
                <p:cNvSpPr txBox="1">
                  <a:spLocks noChangeArrowheads="1"/>
                </p:cNvSpPr>
                <p:nvPr/>
              </p:nvSpPr>
              <p:spPr bwMode="auto">
                <a:xfrm>
                  <a:off x="1431494" y="3111896"/>
                  <a:ext cx="379413" cy="277812"/>
                </a:xfrm>
                <a:prstGeom prst="rect">
                  <a:avLst/>
                </a:prstGeom>
                <a:noFill/>
                <a:ln w="9525">
                  <a:noFill/>
                  <a:miter lim="800000"/>
                  <a:headEnd/>
                  <a:tailEnd/>
                </a:ln>
              </p:spPr>
              <p:txBody>
                <a:bodyPr wrap="none">
                  <a:spAutoFit/>
                </a:bodyPr>
                <a:lstStyle/>
                <a:p>
                  <a:r>
                    <a:rPr lang="en-US" altLang="ko-KR" sz="1200" dirty="0">
                      <a:latin typeface="맑은 고딕" pitchFamily="50" charset="-127"/>
                      <a:ea typeface="맑은 고딕" pitchFamily="50" charset="-127"/>
                    </a:rPr>
                    <a:t>RA</a:t>
                  </a:r>
                  <a:endParaRPr lang="ko-KR" altLang="en-US" sz="1200" dirty="0">
                    <a:latin typeface="맑은 고딕" pitchFamily="50" charset="-127"/>
                    <a:ea typeface="맑은 고딕" pitchFamily="50" charset="-127"/>
                  </a:endParaRPr>
                </a:p>
              </p:txBody>
            </p:sp>
            <p:sp>
              <p:nvSpPr>
                <p:cNvPr id="25" name="TextBox 228"/>
                <p:cNvSpPr txBox="1">
                  <a:spLocks noChangeArrowheads="1"/>
                </p:cNvSpPr>
                <p:nvPr/>
              </p:nvSpPr>
              <p:spPr bwMode="auto">
                <a:xfrm>
                  <a:off x="2915090" y="3114094"/>
                  <a:ext cx="365125" cy="277813"/>
                </a:xfrm>
                <a:prstGeom prst="rect">
                  <a:avLst/>
                </a:prstGeom>
                <a:noFill/>
                <a:ln w="9525">
                  <a:noFill/>
                  <a:miter lim="800000"/>
                  <a:headEnd/>
                  <a:tailEnd/>
                </a:ln>
              </p:spPr>
              <p:txBody>
                <a:bodyPr wrap="none">
                  <a:spAutoFit/>
                </a:bodyPr>
                <a:lstStyle/>
                <a:p>
                  <a:r>
                    <a:rPr lang="en-US" altLang="ko-KR" sz="1200" dirty="0">
                      <a:latin typeface="맑은 고딕" pitchFamily="50" charset="-127"/>
                      <a:ea typeface="맑은 고딕" pitchFamily="50" charset="-127"/>
                    </a:rPr>
                    <a:t>LA</a:t>
                  </a:r>
                  <a:endParaRPr lang="ko-KR" altLang="en-US" sz="1200" dirty="0">
                    <a:latin typeface="맑은 고딕" pitchFamily="50" charset="-127"/>
                    <a:ea typeface="맑은 고딕" pitchFamily="50" charset="-127"/>
                  </a:endParaRPr>
                </a:p>
              </p:txBody>
            </p:sp>
            <p:sp>
              <p:nvSpPr>
                <p:cNvPr id="26" name="TextBox 229"/>
                <p:cNvSpPr txBox="1">
                  <a:spLocks noChangeArrowheads="1"/>
                </p:cNvSpPr>
                <p:nvPr/>
              </p:nvSpPr>
              <p:spPr bwMode="auto">
                <a:xfrm>
                  <a:off x="2819019" y="5067919"/>
                  <a:ext cx="333375" cy="276225"/>
                </a:xfrm>
                <a:prstGeom prst="rect">
                  <a:avLst/>
                </a:prstGeom>
                <a:noFill/>
                <a:ln w="9525">
                  <a:noFill/>
                  <a:miter lim="800000"/>
                  <a:headEnd/>
                  <a:tailEnd/>
                </a:ln>
              </p:spPr>
              <p:txBody>
                <a:bodyPr wrap="none">
                  <a:spAutoFit/>
                </a:bodyPr>
                <a:lstStyle/>
                <a:p>
                  <a:r>
                    <a:rPr lang="en-US" altLang="ko-KR" sz="1200" dirty="0">
                      <a:latin typeface="맑은 고딕" pitchFamily="50" charset="-127"/>
                      <a:ea typeface="맑은 고딕" pitchFamily="50" charset="-127"/>
                    </a:rPr>
                    <a:t>LL</a:t>
                  </a:r>
                  <a:endParaRPr lang="ko-KR" altLang="en-US" sz="1200" dirty="0">
                    <a:latin typeface="맑은 고딕" pitchFamily="50" charset="-127"/>
                    <a:ea typeface="맑은 고딕" pitchFamily="50" charset="-127"/>
                  </a:endParaRPr>
                </a:p>
              </p:txBody>
            </p:sp>
          </p:grpSp>
        </p:grpSp>
        <p:sp>
          <p:nvSpPr>
            <p:cNvPr id="16" name="타원 15"/>
            <p:cNvSpPr/>
            <p:nvPr/>
          </p:nvSpPr>
          <p:spPr>
            <a:xfrm>
              <a:off x="7595539" y="2538388"/>
              <a:ext cx="74463" cy="7322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p:cNvSpPr/>
            <p:nvPr/>
          </p:nvSpPr>
          <p:spPr>
            <a:xfrm>
              <a:off x="7727650" y="2691928"/>
              <a:ext cx="74463" cy="7322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p:cNvSpPr/>
            <p:nvPr/>
          </p:nvSpPr>
          <p:spPr>
            <a:xfrm>
              <a:off x="7308011" y="2221784"/>
              <a:ext cx="74463" cy="7322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p:cNvSpPr/>
            <p:nvPr/>
          </p:nvSpPr>
          <p:spPr>
            <a:xfrm>
              <a:off x="7452101" y="2376490"/>
              <a:ext cx="74463" cy="7322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7271792" y="2012903"/>
              <a:ext cx="720080" cy="79208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4572000" y="1412776"/>
            <a:ext cx="3968518" cy="4783807"/>
          </a:xfrm>
          <a:prstGeom prst="rect">
            <a:avLst/>
          </a:prstGeom>
          <a:noFill/>
          <a:ln w="9525">
            <a:noFill/>
            <a:miter lim="800000"/>
            <a:headEnd/>
            <a:tailEnd/>
          </a:ln>
        </p:spPr>
      </p:pic>
      <p:pic>
        <p:nvPicPr>
          <p:cNvPr id="13315" name="Picture 3"/>
          <p:cNvPicPr>
            <a:picLocks noChangeAspect="1" noChangeArrowheads="1"/>
          </p:cNvPicPr>
          <p:nvPr/>
        </p:nvPicPr>
        <p:blipFill>
          <a:blip r:embed="rId3" cstate="print"/>
          <a:srcRect/>
          <a:stretch>
            <a:fillRect/>
          </a:stretch>
        </p:blipFill>
        <p:spPr bwMode="auto">
          <a:xfrm>
            <a:off x="844062" y="3861048"/>
            <a:ext cx="3094892" cy="2809628"/>
          </a:xfrm>
          <a:prstGeom prst="rect">
            <a:avLst/>
          </a:prstGeom>
          <a:noFill/>
          <a:ln w="9525">
            <a:noFill/>
            <a:miter lim="800000"/>
            <a:headEnd/>
            <a:tailEnd/>
          </a:ln>
        </p:spPr>
      </p:pic>
      <p:pic>
        <p:nvPicPr>
          <p:cNvPr id="13316" name="Picture 4"/>
          <p:cNvPicPr>
            <a:picLocks noChangeAspect="1" noChangeArrowheads="1"/>
          </p:cNvPicPr>
          <p:nvPr/>
        </p:nvPicPr>
        <p:blipFill>
          <a:blip r:embed="rId4" cstate="print"/>
          <a:srcRect/>
          <a:stretch>
            <a:fillRect/>
          </a:stretch>
        </p:blipFill>
        <p:spPr bwMode="auto">
          <a:xfrm>
            <a:off x="827584" y="692696"/>
            <a:ext cx="3235569" cy="2970213"/>
          </a:xfrm>
          <a:prstGeom prst="rect">
            <a:avLst/>
          </a:prstGeom>
          <a:noFill/>
          <a:ln w="9525">
            <a:noFill/>
            <a:miter lim="800000"/>
            <a:headEnd/>
            <a:tailEnd/>
          </a:ln>
        </p:spPr>
      </p:pic>
      <p:sp>
        <p:nvSpPr>
          <p:cNvPr id="5" name="Rectangle 4"/>
          <p:cNvSpPr>
            <a:spLocks noChangeArrowheads="1"/>
          </p:cNvSpPr>
          <p:nvPr/>
        </p:nvSpPr>
        <p:spPr bwMode="auto">
          <a:xfrm>
            <a:off x="166854" y="148570"/>
            <a:ext cx="2762295"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12-Lead ECG System</a:t>
            </a:r>
            <a:endParaRPr lang="en-US" altLang="ko-KR" sz="2000" dirty="0">
              <a:latin typeface="Times New Roman" pitchFamily="18" charset="0"/>
              <a:ea typeface="바탕" pitchFamily="18" charset="-127"/>
              <a:cs typeface="Times New Roman" pitchFamily="18" charset="0"/>
            </a:endParaRPr>
          </a:p>
        </p:txBody>
      </p:sp>
      <p:sp>
        <p:nvSpPr>
          <p:cNvPr id="7" name="슬라이드 번호 개체 틀 6"/>
          <p:cNvSpPr>
            <a:spLocks noGrp="1"/>
          </p:cNvSpPr>
          <p:nvPr>
            <p:ph type="sldNum" sz="quarter" idx="12"/>
          </p:nvPr>
        </p:nvSpPr>
        <p:spPr>
          <a:xfrm>
            <a:off x="6998553" y="6487666"/>
            <a:ext cx="2133600" cy="365125"/>
          </a:xfrm>
        </p:spPr>
        <p:txBody>
          <a:bodyPr/>
          <a:lstStyle/>
          <a:p>
            <a:fld id="{4BEDD84E-25D4-4983-8AA1-2863C96F08D9}" type="slidenum">
              <a:rPr lang="ko-KR" altLang="en-US" smtClean="0"/>
              <a:pPr/>
              <a:t>4</a:t>
            </a:fld>
            <a:endParaRPr lang="ko-KR" altLang="en-US" dirty="0"/>
          </a:p>
        </p:txBody>
      </p:sp>
      <p:sp>
        <p:nvSpPr>
          <p:cNvPr id="8" name="실행 단추: 앞으로 또는 다음 7">
            <a:hlinkClick r:id="rId5" action="ppaction://hlinksldjump" highlightClick="1"/>
          </p:cNvPr>
          <p:cNvSpPr/>
          <p:nvPr/>
        </p:nvSpPr>
        <p:spPr>
          <a:xfrm>
            <a:off x="8388424" y="260648"/>
            <a:ext cx="432048" cy="43204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8244408" y="692696"/>
            <a:ext cx="777777" cy="400110"/>
          </a:xfrm>
          <a:prstGeom prst="rect">
            <a:avLst/>
          </a:prstGeom>
          <a:noFill/>
        </p:spPr>
        <p:txBody>
          <a:bodyPr wrap="none" rtlCol="0">
            <a:spAutoFit/>
          </a:bodyPr>
          <a:lstStyle/>
          <a:p>
            <a:pPr algn="ctr"/>
            <a:r>
              <a:rPr lang="en-US" altLang="ko-KR" sz="1000" dirty="0" smtClean="0"/>
              <a:t>ECG</a:t>
            </a:r>
          </a:p>
          <a:p>
            <a:pPr algn="ctr"/>
            <a:r>
              <a:rPr lang="en-US" altLang="ko-KR" sz="1000" dirty="0" smtClean="0"/>
              <a:t>Formation</a:t>
            </a:r>
            <a:endParaRPr lang="ko-KR" altLang="en-US" sz="10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52"/>
          <p:cNvGrpSpPr/>
          <p:nvPr/>
        </p:nvGrpSpPr>
        <p:grpSpPr>
          <a:xfrm>
            <a:off x="5220072" y="2060847"/>
            <a:ext cx="2664296" cy="4536505"/>
            <a:chOff x="5004048" y="1556793"/>
            <a:chExt cx="2880320" cy="5040560"/>
          </a:xfrm>
        </p:grpSpPr>
        <p:pic>
          <p:nvPicPr>
            <p:cNvPr id="5123" name="Picture 3" descr="H:\Galaxy_Sync\Photo\2011-06-02 21.39.36.jpg"/>
            <p:cNvPicPr>
              <a:picLocks noChangeAspect="1" noChangeArrowheads="1"/>
            </p:cNvPicPr>
            <p:nvPr/>
          </p:nvPicPr>
          <p:blipFill>
            <a:blip r:embed="rId2" cstate="print"/>
            <a:srcRect/>
            <a:stretch>
              <a:fillRect/>
            </a:stretch>
          </p:blipFill>
          <p:spPr bwMode="auto">
            <a:xfrm>
              <a:off x="5076056" y="1556793"/>
              <a:ext cx="2736304" cy="2052228"/>
            </a:xfrm>
            <a:prstGeom prst="rect">
              <a:avLst/>
            </a:prstGeom>
            <a:noFill/>
          </p:spPr>
        </p:pic>
        <p:sp>
          <p:nvSpPr>
            <p:cNvPr id="14" name="순서도: 처리 13"/>
            <p:cNvSpPr/>
            <p:nvPr/>
          </p:nvSpPr>
          <p:spPr>
            <a:xfrm>
              <a:off x="6948264" y="3789041"/>
              <a:ext cx="936104" cy="2808312"/>
            </a:xfrm>
            <a:prstGeom prst="flowChartProcess">
              <a:avLst/>
            </a:prstGeom>
            <a:solidFill>
              <a:schemeClr val="tx2">
                <a:lumMod val="60000"/>
                <a:lumOff val="40000"/>
              </a:schemeClr>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latin typeface="맑은 고딕" pitchFamily="50" charset="-127"/>
                  <a:ea typeface="맑은 고딕" pitchFamily="50" charset="-127"/>
                  <a:cs typeface="Times New Roman" pitchFamily="18" charset="0"/>
                </a:rPr>
                <a:t>MP150</a:t>
              </a:r>
              <a:endParaRPr lang="ko-KR" altLang="en-US" dirty="0">
                <a:solidFill>
                  <a:schemeClr val="tx1"/>
                </a:solidFill>
                <a:latin typeface="맑은 고딕" pitchFamily="50" charset="-127"/>
                <a:ea typeface="맑은 고딕" pitchFamily="50" charset="-127"/>
                <a:cs typeface="Times New Roman" pitchFamily="18" charset="0"/>
              </a:endParaRPr>
            </a:p>
          </p:txBody>
        </p:sp>
        <p:grpSp>
          <p:nvGrpSpPr>
            <p:cNvPr id="3" name="그룹 22"/>
            <p:cNvGrpSpPr/>
            <p:nvPr/>
          </p:nvGrpSpPr>
          <p:grpSpPr>
            <a:xfrm>
              <a:off x="5004048" y="3861049"/>
              <a:ext cx="1872208" cy="504056"/>
              <a:chOff x="5292080" y="3573016"/>
              <a:chExt cx="1872208" cy="504056"/>
            </a:xfrm>
          </p:grpSpPr>
          <p:cxnSp>
            <p:nvCxnSpPr>
              <p:cNvPr id="16" name="직선 화살표 연결선 15"/>
              <p:cNvCxnSpPr/>
              <p:nvPr/>
            </p:nvCxnSpPr>
            <p:spPr>
              <a:xfrm>
                <a:off x="5652120" y="3790628"/>
                <a:ext cx="151216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직선 화살표 연결선 16"/>
              <p:cNvCxnSpPr/>
              <p:nvPr/>
            </p:nvCxnSpPr>
            <p:spPr>
              <a:xfrm>
                <a:off x="5652120" y="4005064"/>
                <a:ext cx="151216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타원 19"/>
              <p:cNvSpPr/>
              <p:nvPr/>
            </p:nvSpPr>
            <p:spPr>
              <a:xfrm>
                <a:off x="5292080" y="3645024"/>
                <a:ext cx="432048" cy="432048"/>
              </a:xfrm>
              <a:prstGeom prst="ellipse">
                <a:avLst/>
              </a:prstGeom>
              <a:solidFill>
                <a:srgbClr val="00B0F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latin typeface="맑은 고딕" pitchFamily="50" charset="-127"/>
                    <a:ea typeface="맑은 고딕" pitchFamily="50" charset="-127"/>
                    <a:cs typeface="Times New Roman" pitchFamily="18" charset="0"/>
                  </a:rPr>
                  <a:t>1</a:t>
                </a:r>
                <a:endParaRPr lang="ko-KR" altLang="en-US" b="1" dirty="0">
                  <a:latin typeface="맑은 고딕" pitchFamily="50" charset="-127"/>
                  <a:ea typeface="맑은 고딕" pitchFamily="50" charset="-127"/>
                  <a:cs typeface="Times New Roman" pitchFamily="18" charset="0"/>
                </a:endParaRPr>
              </a:p>
            </p:txBody>
          </p:sp>
          <p:sp>
            <p:nvSpPr>
              <p:cNvPr id="21" name="TextBox 20"/>
              <p:cNvSpPr txBox="1"/>
              <p:nvPr/>
            </p:nvSpPr>
            <p:spPr>
              <a:xfrm>
                <a:off x="5940152" y="3573016"/>
                <a:ext cx="936104" cy="307777"/>
              </a:xfrm>
              <a:prstGeom prst="rect">
                <a:avLst/>
              </a:prstGeom>
              <a:noFill/>
            </p:spPr>
            <p:txBody>
              <a:bodyPr wrap="square" rtlCol="0">
                <a:spAutoFit/>
              </a:bodyPr>
              <a:lstStyle/>
              <a:p>
                <a:r>
                  <a:rPr lang="en-US" altLang="ko-KR" sz="1400" i="1" dirty="0" smtClean="0">
                    <a:latin typeface="맑은 고딕" pitchFamily="50" charset="-127"/>
                    <a:ea typeface="맑은 고딕" pitchFamily="50" charset="-127"/>
                    <a:cs typeface="Times New Roman" pitchFamily="18" charset="0"/>
                  </a:rPr>
                  <a:t>LEAD</a:t>
                </a:r>
                <a:endParaRPr lang="ko-KR" altLang="en-US" sz="1400" i="1" dirty="0">
                  <a:latin typeface="맑은 고딕" pitchFamily="50" charset="-127"/>
                  <a:ea typeface="맑은 고딕" pitchFamily="50" charset="-127"/>
                  <a:cs typeface="Times New Roman" pitchFamily="18" charset="0"/>
                </a:endParaRPr>
              </a:p>
            </p:txBody>
          </p:sp>
          <p:sp>
            <p:nvSpPr>
              <p:cNvPr id="22" name="TextBox 21"/>
              <p:cNvSpPr txBox="1"/>
              <p:nvPr/>
            </p:nvSpPr>
            <p:spPr>
              <a:xfrm>
                <a:off x="5940152" y="3769295"/>
                <a:ext cx="936104" cy="307777"/>
              </a:xfrm>
              <a:prstGeom prst="rect">
                <a:avLst/>
              </a:prstGeom>
              <a:noFill/>
            </p:spPr>
            <p:txBody>
              <a:bodyPr wrap="square" rtlCol="0">
                <a:spAutoFit/>
              </a:bodyPr>
              <a:lstStyle/>
              <a:p>
                <a:r>
                  <a:rPr lang="en-US" altLang="ko-KR" sz="1400" i="1" dirty="0" smtClean="0">
                    <a:latin typeface="맑은 고딕" pitchFamily="50" charset="-127"/>
                    <a:ea typeface="맑은 고딕" pitchFamily="50" charset="-127"/>
                    <a:cs typeface="Times New Roman" pitchFamily="18" charset="0"/>
                  </a:rPr>
                  <a:t>RLD</a:t>
                </a:r>
                <a:endParaRPr lang="ko-KR" altLang="en-US" sz="1400" i="1" dirty="0">
                  <a:latin typeface="맑은 고딕" pitchFamily="50" charset="-127"/>
                  <a:ea typeface="맑은 고딕" pitchFamily="50" charset="-127"/>
                  <a:cs typeface="Times New Roman" pitchFamily="18" charset="0"/>
                </a:endParaRPr>
              </a:p>
            </p:txBody>
          </p:sp>
        </p:grpSp>
        <p:grpSp>
          <p:nvGrpSpPr>
            <p:cNvPr id="4" name="그룹 23"/>
            <p:cNvGrpSpPr/>
            <p:nvPr/>
          </p:nvGrpSpPr>
          <p:grpSpPr>
            <a:xfrm>
              <a:off x="5004048" y="4437113"/>
              <a:ext cx="1872208" cy="504056"/>
              <a:chOff x="5292080" y="3573016"/>
              <a:chExt cx="1872208" cy="504056"/>
            </a:xfrm>
          </p:grpSpPr>
          <p:cxnSp>
            <p:nvCxnSpPr>
              <p:cNvPr id="25" name="직선 화살표 연결선 24"/>
              <p:cNvCxnSpPr/>
              <p:nvPr/>
            </p:nvCxnSpPr>
            <p:spPr>
              <a:xfrm>
                <a:off x="5652120" y="3790628"/>
                <a:ext cx="151216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a:off x="5652120" y="4005064"/>
                <a:ext cx="151216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타원 26"/>
              <p:cNvSpPr/>
              <p:nvPr/>
            </p:nvSpPr>
            <p:spPr>
              <a:xfrm>
                <a:off x="5292080" y="3645024"/>
                <a:ext cx="432048" cy="432048"/>
              </a:xfrm>
              <a:prstGeom prst="ellipse">
                <a:avLst/>
              </a:prstGeom>
              <a:solidFill>
                <a:srgbClr val="00B0F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latin typeface="맑은 고딕" pitchFamily="50" charset="-127"/>
                    <a:ea typeface="맑은 고딕" pitchFamily="50" charset="-127"/>
                    <a:cs typeface="Times New Roman" pitchFamily="18" charset="0"/>
                  </a:rPr>
                  <a:t>2</a:t>
                </a:r>
                <a:endParaRPr lang="ko-KR" altLang="en-US" b="1" dirty="0">
                  <a:latin typeface="맑은 고딕" pitchFamily="50" charset="-127"/>
                  <a:ea typeface="맑은 고딕" pitchFamily="50" charset="-127"/>
                  <a:cs typeface="Times New Roman" pitchFamily="18" charset="0"/>
                </a:endParaRPr>
              </a:p>
            </p:txBody>
          </p:sp>
          <p:sp>
            <p:nvSpPr>
              <p:cNvPr id="28" name="TextBox 27"/>
              <p:cNvSpPr txBox="1"/>
              <p:nvPr/>
            </p:nvSpPr>
            <p:spPr>
              <a:xfrm>
                <a:off x="5940152" y="3573016"/>
                <a:ext cx="936104" cy="307777"/>
              </a:xfrm>
              <a:prstGeom prst="rect">
                <a:avLst/>
              </a:prstGeom>
              <a:noFill/>
            </p:spPr>
            <p:txBody>
              <a:bodyPr wrap="square" rtlCol="0">
                <a:spAutoFit/>
              </a:bodyPr>
              <a:lstStyle/>
              <a:p>
                <a:r>
                  <a:rPr lang="en-US" altLang="ko-KR" sz="1400" i="1" dirty="0" smtClean="0">
                    <a:latin typeface="맑은 고딕" pitchFamily="50" charset="-127"/>
                    <a:ea typeface="맑은 고딕" pitchFamily="50" charset="-127"/>
                    <a:cs typeface="Times New Roman" pitchFamily="18" charset="0"/>
                  </a:rPr>
                  <a:t>LEAD</a:t>
                </a:r>
                <a:endParaRPr lang="ko-KR" altLang="en-US" sz="1400" i="1" dirty="0">
                  <a:latin typeface="맑은 고딕" pitchFamily="50" charset="-127"/>
                  <a:ea typeface="맑은 고딕" pitchFamily="50" charset="-127"/>
                  <a:cs typeface="Times New Roman" pitchFamily="18" charset="0"/>
                </a:endParaRPr>
              </a:p>
            </p:txBody>
          </p:sp>
          <p:sp>
            <p:nvSpPr>
              <p:cNvPr id="29" name="TextBox 28"/>
              <p:cNvSpPr txBox="1"/>
              <p:nvPr/>
            </p:nvSpPr>
            <p:spPr>
              <a:xfrm>
                <a:off x="5940152" y="3769295"/>
                <a:ext cx="936104" cy="307777"/>
              </a:xfrm>
              <a:prstGeom prst="rect">
                <a:avLst/>
              </a:prstGeom>
              <a:noFill/>
            </p:spPr>
            <p:txBody>
              <a:bodyPr wrap="square" rtlCol="0">
                <a:spAutoFit/>
              </a:bodyPr>
              <a:lstStyle/>
              <a:p>
                <a:r>
                  <a:rPr lang="en-US" altLang="ko-KR" sz="1400" i="1" dirty="0" smtClean="0">
                    <a:latin typeface="맑은 고딕" pitchFamily="50" charset="-127"/>
                    <a:ea typeface="맑은 고딕" pitchFamily="50" charset="-127"/>
                    <a:cs typeface="Times New Roman" pitchFamily="18" charset="0"/>
                  </a:rPr>
                  <a:t>RLD</a:t>
                </a:r>
                <a:endParaRPr lang="ko-KR" altLang="en-US" sz="1400" i="1" dirty="0">
                  <a:latin typeface="맑은 고딕" pitchFamily="50" charset="-127"/>
                  <a:ea typeface="맑은 고딕" pitchFamily="50" charset="-127"/>
                  <a:cs typeface="Times New Roman" pitchFamily="18" charset="0"/>
                </a:endParaRPr>
              </a:p>
            </p:txBody>
          </p:sp>
        </p:grpSp>
        <p:grpSp>
          <p:nvGrpSpPr>
            <p:cNvPr id="9" name="그룹 29"/>
            <p:cNvGrpSpPr/>
            <p:nvPr/>
          </p:nvGrpSpPr>
          <p:grpSpPr>
            <a:xfrm>
              <a:off x="5004048" y="5013177"/>
              <a:ext cx="1872208" cy="504056"/>
              <a:chOff x="5292080" y="3573016"/>
              <a:chExt cx="1872208" cy="504056"/>
            </a:xfrm>
          </p:grpSpPr>
          <p:cxnSp>
            <p:nvCxnSpPr>
              <p:cNvPr id="31" name="직선 화살표 연결선 30"/>
              <p:cNvCxnSpPr/>
              <p:nvPr/>
            </p:nvCxnSpPr>
            <p:spPr>
              <a:xfrm>
                <a:off x="5652120" y="3790628"/>
                <a:ext cx="151216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직선 화살표 연결선 31"/>
              <p:cNvCxnSpPr/>
              <p:nvPr/>
            </p:nvCxnSpPr>
            <p:spPr>
              <a:xfrm>
                <a:off x="5652120" y="4005064"/>
                <a:ext cx="151216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타원 32"/>
              <p:cNvSpPr/>
              <p:nvPr/>
            </p:nvSpPr>
            <p:spPr>
              <a:xfrm>
                <a:off x="5292080" y="3645024"/>
                <a:ext cx="432048" cy="432048"/>
              </a:xfrm>
              <a:prstGeom prst="ellipse">
                <a:avLst/>
              </a:prstGeom>
              <a:solidFill>
                <a:srgbClr val="00B0F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latin typeface="맑은 고딕" pitchFamily="50" charset="-127"/>
                    <a:ea typeface="맑은 고딕" pitchFamily="50" charset="-127"/>
                    <a:cs typeface="Times New Roman" pitchFamily="18" charset="0"/>
                  </a:rPr>
                  <a:t>3</a:t>
                </a:r>
                <a:endParaRPr lang="ko-KR" altLang="en-US" b="1" dirty="0">
                  <a:latin typeface="맑은 고딕" pitchFamily="50" charset="-127"/>
                  <a:ea typeface="맑은 고딕" pitchFamily="50" charset="-127"/>
                  <a:cs typeface="Times New Roman" pitchFamily="18" charset="0"/>
                </a:endParaRPr>
              </a:p>
            </p:txBody>
          </p:sp>
          <p:sp>
            <p:nvSpPr>
              <p:cNvPr id="34" name="TextBox 33"/>
              <p:cNvSpPr txBox="1"/>
              <p:nvPr/>
            </p:nvSpPr>
            <p:spPr>
              <a:xfrm>
                <a:off x="5940152" y="3573016"/>
                <a:ext cx="936104" cy="307777"/>
              </a:xfrm>
              <a:prstGeom prst="rect">
                <a:avLst/>
              </a:prstGeom>
              <a:noFill/>
            </p:spPr>
            <p:txBody>
              <a:bodyPr wrap="square" rtlCol="0">
                <a:spAutoFit/>
              </a:bodyPr>
              <a:lstStyle/>
              <a:p>
                <a:r>
                  <a:rPr lang="en-US" altLang="ko-KR" sz="1400" i="1" dirty="0" smtClean="0">
                    <a:latin typeface="맑은 고딕" pitchFamily="50" charset="-127"/>
                    <a:ea typeface="맑은 고딕" pitchFamily="50" charset="-127"/>
                    <a:cs typeface="Times New Roman" pitchFamily="18" charset="0"/>
                  </a:rPr>
                  <a:t>LEAD</a:t>
                </a:r>
                <a:endParaRPr lang="ko-KR" altLang="en-US" sz="1400" i="1" dirty="0">
                  <a:latin typeface="맑은 고딕" pitchFamily="50" charset="-127"/>
                  <a:ea typeface="맑은 고딕" pitchFamily="50" charset="-127"/>
                  <a:cs typeface="Times New Roman" pitchFamily="18" charset="0"/>
                </a:endParaRPr>
              </a:p>
            </p:txBody>
          </p:sp>
          <p:sp>
            <p:nvSpPr>
              <p:cNvPr id="35" name="TextBox 34"/>
              <p:cNvSpPr txBox="1"/>
              <p:nvPr/>
            </p:nvSpPr>
            <p:spPr>
              <a:xfrm>
                <a:off x="5940152" y="3769295"/>
                <a:ext cx="936104" cy="307777"/>
              </a:xfrm>
              <a:prstGeom prst="rect">
                <a:avLst/>
              </a:prstGeom>
              <a:noFill/>
            </p:spPr>
            <p:txBody>
              <a:bodyPr wrap="square" rtlCol="0">
                <a:spAutoFit/>
              </a:bodyPr>
              <a:lstStyle/>
              <a:p>
                <a:r>
                  <a:rPr lang="en-US" altLang="ko-KR" sz="1400" i="1" dirty="0" smtClean="0">
                    <a:latin typeface="맑은 고딕" pitchFamily="50" charset="-127"/>
                    <a:ea typeface="맑은 고딕" pitchFamily="50" charset="-127"/>
                    <a:cs typeface="Times New Roman" pitchFamily="18" charset="0"/>
                  </a:rPr>
                  <a:t>RLD</a:t>
                </a:r>
                <a:endParaRPr lang="ko-KR" altLang="en-US" sz="1400" i="1" dirty="0">
                  <a:latin typeface="맑은 고딕" pitchFamily="50" charset="-127"/>
                  <a:ea typeface="맑은 고딕" pitchFamily="50" charset="-127"/>
                  <a:cs typeface="Times New Roman" pitchFamily="18" charset="0"/>
                </a:endParaRPr>
              </a:p>
            </p:txBody>
          </p:sp>
        </p:grpSp>
        <p:grpSp>
          <p:nvGrpSpPr>
            <p:cNvPr id="15" name="그룹 35"/>
            <p:cNvGrpSpPr/>
            <p:nvPr/>
          </p:nvGrpSpPr>
          <p:grpSpPr>
            <a:xfrm>
              <a:off x="5004048" y="5589241"/>
              <a:ext cx="1872208" cy="504056"/>
              <a:chOff x="5292080" y="3573016"/>
              <a:chExt cx="1872208" cy="504056"/>
            </a:xfrm>
          </p:grpSpPr>
          <p:cxnSp>
            <p:nvCxnSpPr>
              <p:cNvPr id="37" name="직선 화살표 연결선 36"/>
              <p:cNvCxnSpPr/>
              <p:nvPr/>
            </p:nvCxnSpPr>
            <p:spPr>
              <a:xfrm>
                <a:off x="5652120" y="3790628"/>
                <a:ext cx="151216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p:nvPr/>
            </p:nvCxnSpPr>
            <p:spPr>
              <a:xfrm>
                <a:off x="5652120" y="4005064"/>
                <a:ext cx="151216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타원 38"/>
              <p:cNvSpPr/>
              <p:nvPr/>
            </p:nvSpPr>
            <p:spPr>
              <a:xfrm>
                <a:off x="5292080" y="3645024"/>
                <a:ext cx="432048" cy="432048"/>
              </a:xfrm>
              <a:prstGeom prst="ellipse">
                <a:avLst/>
              </a:prstGeom>
              <a:solidFill>
                <a:srgbClr val="00B0F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smtClean="0">
                    <a:latin typeface="맑은 고딕" pitchFamily="50" charset="-127"/>
                    <a:ea typeface="맑은 고딕" pitchFamily="50" charset="-127"/>
                    <a:cs typeface="Times New Roman" pitchFamily="18" charset="0"/>
                  </a:rPr>
                  <a:t>4</a:t>
                </a:r>
                <a:endParaRPr lang="ko-KR" altLang="en-US" b="1" dirty="0">
                  <a:latin typeface="맑은 고딕" pitchFamily="50" charset="-127"/>
                  <a:ea typeface="맑은 고딕" pitchFamily="50" charset="-127"/>
                  <a:cs typeface="Times New Roman" pitchFamily="18" charset="0"/>
                </a:endParaRPr>
              </a:p>
            </p:txBody>
          </p:sp>
          <p:sp>
            <p:nvSpPr>
              <p:cNvPr id="40" name="TextBox 39"/>
              <p:cNvSpPr txBox="1"/>
              <p:nvPr/>
            </p:nvSpPr>
            <p:spPr>
              <a:xfrm>
                <a:off x="5940152" y="3573016"/>
                <a:ext cx="936104" cy="307777"/>
              </a:xfrm>
              <a:prstGeom prst="rect">
                <a:avLst/>
              </a:prstGeom>
              <a:noFill/>
            </p:spPr>
            <p:txBody>
              <a:bodyPr wrap="square" rtlCol="0">
                <a:spAutoFit/>
              </a:bodyPr>
              <a:lstStyle/>
              <a:p>
                <a:r>
                  <a:rPr lang="en-US" altLang="ko-KR" sz="1400" i="1" dirty="0" smtClean="0">
                    <a:latin typeface="맑은 고딕" pitchFamily="50" charset="-127"/>
                    <a:ea typeface="맑은 고딕" pitchFamily="50" charset="-127"/>
                    <a:cs typeface="Times New Roman" pitchFamily="18" charset="0"/>
                  </a:rPr>
                  <a:t>LEAD</a:t>
                </a:r>
                <a:endParaRPr lang="ko-KR" altLang="en-US" sz="1400" i="1" dirty="0">
                  <a:latin typeface="맑은 고딕" pitchFamily="50" charset="-127"/>
                  <a:ea typeface="맑은 고딕" pitchFamily="50" charset="-127"/>
                  <a:cs typeface="Times New Roman" pitchFamily="18" charset="0"/>
                </a:endParaRPr>
              </a:p>
            </p:txBody>
          </p:sp>
          <p:sp>
            <p:nvSpPr>
              <p:cNvPr id="41" name="TextBox 40"/>
              <p:cNvSpPr txBox="1"/>
              <p:nvPr/>
            </p:nvSpPr>
            <p:spPr>
              <a:xfrm>
                <a:off x="5940152" y="3769295"/>
                <a:ext cx="936104" cy="307777"/>
              </a:xfrm>
              <a:prstGeom prst="rect">
                <a:avLst/>
              </a:prstGeom>
              <a:noFill/>
            </p:spPr>
            <p:txBody>
              <a:bodyPr wrap="square" rtlCol="0">
                <a:spAutoFit/>
              </a:bodyPr>
              <a:lstStyle/>
              <a:p>
                <a:r>
                  <a:rPr lang="en-US" altLang="ko-KR" sz="1400" i="1" dirty="0" smtClean="0">
                    <a:latin typeface="맑은 고딕" pitchFamily="50" charset="-127"/>
                    <a:ea typeface="맑은 고딕" pitchFamily="50" charset="-127"/>
                    <a:cs typeface="Times New Roman" pitchFamily="18" charset="0"/>
                  </a:rPr>
                  <a:t>RLD</a:t>
                </a:r>
                <a:endParaRPr lang="ko-KR" altLang="en-US" sz="1400" i="1" dirty="0">
                  <a:latin typeface="맑은 고딕" pitchFamily="50" charset="-127"/>
                  <a:ea typeface="맑은 고딕" pitchFamily="50" charset="-127"/>
                  <a:cs typeface="Times New Roman" pitchFamily="18" charset="0"/>
                </a:endParaRPr>
              </a:p>
            </p:txBody>
          </p:sp>
        </p:grpSp>
        <p:cxnSp>
          <p:nvCxnSpPr>
            <p:cNvPr id="42" name="직선 화살표 연결선 41"/>
            <p:cNvCxnSpPr/>
            <p:nvPr/>
          </p:nvCxnSpPr>
          <p:spPr>
            <a:xfrm>
              <a:off x="5364088" y="6381329"/>
              <a:ext cx="151216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652120" y="6145560"/>
              <a:ext cx="936104" cy="307777"/>
            </a:xfrm>
            <a:prstGeom prst="rect">
              <a:avLst/>
            </a:prstGeom>
            <a:noFill/>
          </p:spPr>
          <p:txBody>
            <a:bodyPr wrap="square" rtlCol="0">
              <a:spAutoFit/>
            </a:bodyPr>
            <a:lstStyle/>
            <a:p>
              <a:r>
                <a:rPr lang="en-US" altLang="ko-KR" sz="1400" i="1" dirty="0" err="1" smtClean="0">
                  <a:latin typeface="맑은 고딕" pitchFamily="50" charset="-127"/>
                  <a:ea typeface="맑은 고딕" pitchFamily="50" charset="-127"/>
                  <a:cs typeface="Times New Roman" pitchFamily="18" charset="0"/>
                </a:rPr>
                <a:t>LEADⅡ</a:t>
              </a:r>
              <a:endParaRPr lang="ko-KR" altLang="en-US" sz="1400" i="1" dirty="0">
                <a:latin typeface="맑은 고딕" pitchFamily="50" charset="-127"/>
                <a:ea typeface="맑은 고딕" pitchFamily="50" charset="-127"/>
                <a:cs typeface="Times New Roman" pitchFamily="18" charset="0"/>
              </a:endParaRPr>
            </a:p>
          </p:txBody>
        </p:sp>
      </p:grpSp>
      <p:grpSp>
        <p:nvGrpSpPr>
          <p:cNvPr id="18" name="그룹 51"/>
          <p:cNvGrpSpPr/>
          <p:nvPr/>
        </p:nvGrpSpPr>
        <p:grpSpPr>
          <a:xfrm>
            <a:off x="971600" y="2132856"/>
            <a:ext cx="3456384" cy="4320479"/>
            <a:chOff x="611560" y="1556793"/>
            <a:chExt cx="3960440" cy="4968554"/>
          </a:xfrm>
        </p:grpSpPr>
        <p:pic>
          <p:nvPicPr>
            <p:cNvPr id="5122" name="Picture 2" descr="H:\Galaxy_Sync\Photo\2011-06-02 21.47.30.jpg"/>
            <p:cNvPicPr>
              <a:picLocks noChangeAspect="1" noChangeArrowheads="1"/>
            </p:cNvPicPr>
            <p:nvPr/>
          </p:nvPicPr>
          <p:blipFill>
            <a:blip r:embed="rId3" cstate="print"/>
            <a:srcRect/>
            <a:stretch>
              <a:fillRect/>
            </a:stretch>
          </p:blipFill>
          <p:spPr bwMode="auto">
            <a:xfrm rot="5400000">
              <a:off x="62499" y="2177862"/>
              <a:ext cx="4968554" cy="3726416"/>
            </a:xfrm>
            <a:prstGeom prst="rect">
              <a:avLst/>
            </a:prstGeom>
            <a:noFill/>
          </p:spPr>
        </p:pic>
        <p:cxnSp>
          <p:nvCxnSpPr>
            <p:cNvPr id="5" name="직선 화살표 연결선 4"/>
            <p:cNvCxnSpPr/>
            <p:nvPr/>
          </p:nvCxnSpPr>
          <p:spPr>
            <a:xfrm rot="16200000" flipH="1">
              <a:off x="1979712" y="2132857"/>
              <a:ext cx="504056" cy="50405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직선 화살표 연결선 5"/>
            <p:cNvCxnSpPr/>
            <p:nvPr/>
          </p:nvCxnSpPr>
          <p:spPr>
            <a:xfrm rot="16200000" flipH="1">
              <a:off x="2699792" y="2852937"/>
              <a:ext cx="504056" cy="50405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직선 화살표 연결선 6"/>
            <p:cNvCxnSpPr/>
            <p:nvPr/>
          </p:nvCxnSpPr>
          <p:spPr>
            <a:xfrm rot="16200000" flipH="1">
              <a:off x="2987824" y="3861049"/>
              <a:ext cx="504056" cy="50405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직선 화살표 연결선 7"/>
            <p:cNvCxnSpPr/>
            <p:nvPr/>
          </p:nvCxnSpPr>
          <p:spPr>
            <a:xfrm rot="16200000" flipH="1">
              <a:off x="3455876" y="4761149"/>
              <a:ext cx="360040" cy="288032"/>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타원 9"/>
            <p:cNvSpPr/>
            <p:nvPr/>
          </p:nvSpPr>
          <p:spPr>
            <a:xfrm>
              <a:off x="1835696" y="2276873"/>
              <a:ext cx="432048" cy="432048"/>
            </a:xfrm>
            <a:prstGeom prst="ellipse">
              <a:avLst/>
            </a:prstGeom>
            <a:solidFill>
              <a:srgbClr val="00B0F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latin typeface="맑은 고딕" pitchFamily="50" charset="-127"/>
                  <a:ea typeface="맑은 고딕" pitchFamily="50" charset="-127"/>
                  <a:cs typeface="Times New Roman" pitchFamily="18" charset="0"/>
                </a:rPr>
                <a:t>1</a:t>
              </a:r>
              <a:endParaRPr lang="ko-KR" altLang="en-US" sz="1200" b="1" dirty="0">
                <a:latin typeface="맑은 고딕" pitchFamily="50" charset="-127"/>
                <a:ea typeface="맑은 고딕" pitchFamily="50" charset="-127"/>
                <a:cs typeface="Times New Roman" pitchFamily="18" charset="0"/>
              </a:endParaRPr>
            </a:p>
          </p:txBody>
        </p:sp>
        <p:sp>
          <p:nvSpPr>
            <p:cNvPr id="11" name="타원 10"/>
            <p:cNvSpPr/>
            <p:nvPr/>
          </p:nvSpPr>
          <p:spPr>
            <a:xfrm>
              <a:off x="2555776" y="2996953"/>
              <a:ext cx="432048" cy="432048"/>
            </a:xfrm>
            <a:prstGeom prst="ellipse">
              <a:avLst/>
            </a:prstGeom>
            <a:solidFill>
              <a:srgbClr val="00B0F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latin typeface="맑은 고딕" pitchFamily="50" charset="-127"/>
                  <a:ea typeface="맑은 고딕" pitchFamily="50" charset="-127"/>
                  <a:cs typeface="Times New Roman" pitchFamily="18" charset="0"/>
                </a:rPr>
                <a:t>2</a:t>
              </a:r>
              <a:endParaRPr lang="ko-KR" altLang="en-US" sz="1200" b="1" dirty="0">
                <a:latin typeface="맑은 고딕" pitchFamily="50" charset="-127"/>
                <a:ea typeface="맑은 고딕" pitchFamily="50" charset="-127"/>
                <a:cs typeface="Times New Roman" pitchFamily="18" charset="0"/>
              </a:endParaRPr>
            </a:p>
          </p:txBody>
        </p:sp>
        <p:sp>
          <p:nvSpPr>
            <p:cNvPr id="12" name="타원 11"/>
            <p:cNvSpPr/>
            <p:nvPr/>
          </p:nvSpPr>
          <p:spPr>
            <a:xfrm>
              <a:off x="2915816" y="4077073"/>
              <a:ext cx="432048" cy="432048"/>
            </a:xfrm>
            <a:prstGeom prst="ellipse">
              <a:avLst/>
            </a:prstGeom>
            <a:solidFill>
              <a:srgbClr val="00B0F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latin typeface="맑은 고딕" pitchFamily="50" charset="-127"/>
                  <a:ea typeface="맑은 고딕" pitchFamily="50" charset="-127"/>
                  <a:cs typeface="Times New Roman" pitchFamily="18" charset="0"/>
                </a:rPr>
                <a:t>3</a:t>
              </a:r>
              <a:endParaRPr lang="ko-KR" altLang="en-US" sz="1200" b="1" dirty="0">
                <a:latin typeface="맑은 고딕" pitchFamily="50" charset="-127"/>
                <a:ea typeface="맑은 고딕" pitchFamily="50" charset="-127"/>
                <a:cs typeface="Times New Roman" pitchFamily="18" charset="0"/>
              </a:endParaRPr>
            </a:p>
          </p:txBody>
        </p:sp>
        <p:sp>
          <p:nvSpPr>
            <p:cNvPr id="13" name="타원 12"/>
            <p:cNvSpPr/>
            <p:nvPr/>
          </p:nvSpPr>
          <p:spPr>
            <a:xfrm>
              <a:off x="3275856" y="4869161"/>
              <a:ext cx="432048" cy="432048"/>
            </a:xfrm>
            <a:prstGeom prst="ellipse">
              <a:avLst/>
            </a:prstGeom>
            <a:solidFill>
              <a:srgbClr val="00B0F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latin typeface="맑은 고딕" pitchFamily="50" charset="-127"/>
                  <a:ea typeface="맑은 고딕" pitchFamily="50" charset="-127"/>
                  <a:cs typeface="Times New Roman" pitchFamily="18" charset="0"/>
                </a:rPr>
                <a:t>4</a:t>
              </a:r>
              <a:endParaRPr lang="ko-KR" altLang="en-US" sz="1200" b="1" dirty="0">
                <a:latin typeface="맑은 고딕" pitchFamily="50" charset="-127"/>
                <a:ea typeface="맑은 고딕" pitchFamily="50" charset="-127"/>
                <a:cs typeface="Times New Roman" pitchFamily="18" charset="0"/>
              </a:endParaRPr>
            </a:p>
          </p:txBody>
        </p:sp>
        <p:sp>
          <p:nvSpPr>
            <p:cNvPr id="44" name="타원 43"/>
            <p:cNvSpPr/>
            <p:nvPr/>
          </p:nvSpPr>
          <p:spPr>
            <a:xfrm>
              <a:off x="611560" y="1844825"/>
              <a:ext cx="648072" cy="648072"/>
            </a:xfrm>
            <a:prstGeom prst="ellipse">
              <a:avLst/>
            </a:prstGeom>
            <a:solidFill>
              <a:srgbClr val="00B0F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latin typeface="맑은 고딕" pitchFamily="50" charset="-127"/>
                  <a:ea typeface="맑은 고딕" pitchFamily="50" charset="-127"/>
                  <a:cs typeface="Times New Roman" pitchFamily="18" charset="0"/>
                </a:rPr>
                <a:t>RA</a:t>
              </a:r>
              <a:endParaRPr lang="ko-KR" altLang="en-US" sz="1200" b="1" dirty="0">
                <a:latin typeface="맑은 고딕" pitchFamily="50" charset="-127"/>
                <a:ea typeface="맑은 고딕" pitchFamily="50" charset="-127"/>
                <a:cs typeface="Times New Roman" pitchFamily="18" charset="0"/>
              </a:endParaRPr>
            </a:p>
          </p:txBody>
        </p:sp>
        <p:sp>
          <p:nvSpPr>
            <p:cNvPr id="45" name="타원 44"/>
            <p:cNvSpPr/>
            <p:nvPr/>
          </p:nvSpPr>
          <p:spPr>
            <a:xfrm>
              <a:off x="3923928" y="1988841"/>
              <a:ext cx="648072" cy="648072"/>
            </a:xfrm>
            <a:prstGeom prst="ellipse">
              <a:avLst/>
            </a:prstGeom>
            <a:solidFill>
              <a:srgbClr val="00B0F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latin typeface="맑은 고딕" pitchFamily="50" charset="-127"/>
                  <a:ea typeface="맑은 고딕" pitchFamily="50" charset="-127"/>
                  <a:cs typeface="Times New Roman" pitchFamily="18" charset="0"/>
                </a:rPr>
                <a:t>LA</a:t>
              </a:r>
              <a:endParaRPr lang="ko-KR" altLang="en-US" sz="1200" b="1" dirty="0">
                <a:latin typeface="맑은 고딕" pitchFamily="50" charset="-127"/>
                <a:ea typeface="맑은 고딕" pitchFamily="50" charset="-127"/>
                <a:cs typeface="Times New Roman" pitchFamily="18" charset="0"/>
              </a:endParaRPr>
            </a:p>
          </p:txBody>
        </p:sp>
        <p:sp>
          <p:nvSpPr>
            <p:cNvPr id="46" name="타원 45"/>
            <p:cNvSpPr/>
            <p:nvPr/>
          </p:nvSpPr>
          <p:spPr>
            <a:xfrm>
              <a:off x="1187624" y="5301209"/>
              <a:ext cx="792088" cy="792088"/>
            </a:xfrm>
            <a:prstGeom prst="ellipse">
              <a:avLst/>
            </a:prstGeom>
            <a:solidFill>
              <a:srgbClr val="00B0F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latin typeface="맑은 고딕" pitchFamily="50" charset="-127"/>
                  <a:ea typeface="맑은 고딕" pitchFamily="50" charset="-127"/>
                  <a:cs typeface="Times New Roman" pitchFamily="18" charset="0"/>
                </a:rPr>
                <a:t>RLD</a:t>
              </a:r>
              <a:endParaRPr lang="ko-KR" altLang="en-US" sz="1200" b="1" dirty="0">
                <a:latin typeface="맑은 고딕" pitchFamily="50" charset="-127"/>
                <a:ea typeface="맑은 고딕" pitchFamily="50" charset="-127"/>
                <a:cs typeface="Times New Roman" pitchFamily="18" charset="0"/>
              </a:endParaRPr>
            </a:p>
          </p:txBody>
        </p:sp>
        <p:sp>
          <p:nvSpPr>
            <p:cNvPr id="47" name="타원 46"/>
            <p:cNvSpPr/>
            <p:nvPr/>
          </p:nvSpPr>
          <p:spPr>
            <a:xfrm>
              <a:off x="3347864" y="5445225"/>
              <a:ext cx="648072" cy="648072"/>
            </a:xfrm>
            <a:prstGeom prst="ellipse">
              <a:avLst/>
            </a:prstGeom>
            <a:solidFill>
              <a:srgbClr val="00B0F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smtClean="0">
                  <a:latin typeface="맑은 고딕" pitchFamily="50" charset="-127"/>
                  <a:ea typeface="맑은 고딕" pitchFamily="50" charset="-127"/>
                  <a:cs typeface="Times New Roman" pitchFamily="18" charset="0"/>
                </a:rPr>
                <a:t>LL</a:t>
              </a:r>
              <a:endParaRPr lang="ko-KR" altLang="en-US" sz="1200" b="1" dirty="0">
                <a:latin typeface="맑은 고딕" pitchFamily="50" charset="-127"/>
                <a:ea typeface="맑은 고딕" pitchFamily="50" charset="-127"/>
                <a:cs typeface="Times New Roman" pitchFamily="18" charset="0"/>
              </a:endParaRPr>
            </a:p>
          </p:txBody>
        </p:sp>
      </p:grpSp>
      <p:sp>
        <p:nvSpPr>
          <p:cNvPr id="48" name="TextBox 47"/>
          <p:cNvSpPr txBox="1"/>
          <p:nvPr/>
        </p:nvSpPr>
        <p:spPr>
          <a:xfrm>
            <a:off x="0" y="30777"/>
            <a:ext cx="6641562"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Standard ECG Derivation using Multi-Patch Measurements</a:t>
            </a:r>
            <a:endParaRPr lang="ko-KR" altLang="en-US" sz="2000" dirty="0">
              <a:latin typeface="Times New Roman" pitchFamily="18" charset="0"/>
              <a:ea typeface="바탕" pitchFamily="18" charset="-127"/>
              <a:cs typeface="Times New Roman" pitchFamily="18" charset="0"/>
            </a:endParaRPr>
          </a:p>
        </p:txBody>
      </p:sp>
      <p:sp>
        <p:nvSpPr>
          <p:cNvPr id="50" name="슬라이드 번호 개체 틀 49"/>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40</a:t>
            </a:fld>
            <a:endParaRPr lang="ko-KR" altLang="en-US" dirty="0"/>
          </a:p>
        </p:txBody>
      </p:sp>
      <p:sp>
        <p:nvSpPr>
          <p:cNvPr id="49" name="TextBox 48"/>
          <p:cNvSpPr txBox="1"/>
          <p:nvPr/>
        </p:nvSpPr>
        <p:spPr>
          <a:xfrm>
            <a:off x="215515" y="494963"/>
            <a:ext cx="8712969" cy="1061829"/>
          </a:xfrm>
          <a:prstGeom prst="rect">
            <a:avLst/>
          </a:prstGeom>
          <a:noFill/>
        </p:spPr>
        <p:txBody>
          <a:bodyPr wrap="square" rtlCol="0">
            <a:spAutoFit/>
          </a:bodyPr>
          <a:lstStyle/>
          <a:p>
            <a:pPr>
              <a:lnSpc>
                <a:spcPct val="150000"/>
              </a:lnSpc>
            </a:pPr>
            <a:r>
              <a:rPr lang="en-US" altLang="ko-KR" sz="1400" dirty="0" smtClean="0"/>
              <a:t> Objectives: </a:t>
            </a:r>
            <a:r>
              <a:rPr lang="ko-KR" altLang="en-US" sz="1400" dirty="0" smtClean="0"/>
              <a:t>멀티</a:t>
            </a:r>
            <a:r>
              <a:rPr lang="en-US" altLang="ko-KR" sz="1400" dirty="0" smtClean="0"/>
              <a:t> </a:t>
            </a:r>
            <a:r>
              <a:rPr lang="ko-KR" altLang="en-US" sz="1400" dirty="0" smtClean="0"/>
              <a:t>패치 측정을 이용한 표준 </a:t>
            </a:r>
            <a:r>
              <a:rPr lang="en-US" altLang="ko-KR" sz="1400" dirty="0" smtClean="0"/>
              <a:t>ECG </a:t>
            </a:r>
            <a:r>
              <a:rPr lang="ko-KR" altLang="en-US" sz="1400" dirty="0" smtClean="0"/>
              <a:t>상관관계 유도</a:t>
            </a:r>
            <a:r>
              <a:rPr lang="en-US" altLang="ko-KR" sz="1400" dirty="0" smtClean="0"/>
              <a:t>( &gt;90%)</a:t>
            </a:r>
          </a:p>
          <a:p>
            <a:pPr>
              <a:lnSpc>
                <a:spcPct val="150000"/>
              </a:lnSpc>
            </a:pPr>
            <a:r>
              <a:rPr lang="en-US" altLang="ko-KR" sz="1400" dirty="0" smtClean="0"/>
              <a:t>   </a:t>
            </a:r>
            <a:r>
              <a:rPr lang="en-US" altLang="ko-KR" sz="1300" dirty="0" smtClean="0"/>
              <a:t>- 28</a:t>
            </a:r>
            <a:r>
              <a:rPr lang="ko-KR" altLang="en-US" sz="1300" dirty="0" smtClean="0"/>
              <a:t>명</a:t>
            </a:r>
            <a:r>
              <a:rPr lang="en-US" altLang="ko-KR" sz="1300" dirty="0" smtClean="0"/>
              <a:t>(22±3yr) </a:t>
            </a:r>
            <a:r>
              <a:rPr lang="ko-KR" altLang="en-US" sz="1300" dirty="0" smtClean="0"/>
              <a:t>대상으로 </a:t>
            </a:r>
            <a:r>
              <a:rPr lang="en-US" altLang="ko-KR" sz="1300" dirty="0" smtClean="0"/>
              <a:t>4</a:t>
            </a:r>
            <a:r>
              <a:rPr lang="ko-KR" altLang="en-US" sz="1300" dirty="0" smtClean="0"/>
              <a:t>개의 </a:t>
            </a:r>
            <a:r>
              <a:rPr lang="en-US" altLang="ko-KR" sz="1300" dirty="0" smtClean="0"/>
              <a:t>patch</a:t>
            </a:r>
            <a:r>
              <a:rPr lang="ko-KR" altLang="en-US" sz="1300" dirty="0" smtClean="0"/>
              <a:t>를 부착하고</a:t>
            </a:r>
            <a:r>
              <a:rPr lang="en-US" altLang="ko-KR" sz="1300" dirty="0" smtClean="0"/>
              <a:t>, standing</a:t>
            </a:r>
            <a:r>
              <a:rPr lang="ko-KR" altLang="en-US" sz="1300" dirty="0" smtClean="0"/>
              <a:t>시 동시에 측정함</a:t>
            </a:r>
            <a:r>
              <a:rPr lang="en-US" altLang="ko-KR" sz="1300" dirty="0" smtClean="0"/>
              <a:t>.</a:t>
            </a:r>
          </a:p>
          <a:p>
            <a:pPr>
              <a:lnSpc>
                <a:spcPct val="150000"/>
              </a:lnSpc>
            </a:pPr>
            <a:r>
              <a:rPr lang="en-US" altLang="ko-KR" sz="1300" dirty="0" smtClean="0"/>
              <a:t>   - 2</a:t>
            </a:r>
            <a:r>
              <a:rPr lang="ko-KR" altLang="en-US" sz="1300" dirty="0" smtClean="0"/>
              <a:t>번 </a:t>
            </a:r>
            <a:r>
              <a:rPr lang="en-US" altLang="ko-KR" sz="1300" dirty="0" smtClean="0"/>
              <a:t>patch</a:t>
            </a:r>
            <a:r>
              <a:rPr lang="ko-KR" altLang="en-US" sz="1300" dirty="0" smtClean="0"/>
              <a:t>가 심방 위치</a:t>
            </a:r>
            <a:r>
              <a:rPr lang="en-US" altLang="ko-KR" sz="1300" dirty="0" smtClean="0"/>
              <a:t>(</a:t>
            </a:r>
            <a:r>
              <a:rPr lang="ko-KR" altLang="en-US" sz="1300" dirty="0" smtClean="0"/>
              <a:t> 제</a:t>
            </a:r>
            <a:r>
              <a:rPr lang="en-US" altLang="ko-KR" sz="1300" dirty="0" smtClean="0"/>
              <a:t>3</a:t>
            </a:r>
            <a:r>
              <a:rPr lang="ko-KR" altLang="en-US" sz="1300" dirty="0" err="1" smtClean="0"/>
              <a:t>늑연골</a:t>
            </a:r>
            <a:r>
              <a:rPr lang="en-US" altLang="ko-KR" sz="1300" dirty="0" smtClean="0"/>
              <a:t>)</a:t>
            </a:r>
            <a:r>
              <a:rPr lang="ko-KR" altLang="en-US" sz="1300" dirty="0" smtClean="0"/>
              <a:t>에 위치함</a:t>
            </a:r>
            <a:r>
              <a:rPr lang="en-US" altLang="ko-KR" sz="1300" dirty="0" smtClean="0"/>
              <a:t>.</a:t>
            </a:r>
            <a:endParaRPr lang="ko-KR" altLang="en-US" sz="1300" dirty="0"/>
          </a:p>
        </p:txBody>
      </p:sp>
      <p:sp>
        <p:nvSpPr>
          <p:cNvPr id="51" name="TextBox 50"/>
          <p:cNvSpPr txBox="1"/>
          <p:nvPr/>
        </p:nvSpPr>
        <p:spPr>
          <a:xfrm>
            <a:off x="2558468" y="6525344"/>
            <a:ext cx="4027064" cy="246221"/>
          </a:xfrm>
          <a:prstGeom prst="rect">
            <a:avLst/>
          </a:prstGeom>
          <a:noFill/>
        </p:spPr>
        <p:txBody>
          <a:bodyPr wrap="square" rtlCol="0">
            <a:spAutoFit/>
          </a:bodyPr>
          <a:lstStyle/>
          <a:p>
            <a:pPr algn="ctr"/>
            <a:r>
              <a:rPr lang="en-US" altLang="ko-KR" sz="1000" dirty="0" smtClean="0"/>
              <a:t>- </a:t>
            </a:r>
            <a:r>
              <a:rPr lang="ko-KR" altLang="en-US" sz="1000" dirty="0" smtClean="0"/>
              <a:t>멀티</a:t>
            </a:r>
            <a:r>
              <a:rPr lang="en-US" altLang="ko-KR" sz="1000" dirty="0" smtClean="0"/>
              <a:t> </a:t>
            </a:r>
            <a:r>
              <a:rPr lang="ko-KR" altLang="en-US" sz="1000" dirty="0" smtClean="0"/>
              <a:t>패치를 이용한 표준 </a:t>
            </a:r>
            <a:r>
              <a:rPr lang="en-US" altLang="ko-KR" sz="1000" dirty="0" smtClean="0"/>
              <a:t>ECG </a:t>
            </a:r>
            <a:r>
              <a:rPr lang="ko-KR" altLang="en-US" sz="1000" dirty="0" smtClean="0"/>
              <a:t>유도 실험 구성 </a:t>
            </a:r>
            <a:r>
              <a:rPr lang="en-US" altLang="ko-KR" sz="1000" dirty="0" smtClean="0"/>
              <a:t>-</a:t>
            </a:r>
            <a:endParaRPr lang="ko-KR" altLang="en-US" sz="10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2" cstate="print"/>
          <a:srcRect/>
          <a:stretch>
            <a:fillRect/>
          </a:stretch>
        </p:blipFill>
        <p:spPr bwMode="auto">
          <a:xfrm>
            <a:off x="683568" y="2060848"/>
            <a:ext cx="3672706" cy="3157497"/>
          </a:xfrm>
          <a:prstGeom prst="rect">
            <a:avLst/>
          </a:prstGeom>
          <a:noFill/>
          <a:ln w="9525">
            <a:noFill/>
            <a:miter lim="800000"/>
            <a:headEnd/>
            <a:tailEnd/>
          </a:ln>
        </p:spPr>
      </p:pic>
      <p:sp>
        <p:nvSpPr>
          <p:cNvPr id="5" name="직사각형 4"/>
          <p:cNvSpPr/>
          <p:nvPr/>
        </p:nvSpPr>
        <p:spPr>
          <a:xfrm>
            <a:off x="1907704" y="2564904"/>
            <a:ext cx="1584176" cy="2592288"/>
          </a:xfrm>
          <a:prstGeom prst="rect">
            <a:avLst/>
          </a:prstGeom>
          <a:solidFill>
            <a:srgbClr val="00B0F0">
              <a:alpha val="32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맑은 고딕" pitchFamily="50" charset="-127"/>
              <a:ea typeface="맑은 고딕" pitchFamily="50" charset="-127"/>
            </a:endParaRPr>
          </a:p>
        </p:txBody>
      </p:sp>
      <p:sp>
        <p:nvSpPr>
          <p:cNvPr id="6" name="사각형 설명선 5"/>
          <p:cNvSpPr/>
          <p:nvPr/>
        </p:nvSpPr>
        <p:spPr>
          <a:xfrm>
            <a:off x="5652120" y="1196752"/>
            <a:ext cx="3168352" cy="3744416"/>
          </a:xfrm>
          <a:prstGeom prst="wedgeRectCallout">
            <a:avLst>
              <a:gd name="adj1" fmla="val -115547"/>
              <a:gd name="adj2" fmla="val -1508"/>
            </a:avLst>
          </a:prstGeom>
          <a:solidFill>
            <a:schemeClr val="accent1">
              <a:alpha val="29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맑은 고딕" pitchFamily="50" charset="-127"/>
              <a:ea typeface="맑은 고딕" pitchFamily="50" charset="-127"/>
            </a:endParaRPr>
          </a:p>
        </p:txBody>
      </p:sp>
      <p:pic>
        <p:nvPicPr>
          <p:cNvPr id="8194" name="Picture 2"/>
          <p:cNvPicPr>
            <a:picLocks noChangeAspect="1" noChangeArrowheads="1"/>
          </p:cNvPicPr>
          <p:nvPr/>
        </p:nvPicPr>
        <p:blipFill>
          <a:blip r:embed="rId3" cstate="print"/>
          <a:srcRect/>
          <a:stretch>
            <a:fillRect/>
          </a:stretch>
        </p:blipFill>
        <p:spPr bwMode="auto">
          <a:xfrm>
            <a:off x="5724128" y="3068960"/>
            <a:ext cx="3024336" cy="1766369"/>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rot="10800000">
            <a:off x="5724128" y="1268760"/>
            <a:ext cx="3045647" cy="1728192"/>
          </a:xfrm>
          <a:prstGeom prst="rect">
            <a:avLst/>
          </a:prstGeom>
          <a:noFill/>
          <a:ln w="9525">
            <a:noFill/>
            <a:miter lim="800000"/>
            <a:headEnd/>
            <a:tailEnd/>
          </a:ln>
        </p:spPr>
      </p:pic>
      <p:cxnSp>
        <p:nvCxnSpPr>
          <p:cNvPr id="8" name="직선 화살표 연결선 7"/>
          <p:cNvCxnSpPr/>
          <p:nvPr/>
        </p:nvCxnSpPr>
        <p:spPr>
          <a:xfrm rot="16200000" flipH="1">
            <a:off x="2699792" y="2708920"/>
            <a:ext cx="2232248" cy="136815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3483884">
            <a:off x="3165416" y="3050271"/>
            <a:ext cx="1662635" cy="323165"/>
          </a:xfrm>
          <a:prstGeom prst="rect">
            <a:avLst/>
          </a:prstGeom>
          <a:noFill/>
        </p:spPr>
        <p:txBody>
          <a:bodyPr wrap="none" rtlCol="0">
            <a:spAutoFit/>
          </a:bodyPr>
          <a:lstStyle/>
          <a:p>
            <a:r>
              <a:rPr lang="en-US" altLang="ko-KR" sz="1500" dirty="0" err="1" smtClean="0">
                <a:latin typeface="맑은 고딕" pitchFamily="50" charset="-127"/>
                <a:ea typeface="맑은 고딕" pitchFamily="50" charset="-127"/>
                <a:cs typeface="Times New Roman" pitchFamily="18" charset="0"/>
              </a:rPr>
              <a:t>LEADⅡ</a:t>
            </a:r>
            <a:r>
              <a:rPr lang="en-US" altLang="ko-KR" sz="1500" dirty="0" smtClean="0">
                <a:latin typeface="맑은 고딕" pitchFamily="50" charset="-127"/>
                <a:ea typeface="맑은 고딕" pitchFamily="50" charset="-127"/>
                <a:cs typeface="Times New Roman" pitchFamily="18" charset="0"/>
              </a:rPr>
              <a:t> Direction</a:t>
            </a:r>
            <a:endParaRPr lang="ko-KR" altLang="en-US" sz="1500" dirty="0">
              <a:latin typeface="맑은 고딕" pitchFamily="50" charset="-127"/>
              <a:ea typeface="맑은 고딕" pitchFamily="50" charset="-127"/>
              <a:cs typeface="Times New Roman" pitchFamily="18" charset="0"/>
            </a:endParaRPr>
          </a:p>
        </p:txBody>
      </p:sp>
      <p:sp>
        <p:nvSpPr>
          <p:cNvPr id="10" name="타원 9"/>
          <p:cNvSpPr/>
          <p:nvPr/>
        </p:nvSpPr>
        <p:spPr>
          <a:xfrm>
            <a:off x="2195736" y="1412776"/>
            <a:ext cx="720080" cy="720080"/>
          </a:xfrm>
          <a:prstGeom prst="ellipse">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effectLst>
                  <a:outerShdw blurRad="38100" dist="38100" dir="2700000" algn="tl">
                    <a:srgbClr val="000000">
                      <a:alpha val="43137"/>
                    </a:srgbClr>
                  </a:outerShdw>
                </a:effectLst>
                <a:latin typeface="맑은 고딕" pitchFamily="50" charset="-127"/>
                <a:ea typeface="맑은 고딕" pitchFamily="50" charset="-127"/>
                <a:cs typeface="Times New Roman" pitchFamily="18" charset="0"/>
              </a:rPr>
              <a:t>RA</a:t>
            </a:r>
            <a:endParaRPr lang="ko-KR" altLang="en-US" dirty="0">
              <a:effectLst>
                <a:outerShdw blurRad="38100" dist="38100" dir="2700000" algn="tl">
                  <a:srgbClr val="000000">
                    <a:alpha val="43137"/>
                  </a:srgbClr>
                </a:outerShdw>
              </a:effectLst>
              <a:latin typeface="맑은 고딕" pitchFamily="50" charset="-127"/>
              <a:ea typeface="맑은 고딕" pitchFamily="50" charset="-127"/>
              <a:cs typeface="Times New Roman" pitchFamily="18" charset="0"/>
            </a:endParaRPr>
          </a:p>
        </p:txBody>
      </p:sp>
      <p:sp>
        <p:nvSpPr>
          <p:cNvPr id="11" name="타원 10"/>
          <p:cNvSpPr/>
          <p:nvPr/>
        </p:nvSpPr>
        <p:spPr>
          <a:xfrm>
            <a:off x="4283968" y="4941168"/>
            <a:ext cx="720080" cy="720080"/>
          </a:xfrm>
          <a:prstGeom prst="ellipse">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effectLst>
                  <a:outerShdw blurRad="38100" dist="38100" dir="2700000" algn="tl">
                    <a:srgbClr val="000000">
                      <a:alpha val="43137"/>
                    </a:srgbClr>
                  </a:outerShdw>
                </a:effectLst>
                <a:latin typeface="맑은 고딕" pitchFamily="50" charset="-127"/>
                <a:ea typeface="맑은 고딕" pitchFamily="50" charset="-127"/>
                <a:cs typeface="Times New Roman" pitchFamily="18" charset="0"/>
              </a:rPr>
              <a:t>LL</a:t>
            </a:r>
            <a:endParaRPr lang="ko-KR" altLang="en-US" dirty="0">
              <a:effectLst>
                <a:outerShdw blurRad="38100" dist="38100" dir="2700000" algn="tl">
                  <a:srgbClr val="000000">
                    <a:alpha val="43137"/>
                  </a:srgbClr>
                </a:outerShdw>
              </a:effectLst>
              <a:latin typeface="맑은 고딕" pitchFamily="50" charset="-127"/>
              <a:ea typeface="맑은 고딕" pitchFamily="50" charset="-127"/>
              <a:cs typeface="Times New Roman" pitchFamily="18" charset="0"/>
            </a:endParaRPr>
          </a:p>
        </p:txBody>
      </p:sp>
      <p:sp>
        <p:nvSpPr>
          <p:cNvPr id="12" name="타원 11"/>
          <p:cNvSpPr/>
          <p:nvPr/>
        </p:nvSpPr>
        <p:spPr>
          <a:xfrm>
            <a:off x="107504" y="4869160"/>
            <a:ext cx="720080" cy="720080"/>
          </a:xfrm>
          <a:prstGeom prst="ellipse">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smtClean="0">
                <a:effectLst>
                  <a:outerShdw blurRad="38100" dist="38100" dir="2700000" algn="tl">
                    <a:srgbClr val="000000">
                      <a:alpha val="43137"/>
                    </a:srgbClr>
                  </a:outerShdw>
                </a:effectLst>
                <a:latin typeface="맑은 고딕" pitchFamily="50" charset="-127"/>
                <a:ea typeface="맑은 고딕" pitchFamily="50" charset="-127"/>
                <a:cs typeface="Times New Roman" pitchFamily="18" charset="0"/>
              </a:rPr>
              <a:t>RLD</a:t>
            </a:r>
            <a:endParaRPr lang="ko-KR" altLang="en-US" sz="1200" dirty="0">
              <a:effectLst>
                <a:outerShdw blurRad="38100" dist="38100" dir="2700000" algn="tl">
                  <a:srgbClr val="000000">
                    <a:alpha val="43137"/>
                  </a:srgbClr>
                </a:outerShdw>
              </a:effectLst>
              <a:latin typeface="맑은 고딕" pitchFamily="50" charset="-127"/>
              <a:ea typeface="맑은 고딕" pitchFamily="50" charset="-127"/>
              <a:cs typeface="Times New Roman" pitchFamily="18" charset="0"/>
            </a:endParaRPr>
          </a:p>
        </p:txBody>
      </p:sp>
      <p:sp>
        <p:nvSpPr>
          <p:cNvPr id="13" name="TextBox 12"/>
          <p:cNvSpPr txBox="1"/>
          <p:nvPr/>
        </p:nvSpPr>
        <p:spPr>
          <a:xfrm>
            <a:off x="2843808" y="1661899"/>
            <a:ext cx="360040" cy="830997"/>
          </a:xfrm>
          <a:prstGeom prst="rect">
            <a:avLst/>
          </a:prstGeom>
          <a:noFill/>
        </p:spPr>
        <p:txBody>
          <a:bodyPr wrap="square" rtlCol="0">
            <a:spAutoFit/>
          </a:bodyPr>
          <a:lstStyle/>
          <a:p>
            <a:r>
              <a:rPr lang="en-US" altLang="ko-KR" sz="4800" dirty="0" smtClean="0">
                <a:latin typeface="맑은 고딕" pitchFamily="50" charset="-127"/>
                <a:ea typeface="맑은 고딕" pitchFamily="50" charset="-127"/>
              </a:rPr>
              <a:t>-</a:t>
            </a:r>
            <a:endParaRPr lang="ko-KR" altLang="en-US" sz="4800" dirty="0">
              <a:latin typeface="맑은 고딕" pitchFamily="50" charset="-127"/>
              <a:ea typeface="맑은 고딕" pitchFamily="50" charset="-127"/>
            </a:endParaRPr>
          </a:p>
        </p:txBody>
      </p:sp>
      <p:sp>
        <p:nvSpPr>
          <p:cNvPr id="14" name="TextBox 13"/>
          <p:cNvSpPr txBox="1"/>
          <p:nvPr/>
        </p:nvSpPr>
        <p:spPr>
          <a:xfrm>
            <a:off x="4355976" y="4294837"/>
            <a:ext cx="360040" cy="646331"/>
          </a:xfrm>
          <a:prstGeom prst="rect">
            <a:avLst/>
          </a:prstGeom>
          <a:noFill/>
        </p:spPr>
        <p:txBody>
          <a:bodyPr wrap="square" rtlCol="0">
            <a:spAutoFit/>
          </a:bodyPr>
          <a:lstStyle/>
          <a:p>
            <a:r>
              <a:rPr lang="en-US" altLang="ko-KR" sz="3600" dirty="0" smtClean="0">
                <a:latin typeface="맑은 고딕" pitchFamily="50" charset="-127"/>
                <a:ea typeface="맑은 고딕" pitchFamily="50" charset="-127"/>
              </a:rPr>
              <a:t>+</a:t>
            </a:r>
            <a:endParaRPr lang="ko-KR" altLang="en-US" sz="3600" dirty="0">
              <a:latin typeface="맑은 고딕" pitchFamily="50" charset="-127"/>
              <a:ea typeface="맑은 고딕" pitchFamily="50" charset="-127"/>
            </a:endParaRPr>
          </a:p>
        </p:txBody>
      </p:sp>
      <p:sp>
        <p:nvSpPr>
          <p:cNvPr id="15" name="TextBox 14"/>
          <p:cNvSpPr txBox="1"/>
          <p:nvPr/>
        </p:nvSpPr>
        <p:spPr>
          <a:xfrm>
            <a:off x="7452320" y="3789040"/>
            <a:ext cx="1152128" cy="369332"/>
          </a:xfrm>
          <a:prstGeom prst="rect">
            <a:avLst/>
          </a:prstGeom>
          <a:solidFill>
            <a:schemeClr val="tx1">
              <a:lumMod val="95000"/>
              <a:lumOff val="5000"/>
              <a:alpha val="60000"/>
            </a:schemeClr>
          </a:solidFill>
        </p:spPr>
        <p:txBody>
          <a:bodyPr wrap="square" rtlCol="0">
            <a:spAutoFit/>
          </a:bodyPr>
          <a:lstStyle/>
          <a:p>
            <a:pPr algn="ctr"/>
            <a:r>
              <a:rPr lang="en-US" altLang="ko-KR" dirty="0" smtClean="0">
                <a:solidFill>
                  <a:schemeClr val="bg1"/>
                </a:solidFill>
                <a:latin typeface="맑은 고딕" pitchFamily="50" charset="-127"/>
                <a:ea typeface="맑은 고딕" pitchFamily="50" charset="-127"/>
                <a:cs typeface="Times New Roman" pitchFamily="18" charset="0"/>
              </a:rPr>
              <a:t>BOTTOM</a:t>
            </a:r>
            <a:endParaRPr lang="ko-KR" altLang="en-US" dirty="0">
              <a:solidFill>
                <a:schemeClr val="bg1"/>
              </a:solidFill>
              <a:latin typeface="맑은 고딕" pitchFamily="50" charset="-127"/>
              <a:ea typeface="맑은 고딕" pitchFamily="50" charset="-127"/>
              <a:cs typeface="Times New Roman" pitchFamily="18" charset="0"/>
            </a:endParaRPr>
          </a:p>
        </p:txBody>
      </p:sp>
      <p:sp>
        <p:nvSpPr>
          <p:cNvPr id="16" name="TextBox 15"/>
          <p:cNvSpPr txBox="1"/>
          <p:nvPr/>
        </p:nvSpPr>
        <p:spPr>
          <a:xfrm>
            <a:off x="7812360" y="1916832"/>
            <a:ext cx="792088" cy="369332"/>
          </a:xfrm>
          <a:prstGeom prst="rect">
            <a:avLst/>
          </a:prstGeom>
          <a:solidFill>
            <a:schemeClr val="tx1">
              <a:lumMod val="95000"/>
              <a:lumOff val="5000"/>
              <a:alpha val="60000"/>
            </a:schemeClr>
          </a:solidFill>
        </p:spPr>
        <p:txBody>
          <a:bodyPr wrap="square" rtlCol="0">
            <a:spAutoFit/>
          </a:bodyPr>
          <a:lstStyle/>
          <a:p>
            <a:pPr algn="ctr"/>
            <a:r>
              <a:rPr lang="en-US" altLang="ko-KR" dirty="0" smtClean="0">
                <a:solidFill>
                  <a:schemeClr val="bg1"/>
                </a:solidFill>
                <a:latin typeface="맑은 고딕" pitchFamily="50" charset="-127"/>
                <a:ea typeface="맑은 고딕" pitchFamily="50" charset="-127"/>
                <a:cs typeface="Times New Roman" pitchFamily="18" charset="0"/>
              </a:rPr>
              <a:t>TOP</a:t>
            </a:r>
            <a:endParaRPr lang="ko-KR" altLang="en-US" dirty="0">
              <a:solidFill>
                <a:schemeClr val="bg1"/>
              </a:solidFill>
              <a:latin typeface="맑은 고딕" pitchFamily="50" charset="-127"/>
              <a:ea typeface="맑은 고딕" pitchFamily="50" charset="-127"/>
              <a:cs typeface="Times New Roman" pitchFamily="18" charset="0"/>
            </a:endParaRPr>
          </a:p>
        </p:txBody>
      </p:sp>
      <p:sp>
        <p:nvSpPr>
          <p:cNvPr id="17" name="TextBox 16"/>
          <p:cNvSpPr txBox="1"/>
          <p:nvPr/>
        </p:nvSpPr>
        <p:spPr>
          <a:xfrm>
            <a:off x="5724128" y="4941168"/>
            <a:ext cx="3096344" cy="307777"/>
          </a:xfrm>
          <a:prstGeom prst="rect">
            <a:avLst/>
          </a:prstGeom>
          <a:noFill/>
        </p:spPr>
        <p:txBody>
          <a:bodyPr wrap="square" rtlCol="0">
            <a:spAutoFit/>
          </a:bodyPr>
          <a:lstStyle/>
          <a:p>
            <a:pPr algn="ctr"/>
            <a:r>
              <a:rPr lang="en-US" altLang="ko-KR" sz="1400" dirty="0" smtClean="0">
                <a:latin typeface="맑은 고딕" pitchFamily="50" charset="-127"/>
                <a:ea typeface="맑은 고딕" pitchFamily="50" charset="-127"/>
              </a:rPr>
              <a:t>- </a:t>
            </a:r>
            <a:r>
              <a:rPr lang="en-US" altLang="ko-KR" sz="1400" dirty="0" err="1" smtClean="0">
                <a:latin typeface="맑은 고딕" pitchFamily="50" charset="-127"/>
                <a:ea typeface="맑은 고딕" pitchFamily="50" charset="-127"/>
              </a:rPr>
              <a:t>Biopotential</a:t>
            </a:r>
            <a:r>
              <a:rPr lang="en-US" altLang="ko-KR" sz="1400" dirty="0" smtClean="0">
                <a:latin typeface="맑은 고딕" pitchFamily="50" charset="-127"/>
                <a:ea typeface="맑은 고딕" pitchFamily="50" charset="-127"/>
              </a:rPr>
              <a:t> Amp for Limb Lead -</a:t>
            </a:r>
            <a:endParaRPr lang="ko-KR" altLang="en-US" sz="1400" dirty="0">
              <a:latin typeface="맑은 고딕" pitchFamily="50" charset="-127"/>
              <a:ea typeface="맑은 고딕" pitchFamily="50" charset="-127"/>
            </a:endParaRPr>
          </a:p>
        </p:txBody>
      </p:sp>
      <p:sp>
        <p:nvSpPr>
          <p:cNvPr id="18" name="TextBox 17"/>
          <p:cNvSpPr txBox="1"/>
          <p:nvPr/>
        </p:nvSpPr>
        <p:spPr>
          <a:xfrm>
            <a:off x="1043608" y="5589240"/>
            <a:ext cx="3312368" cy="523220"/>
          </a:xfrm>
          <a:prstGeom prst="rect">
            <a:avLst/>
          </a:prstGeom>
          <a:noFill/>
        </p:spPr>
        <p:txBody>
          <a:bodyPr wrap="square" rtlCol="0">
            <a:spAutoFit/>
          </a:bodyPr>
          <a:lstStyle/>
          <a:p>
            <a:pPr algn="ctr"/>
            <a:r>
              <a:rPr lang="en-US" altLang="ko-KR" sz="1400" dirty="0" smtClean="0">
                <a:latin typeface="맑은 고딕" pitchFamily="50" charset="-127"/>
                <a:ea typeface="맑은 고딕" pitchFamily="50" charset="-127"/>
              </a:rPr>
              <a:t>- Miniaturized Bipolar </a:t>
            </a:r>
            <a:r>
              <a:rPr lang="en-US" altLang="ko-KR" sz="1400" dirty="0" err="1" smtClean="0">
                <a:latin typeface="맑은 고딕" pitchFamily="50" charset="-127"/>
                <a:ea typeface="맑은 고딕" pitchFamily="50" charset="-127"/>
              </a:rPr>
              <a:t>Biopotential</a:t>
            </a:r>
            <a:r>
              <a:rPr lang="en-US" altLang="ko-KR" sz="1400" dirty="0" smtClean="0">
                <a:latin typeface="맑은 고딕" pitchFamily="50" charset="-127"/>
                <a:ea typeface="맑은 고딕" pitchFamily="50" charset="-127"/>
              </a:rPr>
              <a:t> Amp Patch -</a:t>
            </a:r>
            <a:endParaRPr lang="ko-KR" altLang="en-US" sz="1400" dirty="0">
              <a:latin typeface="맑은 고딕" pitchFamily="50" charset="-127"/>
              <a:ea typeface="맑은 고딕" pitchFamily="50" charset="-127"/>
            </a:endParaRPr>
          </a:p>
        </p:txBody>
      </p:sp>
      <p:sp>
        <p:nvSpPr>
          <p:cNvPr id="19" name="TextBox 18"/>
          <p:cNvSpPr txBox="1"/>
          <p:nvPr/>
        </p:nvSpPr>
        <p:spPr>
          <a:xfrm>
            <a:off x="5868144" y="5435932"/>
            <a:ext cx="2047355" cy="646331"/>
          </a:xfrm>
          <a:prstGeom prst="rect">
            <a:avLst/>
          </a:prstGeom>
          <a:noFill/>
        </p:spPr>
        <p:txBody>
          <a:bodyPr wrap="none" rtlCol="0">
            <a:spAutoFit/>
          </a:bodyPr>
          <a:lstStyle/>
          <a:p>
            <a:pPr>
              <a:buFontTx/>
              <a:buChar char="-"/>
            </a:pPr>
            <a:r>
              <a:rPr lang="en-US" altLang="ko-KR" sz="1200" dirty="0" smtClean="0">
                <a:latin typeface="맑은 고딕" pitchFamily="50" charset="-127"/>
                <a:ea typeface="맑은 고딕" pitchFamily="50" charset="-127"/>
              </a:rPr>
              <a:t> Signal BW: 0.01 ~ 120Hz</a:t>
            </a:r>
          </a:p>
          <a:p>
            <a:pPr>
              <a:buFontTx/>
              <a:buChar char="-"/>
            </a:pPr>
            <a:r>
              <a:rPr lang="en-US" altLang="ko-KR" sz="1200" dirty="0" smtClean="0">
                <a:latin typeface="맑은 고딕" pitchFamily="50" charset="-127"/>
                <a:ea typeface="맑은 고딕" pitchFamily="50" charset="-127"/>
              </a:rPr>
              <a:t> Gain: 500</a:t>
            </a:r>
          </a:p>
          <a:p>
            <a:pPr>
              <a:buFontTx/>
              <a:buChar char="-"/>
            </a:pPr>
            <a:r>
              <a:rPr lang="en-US" altLang="ko-KR" sz="1200" dirty="0" smtClean="0">
                <a:latin typeface="맑은 고딕" pitchFamily="50" charset="-127"/>
                <a:ea typeface="맑은 고딕" pitchFamily="50" charset="-127"/>
              </a:rPr>
              <a:t> Lead I, II (0 ~ 3V)</a:t>
            </a:r>
          </a:p>
        </p:txBody>
      </p:sp>
      <p:sp>
        <p:nvSpPr>
          <p:cNvPr id="20" name="TextBox 19"/>
          <p:cNvSpPr txBox="1"/>
          <p:nvPr/>
        </p:nvSpPr>
        <p:spPr>
          <a:xfrm>
            <a:off x="0" y="0"/>
            <a:ext cx="6031459" cy="461665"/>
          </a:xfrm>
          <a:prstGeom prst="rect">
            <a:avLst/>
          </a:prstGeom>
          <a:noFill/>
          <a:ln w="9525" algn="ctr">
            <a:noFill/>
            <a:miter lim="800000"/>
            <a:headEnd/>
            <a:tailEnd/>
          </a:ln>
        </p:spPr>
        <p:txBody>
          <a:bodyPr wrap="none" anchor="ctr">
            <a:spAutoFit/>
          </a:bodyPr>
          <a:lstStyle/>
          <a:p>
            <a:r>
              <a:rPr lang="en-US" altLang="ko-KR" sz="2400" dirty="0" smtClean="0">
                <a:latin typeface="Times New Roman" pitchFamily="18" charset="0"/>
                <a:ea typeface="바탕" pitchFamily="18" charset="-127"/>
                <a:cs typeface="Times New Roman" pitchFamily="18" charset="0"/>
              </a:rPr>
              <a:t>* Miniaturized Bipolar </a:t>
            </a:r>
            <a:r>
              <a:rPr lang="en-US" altLang="ko-KR" sz="2400" dirty="0" err="1" smtClean="0">
                <a:latin typeface="Times New Roman" pitchFamily="18" charset="0"/>
                <a:ea typeface="바탕" pitchFamily="18" charset="-127"/>
                <a:cs typeface="Times New Roman" pitchFamily="18" charset="0"/>
              </a:rPr>
              <a:t>Biopotential</a:t>
            </a:r>
            <a:r>
              <a:rPr lang="en-US" altLang="ko-KR" sz="2400" dirty="0" smtClean="0">
                <a:latin typeface="Times New Roman" pitchFamily="18" charset="0"/>
                <a:ea typeface="바탕" pitchFamily="18" charset="-127"/>
                <a:cs typeface="Times New Roman" pitchFamily="18" charset="0"/>
              </a:rPr>
              <a:t> Amp Patch</a:t>
            </a:r>
            <a:endParaRPr lang="ko-KR" altLang="en-US" sz="2400" dirty="0">
              <a:latin typeface="Times New Roman" pitchFamily="18" charset="0"/>
              <a:ea typeface="바탕" pitchFamily="18" charset="-127"/>
              <a:cs typeface="Times New Roman" pitchFamily="18" charset="0"/>
            </a:endParaRPr>
          </a:p>
        </p:txBody>
      </p:sp>
      <p:sp>
        <p:nvSpPr>
          <p:cNvPr id="22" name="슬라이드 번호 개체 틀 21"/>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41</a:t>
            </a:fld>
            <a:endParaRPr lang="ko-KR"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cstate="print"/>
          <a:srcRect/>
          <a:stretch>
            <a:fillRect/>
          </a:stretch>
        </p:blipFill>
        <p:spPr bwMode="auto">
          <a:xfrm>
            <a:off x="696736" y="908720"/>
            <a:ext cx="7619680" cy="5400600"/>
          </a:xfrm>
          <a:prstGeom prst="rect">
            <a:avLst/>
          </a:prstGeom>
          <a:noFill/>
          <a:ln w="9525">
            <a:noFill/>
            <a:miter lim="800000"/>
            <a:headEnd/>
            <a:tailEnd/>
          </a:ln>
          <a:effectLst/>
        </p:spPr>
      </p:pic>
      <p:sp>
        <p:nvSpPr>
          <p:cNvPr id="4" name="모서리가 둥근 직사각형 3"/>
          <p:cNvSpPr/>
          <p:nvPr/>
        </p:nvSpPr>
        <p:spPr>
          <a:xfrm>
            <a:off x="467544" y="3717032"/>
            <a:ext cx="8136904" cy="2880320"/>
          </a:xfrm>
          <a:prstGeom prst="roundRect">
            <a:avLst>
              <a:gd name="adj" fmla="val 5690"/>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맑은 고딕" pitchFamily="50" charset="-127"/>
              <a:ea typeface="맑은 고딕" pitchFamily="50" charset="-127"/>
            </a:endParaRPr>
          </a:p>
        </p:txBody>
      </p:sp>
      <p:sp>
        <p:nvSpPr>
          <p:cNvPr id="5" name="TextBox 4"/>
          <p:cNvSpPr txBox="1"/>
          <p:nvPr/>
        </p:nvSpPr>
        <p:spPr>
          <a:xfrm>
            <a:off x="683568" y="4077072"/>
            <a:ext cx="2448272" cy="307777"/>
          </a:xfrm>
          <a:prstGeom prst="rect">
            <a:avLst/>
          </a:prstGeom>
          <a:noFill/>
        </p:spPr>
        <p:txBody>
          <a:bodyPr wrap="square" rtlCol="0">
            <a:spAutoFit/>
          </a:bodyPr>
          <a:lstStyle/>
          <a:p>
            <a:r>
              <a:rPr lang="en-US" altLang="ko-KR" sz="1400" i="1" dirty="0" err="1" smtClean="0">
                <a:latin typeface="맑은 고딕" pitchFamily="50" charset="-127"/>
                <a:ea typeface="맑은 고딕" pitchFamily="50" charset="-127"/>
                <a:cs typeface="Times New Roman" pitchFamily="18" charset="0"/>
              </a:rPr>
              <a:t>LEADⅡ</a:t>
            </a:r>
            <a:r>
              <a:rPr lang="en-US" altLang="ko-KR" sz="1400" i="1" dirty="0" smtClean="0">
                <a:latin typeface="맑은 고딕" pitchFamily="50" charset="-127"/>
                <a:ea typeface="맑은 고딕" pitchFamily="50" charset="-127"/>
                <a:cs typeface="Times New Roman" pitchFamily="18" charset="0"/>
              </a:rPr>
              <a:t> (Total gain : 500)</a:t>
            </a:r>
            <a:endParaRPr lang="ko-KR" altLang="en-US" sz="1400" i="1" dirty="0">
              <a:latin typeface="맑은 고딕" pitchFamily="50" charset="-127"/>
              <a:ea typeface="맑은 고딕" pitchFamily="50" charset="-127"/>
              <a:cs typeface="Times New Roman" pitchFamily="18" charset="0"/>
            </a:endParaRPr>
          </a:p>
        </p:txBody>
      </p:sp>
      <p:sp>
        <p:nvSpPr>
          <p:cNvPr id="8" name="순서도: 수행의 시작/종료 7"/>
          <p:cNvSpPr/>
          <p:nvPr/>
        </p:nvSpPr>
        <p:spPr>
          <a:xfrm>
            <a:off x="7740352" y="4725144"/>
            <a:ext cx="1008112" cy="288032"/>
          </a:xfrm>
          <a:prstGeom prst="flowChartTermina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i="1" dirty="0" err="1" smtClean="0">
                <a:solidFill>
                  <a:schemeClr val="tx1"/>
                </a:solidFill>
                <a:latin typeface="맑은 고딕" pitchFamily="50" charset="-127"/>
                <a:ea typeface="맑은 고딕" pitchFamily="50" charset="-127"/>
                <a:cs typeface="Times New Roman" pitchFamily="18" charset="0"/>
              </a:rPr>
              <a:t>LEADⅡ</a:t>
            </a:r>
            <a:endParaRPr lang="ko-KR" altLang="en-US" sz="1500" i="1" dirty="0">
              <a:solidFill>
                <a:schemeClr val="tx1"/>
              </a:solidFill>
              <a:latin typeface="맑은 고딕" pitchFamily="50" charset="-127"/>
              <a:ea typeface="맑은 고딕" pitchFamily="50" charset="-127"/>
              <a:cs typeface="Times New Roman" pitchFamily="18" charset="0"/>
            </a:endParaRPr>
          </a:p>
        </p:txBody>
      </p:sp>
      <p:sp>
        <p:nvSpPr>
          <p:cNvPr id="9" name="모서리가 둥근 직사각형 8"/>
          <p:cNvSpPr/>
          <p:nvPr/>
        </p:nvSpPr>
        <p:spPr>
          <a:xfrm>
            <a:off x="3347864" y="4149080"/>
            <a:ext cx="1368152" cy="1800200"/>
          </a:xfrm>
          <a:prstGeom prst="roundRect">
            <a:avLst>
              <a:gd name="adj" fmla="val 5690"/>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맑은 고딕" pitchFamily="50" charset="-127"/>
              <a:ea typeface="맑은 고딕" pitchFamily="50" charset="-127"/>
            </a:endParaRPr>
          </a:p>
        </p:txBody>
      </p:sp>
      <p:sp>
        <p:nvSpPr>
          <p:cNvPr id="10" name="TextBox 9"/>
          <p:cNvSpPr txBox="1"/>
          <p:nvPr/>
        </p:nvSpPr>
        <p:spPr>
          <a:xfrm>
            <a:off x="3419872" y="4221088"/>
            <a:ext cx="1728192" cy="307777"/>
          </a:xfrm>
          <a:prstGeom prst="rect">
            <a:avLst/>
          </a:prstGeom>
          <a:noFill/>
        </p:spPr>
        <p:txBody>
          <a:bodyPr wrap="square" rtlCol="0">
            <a:spAutoFit/>
          </a:bodyPr>
          <a:lstStyle/>
          <a:p>
            <a:r>
              <a:rPr lang="en-US" altLang="ko-KR" sz="1400" i="1" dirty="0" smtClean="0">
                <a:latin typeface="맑은 고딕" pitchFamily="50" charset="-127"/>
                <a:ea typeface="맑은 고딕" pitchFamily="50" charset="-127"/>
                <a:cs typeface="Times New Roman" pitchFamily="18" charset="0"/>
              </a:rPr>
              <a:t>G = 2.5</a:t>
            </a:r>
            <a:endParaRPr lang="ko-KR" altLang="en-US" sz="1400" i="1" dirty="0">
              <a:latin typeface="맑은 고딕" pitchFamily="50" charset="-127"/>
              <a:ea typeface="맑은 고딕" pitchFamily="50" charset="-127"/>
              <a:cs typeface="Times New Roman" pitchFamily="18" charset="0"/>
            </a:endParaRPr>
          </a:p>
        </p:txBody>
      </p:sp>
      <p:sp>
        <p:nvSpPr>
          <p:cNvPr id="11" name="모서리가 둥근 직사각형 10"/>
          <p:cNvSpPr/>
          <p:nvPr/>
        </p:nvSpPr>
        <p:spPr>
          <a:xfrm>
            <a:off x="5652120" y="3861048"/>
            <a:ext cx="1368152" cy="1800200"/>
          </a:xfrm>
          <a:prstGeom prst="roundRect">
            <a:avLst>
              <a:gd name="adj" fmla="val 5690"/>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맑은 고딕" pitchFamily="50" charset="-127"/>
              <a:ea typeface="맑은 고딕" pitchFamily="50" charset="-127"/>
            </a:endParaRPr>
          </a:p>
        </p:txBody>
      </p:sp>
      <p:sp>
        <p:nvSpPr>
          <p:cNvPr id="12" name="TextBox 11"/>
          <p:cNvSpPr txBox="1"/>
          <p:nvPr/>
        </p:nvSpPr>
        <p:spPr>
          <a:xfrm>
            <a:off x="5940152" y="5301208"/>
            <a:ext cx="1728192" cy="307777"/>
          </a:xfrm>
          <a:prstGeom prst="rect">
            <a:avLst/>
          </a:prstGeom>
          <a:noFill/>
        </p:spPr>
        <p:txBody>
          <a:bodyPr wrap="square" rtlCol="0">
            <a:spAutoFit/>
          </a:bodyPr>
          <a:lstStyle/>
          <a:p>
            <a:r>
              <a:rPr lang="en-US" altLang="ko-KR" sz="1400" i="1" dirty="0" smtClean="0">
                <a:latin typeface="맑은 고딕" pitchFamily="50" charset="-127"/>
                <a:ea typeface="맑은 고딕" pitchFamily="50" charset="-127"/>
                <a:cs typeface="Times New Roman" pitchFamily="18" charset="0"/>
              </a:rPr>
              <a:t>G = 200</a:t>
            </a:r>
            <a:endParaRPr lang="ko-KR" altLang="en-US" sz="1400" i="1" dirty="0">
              <a:latin typeface="맑은 고딕" pitchFamily="50" charset="-127"/>
              <a:ea typeface="맑은 고딕" pitchFamily="50" charset="-127"/>
              <a:cs typeface="Times New Roman" pitchFamily="18" charset="0"/>
            </a:endParaRPr>
          </a:p>
        </p:txBody>
      </p:sp>
      <p:sp>
        <p:nvSpPr>
          <p:cNvPr id="13" name="TextBox 12"/>
          <p:cNvSpPr txBox="1"/>
          <p:nvPr/>
        </p:nvSpPr>
        <p:spPr>
          <a:xfrm>
            <a:off x="0" y="0"/>
            <a:ext cx="6534802" cy="461665"/>
          </a:xfrm>
          <a:prstGeom prst="rect">
            <a:avLst/>
          </a:prstGeom>
          <a:noFill/>
          <a:ln w="9525" algn="ctr">
            <a:noFill/>
            <a:miter lim="800000"/>
            <a:headEnd/>
            <a:tailEnd/>
          </a:ln>
        </p:spPr>
        <p:txBody>
          <a:bodyPr wrap="none" anchor="ctr">
            <a:spAutoFit/>
          </a:bodyPr>
          <a:lstStyle/>
          <a:p>
            <a:r>
              <a:rPr lang="en-US" altLang="ko-KR" sz="2400" dirty="0" smtClean="0">
                <a:latin typeface="Times New Roman" pitchFamily="18" charset="0"/>
                <a:ea typeface="바탕" pitchFamily="18" charset="-127"/>
                <a:cs typeface="Times New Roman" pitchFamily="18" charset="0"/>
              </a:rPr>
              <a:t>* Miniaturized Bipolar </a:t>
            </a:r>
            <a:r>
              <a:rPr lang="en-US" altLang="ko-KR" sz="2400" dirty="0" err="1" smtClean="0">
                <a:latin typeface="Times New Roman" pitchFamily="18" charset="0"/>
                <a:ea typeface="바탕" pitchFamily="18" charset="-127"/>
                <a:cs typeface="Times New Roman" pitchFamily="18" charset="0"/>
              </a:rPr>
              <a:t>Biopotential</a:t>
            </a:r>
            <a:r>
              <a:rPr lang="en-US" altLang="ko-KR" sz="2400" dirty="0" smtClean="0">
                <a:latin typeface="Times New Roman" pitchFamily="18" charset="0"/>
                <a:ea typeface="바탕" pitchFamily="18" charset="-127"/>
                <a:cs typeface="Times New Roman" pitchFamily="18" charset="0"/>
              </a:rPr>
              <a:t> Amp Circuit -1</a:t>
            </a:r>
            <a:endParaRPr lang="ko-KR" altLang="en-US" sz="2400" dirty="0">
              <a:latin typeface="Times New Roman" pitchFamily="18" charset="0"/>
              <a:ea typeface="바탕" pitchFamily="18" charset="-127"/>
              <a:cs typeface="Times New Roman" pitchFamily="18" charset="0"/>
            </a:endParaRPr>
          </a:p>
        </p:txBody>
      </p:sp>
      <p:sp>
        <p:nvSpPr>
          <p:cNvPr id="15" name="슬라이드 번호 개체 틀 14"/>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42</a:t>
            </a:fld>
            <a:endParaRPr lang="ko-KR"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683568" y="764704"/>
            <a:ext cx="7515225" cy="3155950"/>
          </a:xfrm>
          <a:prstGeom prst="rect">
            <a:avLst/>
          </a:prstGeom>
          <a:noFill/>
          <a:ln w="9525">
            <a:noFill/>
            <a:miter lim="800000"/>
            <a:headEnd/>
            <a:tailEnd/>
          </a:ln>
          <a:effectLst/>
        </p:spPr>
      </p:pic>
      <p:sp>
        <p:nvSpPr>
          <p:cNvPr id="3" name="모서리가 둥근 직사각형 2"/>
          <p:cNvSpPr/>
          <p:nvPr/>
        </p:nvSpPr>
        <p:spPr>
          <a:xfrm>
            <a:off x="4572000" y="1052736"/>
            <a:ext cx="1944216" cy="2376264"/>
          </a:xfrm>
          <a:prstGeom prst="roundRect">
            <a:avLst>
              <a:gd name="adj" fmla="val 5690"/>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맑은 고딕" pitchFamily="50" charset="-127"/>
              <a:ea typeface="맑은 고딕" pitchFamily="50" charset="-127"/>
            </a:endParaRPr>
          </a:p>
        </p:txBody>
      </p:sp>
      <p:sp>
        <p:nvSpPr>
          <p:cNvPr id="4" name="TextBox 3"/>
          <p:cNvSpPr txBox="1"/>
          <p:nvPr/>
        </p:nvSpPr>
        <p:spPr>
          <a:xfrm>
            <a:off x="4572000" y="764704"/>
            <a:ext cx="1728192" cy="307777"/>
          </a:xfrm>
          <a:prstGeom prst="rect">
            <a:avLst/>
          </a:prstGeom>
          <a:noFill/>
        </p:spPr>
        <p:txBody>
          <a:bodyPr wrap="square" rtlCol="0">
            <a:spAutoFit/>
          </a:bodyPr>
          <a:lstStyle/>
          <a:p>
            <a:r>
              <a:rPr lang="en-US" altLang="ko-KR" sz="1400" i="1" dirty="0" smtClean="0">
                <a:latin typeface="맑은 고딕" pitchFamily="50" charset="-127"/>
                <a:ea typeface="맑은 고딕" pitchFamily="50" charset="-127"/>
                <a:cs typeface="Times New Roman" pitchFamily="18" charset="0"/>
              </a:rPr>
              <a:t>DRL (Gain : 200)</a:t>
            </a:r>
            <a:endParaRPr lang="ko-KR" altLang="en-US" sz="1400" i="1" dirty="0">
              <a:latin typeface="맑은 고딕" pitchFamily="50" charset="-127"/>
              <a:ea typeface="맑은 고딕" pitchFamily="50" charset="-127"/>
              <a:cs typeface="Times New Roman" pitchFamily="18" charset="0"/>
            </a:endParaRPr>
          </a:p>
        </p:txBody>
      </p:sp>
      <p:sp>
        <p:nvSpPr>
          <p:cNvPr id="5" name="순서도: 수행의 시작/종료 4"/>
          <p:cNvSpPr/>
          <p:nvPr/>
        </p:nvSpPr>
        <p:spPr>
          <a:xfrm>
            <a:off x="7524328" y="2420888"/>
            <a:ext cx="1008112" cy="288032"/>
          </a:xfrm>
          <a:prstGeom prst="flowChartTermina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i="1" dirty="0" smtClean="0">
                <a:solidFill>
                  <a:schemeClr val="tx1"/>
                </a:solidFill>
                <a:latin typeface="맑은 고딕" pitchFamily="50" charset="-127"/>
                <a:ea typeface="맑은 고딕" pitchFamily="50" charset="-127"/>
                <a:cs typeface="Times New Roman" pitchFamily="18" charset="0"/>
              </a:rPr>
              <a:t>RLD</a:t>
            </a:r>
            <a:endParaRPr lang="ko-KR" altLang="en-US" sz="1500" i="1" dirty="0">
              <a:solidFill>
                <a:schemeClr val="tx1"/>
              </a:solidFill>
              <a:latin typeface="맑은 고딕" pitchFamily="50" charset="-127"/>
              <a:ea typeface="맑은 고딕" pitchFamily="50" charset="-127"/>
              <a:cs typeface="Times New Roman" pitchFamily="18" charset="0"/>
            </a:endParaRPr>
          </a:p>
        </p:txBody>
      </p:sp>
      <p:sp>
        <p:nvSpPr>
          <p:cNvPr id="6" name="TextBox 5"/>
          <p:cNvSpPr txBox="1"/>
          <p:nvPr/>
        </p:nvSpPr>
        <p:spPr>
          <a:xfrm>
            <a:off x="0" y="0"/>
            <a:ext cx="6534802" cy="461665"/>
          </a:xfrm>
          <a:prstGeom prst="rect">
            <a:avLst/>
          </a:prstGeom>
          <a:noFill/>
          <a:ln w="9525" algn="ctr">
            <a:noFill/>
            <a:miter lim="800000"/>
            <a:headEnd/>
            <a:tailEnd/>
          </a:ln>
        </p:spPr>
        <p:txBody>
          <a:bodyPr wrap="none" anchor="ctr">
            <a:spAutoFit/>
          </a:bodyPr>
          <a:lstStyle/>
          <a:p>
            <a:r>
              <a:rPr lang="en-US" altLang="ko-KR" sz="2400" dirty="0" smtClean="0">
                <a:latin typeface="Times New Roman" pitchFamily="18" charset="0"/>
                <a:ea typeface="바탕" pitchFamily="18" charset="-127"/>
                <a:cs typeface="Times New Roman" pitchFamily="18" charset="0"/>
              </a:rPr>
              <a:t>* Miniaturized Bipolar </a:t>
            </a:r>
            <a:r>
              <a:rPr lang="en-US" altLang="ko-KR" sz="2400" dirty="0" err="1" smtClean="0">
                <a:latin typeface="Times New Roman" pitchFamily="18" charset="0"/>
                <a:ea typeface="바탕" pitchFamily="18" charset="-127"/>
                <a:cs typeface="Times New Roman" pitchFamily="18" charset="0"/>
              </a:rPr>
              <a:t>Biopotential</a:t>
            </a:r>
            <a:r>
              <a:rPr lang="en-US" altLang="ko-KR" sz="2400" dirty="0" smtClean="0">
                <a:latin typeface="Times New Roman" pitchFamily="18" charset="0"/>
                <a:ea typeface="바탕" pitchFamily="18" charset="-127"/>
                <a:cs typeface="Times New Roman" pitchFamily="18" charset="0"/>
              </a:rPr>
              <a:t> Amp Circuit -2</a:t>
            </a:r>
            <a:endParaRPr lang="ko-KR" altLang="en-US" sz="2400" dirty="0">
              <a:latin typeface="Times New Roman" pitchFamily="18" charset="0"/>
              <a:ea typeface="바탕" pitchFamily="18" charset="-127"/>
              <a:cs typeface="Times New Roman" pitchFamily="18" charset="0"/>
            </a:endParaRPr>
          </a:p>
        </p:txBody>
      </p:sp>
      <p:sp>
        <p:nvSpPr>
          <p:cNvPr id="8" name="슬라이드 번호 개체 틀 7"/>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43</a:t>
            </a:fld>
            <a:endParaRPr lang="ko-KR"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44</a:t>
            </a:fld>
            <a:endParaRPr lang="ko-KR" altLang="en-US" dirty="0"/>
          </a:p>
        </p:txBody>
      </p:sp>
      <p:grpSp>
        <p:nvGrpSpPr>
          <p:cNvPr id="3" name="Group 4"/>
          <p:cNvGrpSpPr>
            <a:grpSpLocks noChangeAspect="1"/>
          </p:cNvGrpSpPr>
          <p:nvPr/>
        </p:nvGrpSpPr>
        <p:grpSpPr bwMode="auto">
          <a:xfrm>
            <a:off x="2411760" y="3429000"/>
            <a:ext cx="6732240" cy="3058228"/>
            <a:chOff x="1282" y="757"/>
            <a:chExt cx="4476" cy="3365"/>
          </a:xfrm>
        </p:grpSpPr>
        <p:sp>
          <p:nvSpPr>
            <p:cNvPr id="97283" name="AutoShape 3"/>
            <p:cNvSpPr>
              <a:spLocks noChangeAspect="1" noChangeArrowheads="1" noTextEdit="1"/>
            </p:cNvSpPr>
            <p:nvPr/>
          </p:nvSpPr>
          <p:spPr bwMode="auto">
            <a:xfrm>
              <a:off x="1282" y="757"/>
              <a:ext cx="4476" cy="33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285" name="Rectangle 5"/>
            <p:cNvSpPr>
              <a:spLocks noChangeArrowheads="1"/>
            </p:cNvSpPr>
            <p:nvPr/>
          </p:nvSpPr>
          <p:spPr bwMode="auto">
            <a:xfrm>
              <a:off x="1865" y="1013"/>
              <a:ext cx="3469" cy="274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286" name="Rectangle 6"/>
            <p:cNvSpPr>
              <a:spLocks noChangeArrowheads="1"/>
            </p:cNvSpPr>
            <p:nvPr/>
          </p:nvSpPr>
          <p:spPr bwMode="auto">
            <a:xfrm>
              <a:off x="1865" y="1013"/>
              <a:ext cx="3469" cy="274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287" name="Freeform 7"/>
            <p:cNvSpPr>
              <a:spLocks/>
            </p:cNvSpPr>
            <p:nvPr/>
          </p:nvSpPr>
          <p:spPr bwMode="auto">
            <a:xfrm>
              <a:off x="1865" y="1013"/>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288" name="Freeform 8"/>
            <p:cNvSpPr>
              <a:spLocks/>
            </p:cNvSpPr>
            <p:nvPr/>
          </p:nvSpPr>
          <p:spPr bwMode="auto">
            <a:xfrm>
              <a:off x="2441" y="1013"/>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289" name="Freeform 9"/>
            <p:cNvSpPr>
              <a:spLocks/>
            </p:cNvSpPr>
            <p:nvPr/>
          </p:nvSpPr>
          <p:spPr bwMode="auto">
            <a:xfrm>
              <a:off x="3016" y="1013"/>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290" name="Freeform 10"/>
            <p:cNvSpPr>
              <a:spLocks/>
            </p:cNvSpPr>
            <p:nvPr/>
          </p:nvSpPr>
          <p:spPr bwMode="auto">
            <a:xfrm>
              <a:off x="3600" y="1013"/>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291" name="Freeform 11"/>
            <p:cNvSpPr>
              <a:spLocks/>
            </p:cNvSpPr>
            <p:nvPr/>
          </p:nvSpPr>
          <p:spPr bwMode="auto">
            <a:xfrm>
              <a:off x="4175" y="1013"/>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292" name="Freeform 12"/>
            <p:cNvSpPr>
              <a:spLocks/>
            </p:cNvSpPr>
            <p:nvPr/>
          </p:nvSpPr>
          <p:spPr bwMode="auto">
            <a:xfrm>
              <a:off x="4751" y="1013"/>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293" name="Freeform 13"/>
            <p:cNvSpPr>
              <a:spLocks/>
            </p:cNvSpPr>
            <p:nvPr/>
          </p:nvSpPr>
          <p:spPr bwMode="auto">
            <a:xfrm>
              <a:off x="5334" y="1013"/>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294" name="Freeform 14"/>
            <p:cNvSpPr>
              <a:spLocks/>
            </p:cNvSpPr>
            <p:nvPr/>
          </p:nvSpPr>
          <p:spPr bwMode="auto">
            <a:xfrm>
              <a:off x="1865" y="3753"/>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295" name="Freeform 15"/>
            <p:cNvSpPr>
              <a:spLocks/>
            </p:cNvSpPr>
            <p:nvPr/>
          </p:nvSpPr>
          <p:spPr bwMode="auto">
            <a:xfrm>
              <a:off x="1865" y="3361"/>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296" name="Freeform 16"/>
            <p:cNvSpPr>
              <a:spLocks/>
            </p:cNvSpPr>
            <p:nvPr/>
          </p:nvSpPr>
          <p:spPr bwMode="auto">
            <a:xfrm>
              <a:off x="1865" y="2968"/>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297" name="Freeform 17"/>
            <p:cNvSpPr>
              <a:spLocks/>
            </p:cNvSpPr>
            <p:nvPr/>
          </p:nvSpPr>
          <p:spPr bwMode="auto">
            <a:xfrm>
              <a:off x="1865" y="2576"/>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298" name="Freeform 18"/>
            <p:cNvSpPr>
              <a:spLocks/>
            </p:cNvSpPr>
            <p:nvPr/>
          </p:nvSpPr>
          <p:spPr bwMode="auto">
            <a:xfrm>
              <a:off x="1865" y="2183"/>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299" name="Freeform 19"/>
            <p:cNvSpPr>
              <a:spLocks/>
            </p:cNvSpPr>
            <p:nvPr/>
          </p:nvSpPr>
          <p:spPr bwMode="auto">
            <a:xfrm>
              <a:off x="1865" y="1791"/>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00" name="Freeform 20"/>
            <p:cNvSpPr>
              <a:spLocks/>
            </p:cNvSpPr>
            <p:nvPr/>
          </p:nvSpPr>
          <p:spPr bwMode="auto">
            <a:xfrm>
              <a:off x="1865" y="1398"/>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01" name="Freeform 21"/>
            <p:cNvSpPr>
              <a:spLocks/>
            </p:cNvSpPr>
            <p:nvPr/>
          </p:nvSpPr>
          <p:spPr bwMode="auto">
            <a:xfrm>
              <a:off x="1865" y="1013"/>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02" name="Line 22"/>
            <p:cNvSpPr>
              <a:spLocks noChangeShapeType="1"/>
            </p:cNvSpPr>
            <p:nvPr/>
          </p:nvSpPr>
          <p:spPr bwMode="auto">
            <a:xfrm>
              <a:off x="1865" y="1013"/>
              <a:ext cx="346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03" name="Freeform 23"/>
            <p:cNvSpPr>
              <a:spLocks/>
            </p:cNvSpPr>
            <p:nvPr/>
          </p:nvSpPr>
          <p:spPr bwMode="auto">
            <a:xfrm>
              <a:off x="1865" y="1013"/>
              <a:ext cx="3469" cy="2740"/>
            </a:xfrm>
            <a:custGeom>
              <a:avLst/>
              <a:gdLst/>
              <a:ahLst/>
              <a:cxnLst>
                <a:cxn ang="0">
                  <a:pos x="0" y="342"/>
                </a:cxn>
                <a:cxn ang="0">
                  <a:pos x="434" y="342"/>
                </a:cxn>
                <a:cxn ang="0">
                  <a:pos x="434" y="0"/>
                </a:cxn>
              </a:cxnLst>
              <a:rect l="0" t="0" r="r" b="b"/>
              <a:pathLst>
                <a:path w="434" h="342">
                  <a:moveTo>
                    <a:pt x="0" y="342"/>
                  </a:moveTo>
                  <a:lnTo>
                    <a:pt x="434" y="342"/>
                  </a:lnTo>
                  <a:lnTo>
                    <a:pt x="434" y="0"/>
                  </a:ln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04" name="Line 24"/>
            <p:cNvSpPr>
              <a:spLocks noChangeShapeType="1"/>
            </p:cNvSpPr>
            <p:nvPr/>
          </p:nvSpPr>
          <p:spPr bwMode="auto">
            <a:xfrm flipV="1">
              <a:off x="1865" y="1013"/>
              <a:ext cx="1" cy="27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05" name="Line 25"/>
            <p:cNvSpPr>
              <a:spLocks noChangeShapeType="1"/>
            </p:cNvSpPr>
            <p:nvPr/>
          </p:nvSpPr>
          <p:spPr bwMode="auto">
            <a:xfrm>
              <a:off x="1865" y="3753"/>
              <a:ext cx="346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06" name="Line 26"/>
            <p:cNvSpPr>
              <a:spLocks noChangeShapeType="1"/>
            </p:cNvSpPr>
            <p:nvPr/>
          </p:nvSpPr>
          <p:spPr bwMode="auto">
            <a:xfrm flipV="1">
              <a:off x="1865" y="1013"/>
              <a:ext cx="1" cy="27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07" name="Line 27"/>
            <p:cNvSpPr>
              <a:spLocks noChangeShapeType="1"/>
            </p:cNvSpPr>
            <p:nvPr/>
          </p:nvSpPr>
          <p:spPr bwMode="auto">
            <a:xfrm flipV="1">
              <a:off x="1865" y="3713"/>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08" name="Line 28"/>
            <p:cNvSpPr>
              <a:spLocks noChangeShapeType="1"/>
            </p:cNvSpPr>
            <p:nvPr/>
          </p:nvSpPr>
          <p:spPr bwMode="auto">
            <a:xfrm>
              <a:off x="1865" y="1013"/>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09" name="Rectangle 29"/>
            <p:cNvSpPr>
              <a:spLocks noChangeArrowheads="1"/>
            </p:cNvSpPr>
            <p:nvPr/>
          </p:nvSpPr>
          <p:spPr bwMode="auto">
            <a:xfrm>
              <a:off x="1842" y="3777"/>
              <a:ext cx="71" cy="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310" name="Line 30"/>
            <p:cNvSpPr>
              <a:spLocks noChangeShapeType="1"/>
            </p:cNvSpPr>
            <p:nvPr/>
          </p:nvSpPr>
          <p:spPr bwMode="auto">
            <a:xfrm flipV="1">
              <a:off x="2441" y="3713"/>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11" name="Line 31"/>
            <p:cNvSpPr>
              <a:spLocks noChangeShapeType="1"/>
            </p:cNvSpPr>
            <p:nvPr/>
          </p:nvSpPr>
          <p:spPr bwMode="auto">
            <a:xfrm>
              <a:off x="2441" y="1013"/>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12" name="Rectangle 32"/>
            <p:cNvSpPr>
              <a:spLocks noChangeArrowheads="1"/>
            </p:cNvSpPr>
            <p:nvPr/>
          </p:nvSpPr>
          <p:spPr bwMode="auto">
            <a:xfrm>
              <a:off x="2361" y="3777"/>
              <a:ext cx="216" cy="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200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313" name="Line 33"/>
            <p:cNvSpPr>
              <a:spLocks noChangeShapeType="1"/>
            </p:cNvSpPr>
            <p:nvPr/>
          </p:nvSpPr>
          <p:spPr bwMode="auto">
            <a:xfrm flipV="1">
              <a:off x="3016" y="3713"/>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14" name="Line 34"/>
            <p:cNvSpPr>
              <a:spLocks noChangeShapeType="1"/>
            </p:cNvSpPr>
            <p:nvPr/>
          </p:nvSpPr>
          <p:spPr bwMode="auto">
            <a:xfrm>
              <a:off x="3016" y="1013"/>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15" name="Rectangle 35"/>
            <p:cNvSpPr>
              <a:spLocks noChangeArrowheads="1"/>
            </p:cNvSpPr>
            <p:nvPr/>
          </p:nvSpPr>
          <p:spPr bwMode="auto">
            <a:xfrm>
              <a:off x="2937" y="3777"/>
              <a:ext cx="216" cy="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400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316" name="Line 36"/>
            <p:cNvSpPr>
              <a:spLocks noChangeShapeType="1"/>
            </p:cNvSpPr>
            <p:nvPr/>
          </p:nvSpPr>
          <p:spPr bwMode="auto">
            <a:xfrm flipV="1">
              <a:off x="3600" y="3713"/>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17" name="Line 37"/>
            <p:cNvSpPr>
              <a:spLocks noChangeShapeType="1"/>
            </p:cNvSpPr>
            <p:nvPr/>
          </p:nvSpPr>
          <p:spPr bwMode="auto">
            <a:xfrm>
              <a:off x="3600" y="1013"/>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18" name="Rectangle 38"/>
            <p:cNvSpPr>
              <a:spLocks noChangeArrowheads="1"/>
            </p:cNvSpPr>
            <p:nvPr/>
          </p:nvSpPr>
          <p:spPr bwMode="auto">
            <a:xfrm>
              <a:off x="3520" y="3777"/>
              <a:ext cx="216" cy="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600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319" name="Line 39"/>
            <p:cNvSpPr>
              <a:spLocks noChangeShapeType="1"/>
            </p:cNvSpPr>
            <p:nvPr/>
          </p:nvSpPr>
          <p:spPr bwMode="auto">
            <a:xfrm flipV="1">
              <a:off x="4175" y="3713"/>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20" name="Line 40"/>
            <p:cNvSpPr>
              <a:spLocks noChangeShapeType="1"/>
            </p:cNvSpPr>
            <p:nvPr/>
          </p:nvSpPr>
          <p:spPr bwMode="auto">
            <a:xfrm>
              <a:off x="4175" y="1013"/>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21" name="Rectangle 41"/>
            <p:cNvSpPr>
              <a:spLocks noChangeArrowheads="1"/>
            </p:cNvSpPr>
            <p:nvPr/>
          </p:nvSpPr>
          <p:spPr bwMode="auto">
            <a:xfrm>
              <a:off x="4095" y="3777"/>
              <a:ext cx="216" cy="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800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322" name="Line 42"/>
            <p:cNvSpPr>
              <a:spLocks noChangeShapeType="1"/>
            </p:cNvSpPr>
            <p:nvPr/>
          </p:nvSpPr>
          <p:spPr bwMode="auto">
            <a:xfrm flipV="1">
              <a:off x="4751" y="3713"/>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23" name="Line 43"/>
            <p:cNvSpPr>
              <a:spLocks noChangeShapeType="1"/>
            </p:cNvSpPr>
            <p:nvPr/>
          </p:nvSpPr>
          <p:spPr bwMode="auto">
            <a:xfrm>
              <a:off x="4751" y="1013"/>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24" name="Rectangle 44"/>
            <p:cNvSpPr>
              <a:spLocks noChangeArrowheads="1"/>
            </p:cNvSpPr>
            <p:nvPr/>
          </p:nvSpPr>
          <p:spPr bwMode="auto">
            <a:xfrm>
              <a:off x="4639" y="3777"/>
              <a:ext cx="282" cy="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325" name="Line 45"/>
            <p:cNvSpPr>
              <a:spLocks noChangeShapeType="1"/>
            </p:cNvSpPr>
            <p:nvPr/>
          </p:nvSpPr>
          <p:spPr bwMode="auto">
            <a:xfrm flipV="1">
              <a:off x="5334" y="3713"/>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26" name="Line 46"/>
            <p:cNvSpPr>
              <a:spLocks noChangeShapeType="1"/>
            </p:cNvSpPr>
            <p:nvPr/>
          </p:nvSpPr>
          <p:spPr bwMode="auto">
            <a:xfrm>
              <a:off x="5334" y="1013"/>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27" name="Rectangle 47"/>
            <p:cNvSpPr>
              <a:spLocks noChangeArrowheads="1"/>
            </p:cNvSpPr>
            <p:nvPr/>
          </p:nvSpPr>
          <p:spPr bwMode="auto">
            <a:xfrm>
              <a:off x="5222" y="3777"/>
              <a:ext cx="282" cy="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1200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328" name="Line 48"/>
            <p:cNvSpPr>
              <a:spLocks noChangeShapeType="1"/>
            </p:cNvSpPr>
            <p:nvPr/>
          </p:nvSpPr>
          <p:spPr bwMode="auto">
            <a:xfrm>
              <a:off x="1865" y="3753"/>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29" name="Line 49"/>
            <p:cNvSpPr>
              <a:spLocks noChangeShapeType="1"/>
            </p:cNvSpPr>
            <p:nvPr/>
          </p:nvSpPr>
          <p:spPr bwMode="auto">
            <a:xfrm flipH="1">
              <a:off x="5294" y="3753"/>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30" name="Rectangle 50"/>
            <p:cNvSpPr>
              <a:spLocks noChangeArrowheads="1"/>
            </p:cNvSpPr>
            <p:nvPr/>
          </p:nvSpPr>
          <p:spPr bwMode="auto">
            <a:xfrm>
              <a:off x="1658" y="3689"/>
              <a:ext cx="224" cy="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-7.1</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331" name="Line 51"/>
            <p:cNvSpPr>
              <a:spLocks noChangeShapeType="1"/>
            </p:cNvSpPr>
            <p:nvPr/>
          </p:nvSpPr>
          <p:spPr bwMode="auto">
            <a:xfrm>
              <a:off x="1865" y="3361"/>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32" name="Line 52"/>
            <p:cNvSpPr>
              <a:spLocks noChangeShapeType="1"/>
            </p:cNvSpPr>
            <p:nvPr/>
          </p:nvSpPr>
          <p:spPr bwMode="auto">
            <a:xfrm flipH="1">
              <a:off x="5294" y="3361"/>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33" name="Rectangle 53"/>
            <p:cNvSpPr>
              <a:spLocks noChangeArrowheads="1"/>
            </p:cNvSpPr>
            <p:nvPr/>
          </p:nvSpPr>
          <p:spPr bwMode="auto">
            <a:xfrm>
              <a:off x="1746" y="3297"/>
              <a:ext cx="113" cy="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-7</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334" name="Line 54"/>
            <p:cNvSpPr>
              <a:spLocks noChangeShapeType="1"/>
            </p:cNvSpPr>
            <p:nvPr/>
          </p:nvSpPr>
          <p:spPr bwMode="auto">
            <a:xfrm>
              <a:off x="1865" y="2968"/>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35" name="Line 55"/>
            <p:cNvSpPr>
              <a:spLocks noChangeShapeType="1"/>
            </p:cNvSpPr>
            <p:nvPr/>
          </p:nvSpPr>
          <p:spPr bwMode="auto">
            <a:xfrm flipH="1">
              <a:off x="5294" y="2968"/>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36" name="Rectangle 56"/>
            <p:cNvSpPr>
              <a:spLocks noChangeArrowheads="1"/>
            </p:cNvSpPr>
            <p:nvPr/>
          </p:nvSpPr>
          <p:spPr bwMode="auto">
            <a:xfrm>
              <a:off x="1658" y="2904"/>
              <a:ext cx="224" cy="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-6.9</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337" name="Line 57"/>
            <p:cNvSpPr>
              <a:spLocks noChangeShapeType="1"/>
            </p:cNvSpPr>
            <p:nvPr/>
          </p:nvSpPr>
          <p:spPr bwMode="auto">
            <a:xfrm>
              <a:off x="1865" y="2576"/>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38" name="Line 58"/>
            <p:cNvSpPr>
              <a:spLocks noChangeShapeType="1"/>
            </p:cNvSpPr>
            <p:nvPr/>
          </p:nvSpPr>
          <p:spPr bwMode="auto">
            <a:xfrm flipH="1">
              <a:off x="5294" y="2576"/>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39" name="Rectangle 59"/>
            <p:cNvSpPr>
              <a:spLocks noChangeArrowheads="1"/>
            </p:cNvSpPr>
            <p:nvPr/>
          </p:nvSpPr>
          <p:spPr bwMode="auto">
            <a:xfrm>
              <a:off x="1658" y="2512"/>
              <a:ext cx="224" cy="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-6.8</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340" name="Line 60"/>
            <p:cNvSpPr>
              <a:spLocks noChangeShapeType="1"/>
            </p:cNvSpPr>
            <p:nvPr/>
          </p:nvSpPr>
          <p:spPr bwMode="auto">
            <a:xfrm>
              <a:off x="1865" y="2183"/>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41" name="Line 61"/>
            <p:cNvSpPr>
              <a:spLocks noChangeShapeType="1"/>
            </p:cNvSpPr>
            <p:nvPr/>
          </p:nvSpPr>
          <p:spPr bwMode="auto">
            <a:xfrm flipH="1">
              <a:off x="5294" y="2183"/>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42" name="Rectangle 62"/>
            <p:cNvSpPr>
              <a:spLocks noChangeArrowheads="1"/>
            </p:cNvSpPr>
            <p:nvPr/>
          </p:nvSpPr>
          <p:spPr bwMode="auto">
            <a:xfrm>
              <a:off x="1658" y="2119"/>
              <a:ext cx="224" cy="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-6.7</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343" name="Line 63"/>
            <p:cNvSpPr>
              <a:spLocks noChangeShapeType="1"/>
            </p:cNvSpPr>
            <p:nvPr/>
          </p:nvSpPr>
          <p:spPr bwMode="auto">
            <a:xfrm>
              <a:off x="1865" y="1791"/>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44" name="Line 64"/>
            <p:cNvSpPr>
              <a:spLocks noChangeShapeType="1"/>
            </p:cNvSpPr>
            <p:nvPr/>
          </p:nvSpPr>
          <p:spPr bwMode="auto">
            <a:xfrm flipH="1">
              <a:off x="5294" y="1791"/>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45" name="Rectangle 65"/>
            <p:cNvSpPr>
              <a:spLocks noChangeArrowheads="1"/>
            </p:cNvSpPr>
            <p:nvPr/>
          </p:nvSpPr>
          <p:spPr bwMode="auto">
            <a:xfrm>
              <a:off x="1658" y="1726"/>
              <a:ext cx="224" cy="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-6.6</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346" name="Line 66"/>
            <p:cNvSpPr>
              <a:spLocks noChangeShapeType="1"/>
            </p:cNvSpPr>
            <p:nvPr/>
          </p:nvSpPr>
          <p:spPr bwMode="auto">
            <a:xfrm>
              <a:off x="1865" y="1398"/>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47" name="Line 67"/>
            <p:cNvSpPr>
              <a:spLocks noChangeShapeType="1"/>
            </p:cNvSpPr>
            <p:nvPr/>
          </p:nvSpPr>
          <p:spPr bwMode="auto">
            <a:xfrm flipH="1">
              <a:off x="5294" y="1398"/>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48" name="Rectangle 68"/>
            <p:cNvSpPr>
              <a:spLocks noChangeArrowheads="1"/>
            </p:cNvSpPr>
            <p:nvPr/>
          </p:nvSpPr>
          <p:spPr bwMode="auto">
            <a:xfrm>
              <a:off x="1658" y="1334"/>
              <a:ext cx="224" cy="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-6.5</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349" name="Line 69"/>
            <p:cNvSpPr>
              <a:spLocks noChangeShapeType="1"/>
            </p:cNvSpPr>
            <p:nvPr/>
          </p:nvSpPr>
          <p:spPr bwMode="auto">
            <a:xfrm>
              <a:off x="1865" y="1013"/>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50" name="Line 70"/>
            <p:cNvSpPr>
              <a:spLocks noChangeShapeType="1"/>
            </p:cNvSpPr>
            <p:nvPr/>
          </p:nvSpPr>
          <p:spPr bwMode="auto">
            <a:xfrm flipH="1">
              <a:off x="5294" y="1013"/>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51" name="Rectangle 71"/>
            <p:cNvSpPr>
              <a:spLocks noChangeArrowheads="1"/>
            </p:cNvSpPr>
            <p:nvPr/>
          </p:nvSpPr>
          <p:spPr bwMode="auto">
            <a:xfrm>
              <a:off x="1658" y="949"/>
              <a:ext cx="224" cy="15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-6.4</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352" name="Line 72"/>
            <p:cNvSpPr>
              <a:spLocks noChangeShapeType="1"/>
            </p:cNvSpPr>
            <p:nvPr/>
          </p:nvSpPr>
          <p:spPr bwMode="auto">
            <a:xfrm>
              <a:off x="1865" y="1013"/>
              <a:ext cx="346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53" name="Freeform 73"/>
            <p:cNvSpPr>
              <a:spLocks/>
            </p:cNvSpPr>
            <p:nvPr/>
          </p:nvSpPr>
          <p:spPr bwMode="auto">
            <a:xfrm>
              <a:off x="1865" y="1013"/>
              <a:ext cx="3469" cy="2740"/>
            </a:xfrm>
            <a:custGeom>
              <a:avLst/>
              <a:gdLst/>
              <a:ahLst/>
              <a:cxnLst>
                <a:cxn ang="0">
                  <a:pos x="0" y="342"/>
                </a:cxn>
                <a:cxn ang="0">
                  <a:pos x="434" y="342"/>
                </a:cxn>
                <a:cxn ang="0">
                  <a:pos x="434" y="0"/>
                </a:cxn>
              </a:cxnLst>
              <a:rect l="0" t="0" r="r" b="b"/>
              <a:pathLst>
                <a:path w="434" h="342">
                  <a:moveTo>
                    <a:pt x="0" y="342"/>
                  </a:moveTo>
                  <a:lnTo>
                    <a:pt x="434" y="342"/>
                  </a:lnTo>
                  <a:lnTo>
                    <a:pt x="434" y="0"/>
                  </a:ln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54" name="Line 74"/>
            <p:cNvSpPr>
              <a:spLocks noChangeShapeType="1"/>
            </p:cNvSpPr>
            <p:nvPr/>
          </p:nvSpPr>
          <p:spPr bwMode="auto">
            <a:xfrm flipV="1">
              <a:off x="1865" y="1013"/>
              <a:ext cx="1" cy="27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55" name="Freeform 75"/>
            <p:cNvSpPr>
              <a:spLocks/>
            </p:cNvSpPr>
            <p:nvPr/>
          </p:nvSpPr>
          <p:spPr bwMode="auto">
            <a:xfrm>
              <a:off x="1865" y="2031"/>
              <a:ext cx="440" cy="384"/>
            </a:xfrm>
            <a:custGeom>
              <a:avLst/>
              <a:gdLst/>
              <a:ahLst/>
              <a:cxnLst>
                <a:cxn ang="0">
                  <a:pos x="8" y="104"/>
                </a:cxn>
                <a:cxn ang="0">
                  <a:pos x="16" y="176"/>
                </a:cxn>
                <a:cxn ang="0">
                  <a:pos x="32" y="160"/>
                </a:cxn>
                <a:cxn ang="0">
                  <a:pos x="40" y="208"/>
                </a:cxn>
                <a:cxn ang="0">
                  <a:pos x="56" y="144"/>
                </a:cxn>
                <a:cxn ang="0">
                  <a:pos x="64" y="184"/>
                </a:cxn>
                <a:cxn ang="0">
                  <a:pos x="72" y="184"/>
                </a:cxn>
                <a:cxn ang="0">
                  <a:pos x="80" y="152"/>
                </a:cxn>
                <a:cxn ang="0">
                  <a:pos x="88" y="248"/>
                </a:cxn>
                <a:cxn ang="0">
                  <a:pos x="104" y="184"/>
                </a:cxn>
                <a:cxn ang="0">
                  <a:pos x="112" y="152"/>
                </a:cxn>
                <a:cxn ang="0">
                  <a:pos x="120" y="176"/>
                </a:cxn>
                <a:cxn ang="0">
                  <a:pos x="128" y="224"/>
                </a:cxn>
                <a:cxn ang="0">
                  <a:pos x="136" y="200"/>
                </a:cxn>
                <a:cxn ang="0">
                  <a:pos x="144" y="176"/>
                </a:cxn>
                <a:cxn ang="0">
                  <a:pos x="160" y="120"/>
                </a:cxn>
                <a:cxn ang="0">
                  <a:pos x="168" y="152"/>
                </a:cxn>
                <a:cxn ang="0">
                  <a:pos x="176" y="160"/>
                </a:cxn>
                <a:cxn ang="0">
                  <a:pos x="192" y="176"/>
                </a:cxn>
                <a:cxn ang="0">
                  <a:pos x="200" y="168"/>
                </a:cxn>
                <a:cxn ang="0">
                  <a:pos x="216" y="136"/>
                </a:cxn>
                <a:cxn ang="0">
                  <a:pos x="224" y="128"/>
                </a:cxn>
                <a:cxn ang="0">
                  <a:pos x="240" y="72"/>
                </a:cxn>
                <a:cxn ang="0">
                  <a:pos x="248" y="64"/>
                </a:cxn>
                <a:cxn ang="0">
                  <a:pos x="256" y="80"/>
                </a:cxn>
                <a:cxn ang="0">
                  <a:pos x="264" y="0"/>
                </a:cxn>
                <a:cxn ang="0">
                  <a:pos x="280" y="8"/>
                </a:cxn>
                <a:cxn ang="0">
                  <a:pos x="288" y="56"/>
                </a:cxn>
                <a:cxn ang="0">
                  <a:pos x="304" y="80"/>
                </a:cxn>
                <a:cxn ang="0">
                  <a:pos x="312" y="104"/>
                </a:cxn>
                <a:cxn ang="0">
                  <a:pos x="328" y="192"/>
                </a:cxn>
                <a:cxn ang="0">
                  <a:pos x="336" y="168"/>
                </a:cxn>
                <a:cxn ang="0">
                  <a:pos x="344" y="256"/>
                </a:cxn>
                <a:cxn ang="0">
                  <a:pos x="352" y="280"/>
                </a:cxn>
                <a:cxn ang="0">
                  <a:pos x="368" y="240"/>
                </a:cxn>
                <a:cxn ang="0">
                  <a:pos x="376" y="352"/>
                </a:cxn>
                <a:cxn ang="0">
                  <a:pos x="384" y="304"/>
                </a:cxn>
                <a:cxn ang="0">
                  <a:pos x="392" y="336"/>
                </a:cxn>
                <a:cxn ang="0">
                  <a:pos x="400" y="328"/>
                </a:cxn>
                <a:cxn ang="0">
                  <a:pos x="416" y="272"/>
                </a:cxn>
                <a:cxn ang="0">
                  <a:pos x="424" y="320"/>
                </a:cxn>
                <a:cxn ang="0">
                  <a:pos x="432" y="288"/>
                </a:cxn>
              </a:cxnLst>
              <a:rect l="0" t="0" r="r" b="b"/>
              <a:pathLst>
                <a:path w="440" h="384">
                  <a:moveTo>
                    <a:pt x="0" y="96"/>
                  </a:moveTo>
                  <a:lnTo>
                    <a:pt x="0" y="120"/>
                  </a:lnTo>
                  <a:lnTo>
                    <a:pt x="8" y="104"/>
                  </a:lnTo>
                  <a:lnTo>
                    <a:pt x="8" y="176"/>
                  </a:lnTo>
                  <a:lnTo>
                    <a:pt x="16" y="136"/>
                  </a:lnTo>
                  <a:lnTo>
                    <a:pt x="16" y="176"/>
                  </a:lnTo>
                  <a:lnTo>
                    <a:pt x="24" y="176"/>
                  </a:lnTo>
                  <a:lnTo>
                    <a:pt x="24" y="144"/>
                  </a:lnTo>
                  <a:lnTo>
                    <a:pt x="32" y="160"/>
                  </a:lnTo>
                  <a:lnTo>
                    <a:pt x="32" y="208"/>
                  </a:lnTo>
                  <a:lnTo>
                    <a:pt x="40" y="168"/>
                  </a:lnTo>
                  <a:lnTo>
                    <a:pt x="40" y="208"/>
                  </a:lnTo>
                  <a:lnTo>
                    <a:pt x="48" y="104"/>
                  </a:lnTo>
                  <a:lnTo>
                    <a:pt x="48" y="136"/>
                  </a:lnTo>
                  <a:lnTo>
                    <a:pt x="56" y="144"/>
                  </a:lnTo>
                  <a:lnTo>
                    <a:pt x="56" y="208"/>
                  </a:lnTo>
                  <a:lnTo>
                    <a:pt x="56" y="184"/>
                  </a:lnTo>
                  <a:lnTo>
                    <a:pt x="64" y="184"/>
                  </a:lnTo>
                  <a:lnTo>
                    <a:pt x="64" y="160"/>
                  </a:lnTo>
                  <a:lnTo>
                    <a:pt x="72" y="160"/>
                  </a:lnTo>
                  <a:lnTo>
                    <a:pt x="72" y="184"/>
                  </a:lnTo>
                  <a:lnTo>
                    <a:pt x="72" y="160"/>
                  </a:lnTo>
                  <a:lnTo>
                    <a:pt x="80" y="192"/>
                  </a:lnTo>
                  <a:lnTo>
                    <a:pt x="80" y="152"/>
                  </a:lnTo>
                  <a:lnTo>
                    <a:pt x="80" y="168"/>
                  </a:lnTo>
                  <a:lnTo>
                    <a:pt x="88" y="192"/>
                  </a:lnTo>
                  <a:lnTo>
                    <a:pt x="88" y="248"/>
                  </a:lnTo>
                  <a:lnTo>
                    <a:pt x="96" y="200"/>
                  </a:lnTo>
                  <a:lnTo>
                    <a:pt x="96" y="144"/>
                  </a:lnTo>
                  <a:lnTo>
                    <a:pt x="104" y="184"/>
                  </a:lnTo>
                  <a:lnTo>
                    <a:pt x="104" y="112"/>
                  </a:lnTo>
                  <a:lnTo>
                    <a:pt x="104" y="176"/>
                  </a:lnTo>
                  <a:lnTo>
                    <a:pt x="112" y="152"/>
                  </a:lnTo>
                  <a:lnTo>
                    <a:pt x="112" y="176"/>
                  </a:lnTo>
                  <a:lnTo>
                    <a:pt x="112" y="160"/>
                  </a:lnTo>
                  <a:lnTo>
                    <a:pt x="120" y="176"/>
                  </a:lnTo>
                  <a:lnTo>
                    <a:pt x="120" y="152"/>
                  </a:lnTo>
                  <a:lnTo>
                    <a:pt x="120" y="184"/>
                  </a:lnTo>
                  <a:lnTo>
                    <a:pt x="128" y="224"/>
                  </a:lnTo>
                  <a:lnTo>
                    <a:pt x="128" y="160"/>
                  </a:lnTo>
                  <a:lnTo>
                    <a:pt x="136" y="152"/>
                  </a:lnTo>
                  <a:lnTo>
                    <a:pt x="136" y="200"/>
                  </a:lnTo>
                  <a:lnTo>
                    <a:pt x="144" y="176"/>
                  </a:lnTo>
                  <a:lnTo>
                    <a:pt x="144" y="184"/>
                  </a:lnTo>
                  <a:lnTo>
                    <a:pt x="144" y="176"/>
                  </a:lnTo>
                  <a:lnTo>
                    <a:pt x="152" y="152"/>
                  </a:lnTo>
                  <a:lnTo>
                    <a:pt x="152" y="184"/>
                  </a:lnTo>
                  <a:lnTo>
                    <a:pt x="160" y="120"/>
                  </a:lnTo>
                  <a:lnTo>
                    <a:pt x="160" y="192"/>
                  </a:lnTo>
                  <a:lnTo>
                    <a:pt x="168" y="240"/>
                  </a:lnTo>
                  <a:lnTo>
                    <a:pt x="168" y="152"/>
                  </a:lnTo>
                  <a:lnTo>
                    <a:pt x="176" y="136"/>
                  </a:lnTo>
                  <a:lnTo>
                    <a:pt x="176" y="176"/>
                  </a:lnTo>
                  <a:lnTo>
                    <a:pt x="176" y="160"/>
                  </a:lnTo>
                  <a:lnTo>
                    <a:pt x="184" y="176"/>
                  </a:lnTo>
                  <a:lnTo>
                    <a:pt x="184" y="168"/>
                  </a:lnTo>
                  <a:lnTo>
                    <a:pt x="192" y="176"/>
                  </a:lnTo>
                  <a:lnTo>
                    <a:pt x="192" y="216"/>
                  </a:lnTo>
                  <a:lnTo>
                    <a:pt x="200" y="256"/>
                  </a:lnTo>
                  <a:lnTo>
                    <a:pt x="200" y="168"/>
                  </a:lnTo>
                  <a:lnTo>
                    <a:pt x="208" y="176"/>
                  </a:lnTo>
                  <a:lnTo>
                    <a:pt x="208" y="136"/>
                  </a:lnTo>
                  <a:lnTo>
                    <a:pt x="216" y="136"/>
                  </a:lnTo>
                  <a:lnTo>
                    <a:pt x="216" y="104"/>
                  </a:lnTo>
                  <a:lnTo>
                    <a:pt x="224" y="64"/>
                  </a:lnTo>
                  <a:lnTo>
                    <a:pt x="224" y="128"/>
                  </a:lnTo>
                  <a:lnTo>
                    <a:pt x="232" y="80"/>
                  </a:lnTo>
                  <a:lnTo>
                    <a:pt x="232" y="88"/>
                  </a:lnTo>
                  <a:lnTo>
                    <a:pt x="240" y="72"/>
                  </a:lnTo>
                  <a:lnTo>
                    <a:pt x="240" y="144"/>
                  </a:lnTo>
                  <a:lnTo>
                    <a:pt x="240" y="128"/>
                  </a:lnTo>
                  <a:lnTo>
                    <a:pt x="248" y="64"/>
                  </a:lnTo>
                  <a:lnTo>
                    <a:pt x="248" y="88"/>
                  </a:lnTo>
                  <a:lnTo>
                    <a:pt x="248" y="72"/>
                  </a:lnTo>
                  <a:lnTo>
                    <a:pt x="256" y="80"/>
                  </a:lnTo>
                  <a:lnTo>
                    <a:pt x="256" y="56"/>
                  </a:lnTo>
                  <a:lnTo>
                    <a:pt x="264" y="48"/>
                  </a:lnTo>
                  <a:lnTo>
                    <a:pt x="264" y="0"/>
                  </a:lnTo>
                  <a:lnTo>
                    <a:pt x="272" y="56"/>
                  </a:lnTo>
                  <a:lnTo>
                    <a:pt x="272" y="48"/>
                  </a:lnTo>
                  <a:lnTo>
                    <a:pt x="280" y="8"/>
                  </a:lnTo>
                  <a:lnTo>
                    <a:pt x="280" y="24"/>
                  </a:lnTo>
                  <a:lnTo>
                    <a:pt x="288" y="64"/>
                  </a:lnTo>
                  <a:lnTo>
                    <a:pt x="288" y="56"/>
                  </a:lnTo>
                  <a:lnTo>
                    <a:pt x="296" y="32"/>
                  </a:lnTo>
                  <a:lnTo>
                    <a:pt x="296" y="152"/>
                  </a:lnTo>
                  <a:lnTo>
                    <a:pt x="304" y="80"/>
                  </a:lnTo>
                  <a:lnTo>
                    <a:pt x="304" y="56"/>
                  </a:lnTo>
                  <a:lnTo>
                    <a:pt x="312" y="88"/>
                  </a:lnTo>
                  <a:lnTo>
                    <a:pt x="312" y="104"/>
                  </a:lnTo>
                  <a:lnTo>
                    <a:pt x="320" y="80"/>
                  </a:lnTo>
                  <a:lnTo>
                    <a:pt x="320" y="152"/>
                  </a:lnTo>
                  <a:lnTo>
                    <a:pt x="328" y="192"/>
                  </a:lnTo>
                  <a:lnTo>
                    <a:pt x="328" y="168"/>
                  </a:lnTo>
                  <a:lnTo>
                    <a:pt x="328" y="200"/>
                  </a:lnTo>
                  <a:lnTo>
                    <a:pt x="336" y="168"/>
                  </a:lnTo>
                  <a:lnTo>
                    <a:pt x="336" y="184"/>
                  </a:lnTo>
                  <a:lnTo>
                    <a:pt x="344" y="208"/>
                  </a:lnTo>
                  <a:lnTo>
                    <a:pt x="344" y="256"/>
                  </a:lnTo>
                  <a:lnTo>
                    <a:pt x="352" y="264"/>
                  </a:lnTo>
                  <a:lnTo>
                    <a:pt x="352" y="256"/>
                  </a:lnTo>
                  <a:lnTo>
                    <a:pt x="352" y="280"/>
                  </a:lnTo>
                  <a:lnTo>
                    <a:pt x="360" y="320"/>
                  </a:lnTo>
                  <a:lnTo>
                    <a:pt x="360" y="264"/>
                  </a:lnTo>
                  <a:lnTo>
                    <a:pt x="368" y="240"/>
                  </a:lnTo>
                  <a:lnTo>
                    <a:pt x="368" y="360"/>
                  </a:lnTo>
                  <a:lnTo>
                    <a:pt x="376" y="296"/>
                  </a:lnTo>
                  <a:lnTo>
                    <a:pt x="376" y="352"/>
                  </a:lnTo>
                  <a:lnTo>
                    <a:pt x="376" y="344"/>
                  </a:lnTo>
                  <a:lnTo>
                    <a:pt x="384" y="368"/>
                  </a:lnTo>
                  <a:lnTo>
                    <a:pt x="384" y="304"/>
                  </a:lnTo>
                  <a:lnTo>
                    <a:pt x="392" y="320"/>
                  </a:lnTo>
                  <a:lnTo>
                    <a:pt x="392" y="312"/>
                  </a:lnTo>
                  <a:lnTo>
                    <a:pt x="392" y="336"/>
                  </a:lnTo>
                  <a:lnTo>
                    <a:pt x="400" y="344"/>
                  </a:lnTo>
                  <a:lnTo>
                    <a:pt x="400" y="360"/>
                  </a:lnTo>
                  <a:lnTo>
                    <a:pt x="400" y="328"/>
                  </a:lnTo>
                  <a:lnTo>
                    <a:pt x="408" y="368"/>
                  </a:lnTo>
                  <a:lnTo>
                    <a:pt x="408" y="344"/>
                  </a:lnTo>
                  <a:lnTo>
                    <a:pt x="416" y="272"/>
                  </a:lnTo>
                  <a:lnTo>
                    <a:pt x="416" y="384"/>
                  </a:lnTo>
                  <a:lnTo>
                    <a:pt x="424" y="344"/>
                  </a:lnTo>
                  <a:lnTo>
                    <a:pt x="424" y="320"/>
                  </a:lnTo>
                  <a:lnTo>
                    <a:pt x="424" y="336"/>
                  </a:lnTo>
                  <a:lnTo>
                    <a:pt x="432" y="352"/>
                  </a:lnTo>
                  <a:lnTo>
                    <a:pt x="432" y="288"/>
                  </a:lnTo>
                  <a:lnTo>
                    <a:pt x="440" y="352"/>
                  </a:lnTo>
                  <a:lnTo>
                    <a:pt x="440" y="376"/>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56" name="Freeform 76"/>
            <p:cNvSpPr>
              <a:spLocks/>
            </p:cNvSpPr>
            <p:nvPr/>
          </p:nvSpPr>
          <p:spPr bwMode="auto">
            <a:xfrm>
              <a:off x="2305" y="1670"/>
              <a:ext cx="464" cy="1835"/>
            </a:xfrm>
            <a:custGeom>
              <a:avLst/>
              <a:gdLst/>
              <a:ahLst/>
              <a:cxnLst>
                <a:cxn ang="0">
                  <a:pos x="8" y="681"/>
                </a:cxn>
                <a:cxn ang="0">
                  <a:pos x="16" y="713"/>
                </a:cxn>
                <a:cxn ang="0">
                  <a:pos x="24" y="713"/>
                </a:cxn>
                <a:cxn ang="0">
                  <a:pos x="32" y="786"/>
                </a:cxn>
                <a:cxn ang="0">
                  <a:pos x="48" y="713"/>
                </a:cxn>
                <a:cxn ang="0">
                  <a:pos x="56" y="609"/>
                </a:cxn>
                <a:cxn ang="0">
                  <a:pos x="64" y="409"/>
                </a:cxn>
                <a:cxn ang="0">
                  <a:pos x="80" y="169"/>
                </a:cxn>
                <a:cxn ang="0">
                  <a:pos x="88" y="297"/>
                </a:cxn>
                <a:cxn ang="0">
                  <a:pos x="104" y="1050"/>
                </a:cxn>
                <a:cxn ang="0">
                  <a:pos x="112" y="1651"/>
                </a:cxn>
                <a:cxn ang="0">
                  <a:pos x="128" y="1803"/>
                </a:cxn>
                <a:cxn ang="0">
                  <a:pos x="136" y="1138"/>
                </a:cxn>
                <a:cxn ang="0">
                  <a:pos x="152" y="786"/>
                </a:cxn>
                <a:cxn ang="0">
                  <a:pos x="160" y="681"/>
                </a:cxn>
                <a:cxn ang="0">
                  <a:pos x="176" y="673"/>
                </a:cxn>
                <a:cxn ang="0">
                  <a:pos x="184" y="657"/>
                </a:cxn>
                <a:cxn ang="0">
                  <a:pos x="192" y="569"/>
                </a:cxn>
                <a:cxn ang="0">
                  <a:pos x="208" y="569"/>
                </a:cxn>
                <a:cxn ang="0">
                  <a:pos x="216" y="537"/>
                </a:cxn>
                <a:cxn ang="0">
                  <a:pos x="224" y="633"/>
                </a:cxn>
                <a:cxn ang="0">
                  <a:pos x="240" y="497"/>
                </a:cxn>
                <a:cxn ang="0">
                  <a:pos x="248" y="513"/>
                </a:cxn>
                <a:cxn ang="0">
                  <a:pos x="256" y="529"/>
                </a:cxn>
                <a:cxn ang="0">
                  <a:pos x="272" y="529"/>
                </a:cxn>
                <a:cxn ang="0">
                  <a:pos x="288" y="537"/>
                </a:cxn>
                <a:cxn ang="0">
                  <a:pos x="296" y="513"/>
                </a:cxn>
                <a:cxn ang="0">
                  <a:pos x="312" y="457"/>
                </a:cxn>
                <a:cxn ang="0">
                  <a:pos x="320" y="489"/>
                </a:cxn>
                <a:cxn ang="0">
                  <a:pos x="328" y="401"/>
                </a:cxn>
                <a:cxn ang="0">
                  <a:pos x="344" y="409"/>
                </a:cxn>
                <a:cxn ang="0">
                  <a:pos x="352" y="417"/>
                </a:cxn>
                <a:cxn ang="0">
                  <a:pos x="360" y="345"/>
                </a:cxn>
                <a:cxn ang="0">
                  <a:pos x="376" y="241"/>
                </a:cxn>
                <a:cxn ang="0">
                  <a:pos x="384" y="265"/>
                </a:cxn>
                <a:cxn ang="0">
                  <a:pos x="392" y="193"/>
                </a:cxn>
                <a:cxn ang="0">
                  <a:pos x="400" y="185"/>
                </a:cxn>
                <a:cxn ang="0">
                  <a:pos x="416" y="169"/>
                </a:cxn>
                <a:cxn ang="0">
                  <a:pos x="424" y="153"/>
                </a:cxn>
                <a:cxn ang="0">
                  <a:pos x="432" y="137"/>
                </a:cxn>
                <a:cxn ang="0">
                  <a:pos x="440" y="185"/>
                </a:cxn>
                <a:cxn ang="0">
                  <a:pos x="456" y="225"/>
                </a:cxn>
              </a:cxnLst>
              <a:rect l="0" t="0" r="r" b="b"/>
              <a:pathLst>
                <a:path w="464" h="1835">
                  <a:moveTo>
                    <a:pt x="0" y="737"/>
                  </a:moveTo>
                  <a:lnTo>
                    <a:pt x="8" y="721"/>
                  </a:lnTo>
                  <a:lnTo>
                    <a:pt x="8" y="681"/>
                  </a:lnTo>
                  <a:lnTo>
                    <a:pt x="8" y="721"/>
                  </a:lnTo>
                  <a:lnTo>
                    <a:pt x="16" y="705"/>
                  </a:lnTo>
                  <a:lnTo>
                    <a:pt x="16" y="713"/>
                  </a:lnTo>
                  <a:lnTo>
                    <a:pt x="16" y="705"/>
                  </a:lnTo>
                  <a:lnTo>
                    <a:pt x="24" y="697"/>
                  </a:lnTo>
                  <a:lnTo>
                    <a:pt x="24" y="713"/>
                  </a:lnTo>
                  <a:lnTo>
                    <a:pt x="24" y="705"/>
                  </a:lnTo>
                  <a:lnTo>
                    <a:pt x="32" y="713"/>
                  </a:lnTo>
                  <a:lnTo>
                    <a:pt x="32" y="786"/>
                  </a:lnTo>
                  <a:lnTo>
                    <a:pt x="40" y="794"/>
                  </a:lnTo>
                  <a:lnTo>
                    <a:pt x="40" y="753"/>
                  </a:lnTo>
                  <a:lnTo>
                    <a:pt x="48" y="713"/>
                  </a:lnTo>
                  <a:lnTo>
                    <a:pt x="48" y="721"/>
                  </a:lnTo>
                  <a:lnTo>
                    <a:pt x="48" y="705"/>
                  </a:lnTo>
                  <a:lnTo>
                    <a:pt x="56" y="609"/>
                  </a:lnTo>
                  <a:lnTo>
                    <a:pt x="56" y="537"/>
                  </a:lnTo>
                  <a:lnTo>
                    <a:pt x="64" y="497"/>
                  </a:lnTo>
                  <a:lnTo>
                    <a:pt x="64" y="409"/>
                  </a:lnTo>
                  <a:lnTo>
                    <a:pt x="72" y="305"/>
                  </a:lnTo>
                  <a:lnTo>
                    <a:pt x="72" y="185"/>
                  </a:lnTo>
                  <a:lnTo>
                    <a:pt x="80" y="169"/>
                  </a:lnTo>
                  <a:lnTo>
                    <a:pt x="80" y="0"/>
                  </a:lnTo>
                  <a:lnTo>
                    <a:pt x="88" y="88"/>
                  </a:lnTo>
                  <a:lnTo>
                    <a:pt x="88" y="297"/>
                  </a:lnTo>
                  <a:lnTo>
                    <a:pt x="96" y="449"/>
                  </a:lnTo>
                  <a:lnTo>
                    <a:pt x="96" y="786"/>
                  </a:lnTo>
                  <a:lnTo>
                    <a:pt x="104" y="1050"/>
                  </a:lnTo>
                  <a:lnTo>
                    <a:pt x="104" y="1250"/>
                  </a:lnTo>
                  <a:lnTo>
                    <a:pt x="112" y="1410"/>
                  </a:lnTo>
                  <a:lnTo>
                    <a:pt x="112" y="1651"/>
                  </a:lnTo>
                  <a:lnTo>
                    <a:pt x="120" y="1755"/>
                  </a:lnTo>
                  <a:lnTo>
                    <a:pt x="120" y="1835"/>
                  </a:lnTo>
                  <a:lnTo>
                    <a:pt x="128" y="1803"/>
                  </a:lnTo>
                  <a:lnTo>
                    <a:pt x="128" y="1523"/>
                  </a:lnTo>
                  <a:lnTo>
                    <a:pt x="136" y="1258"/>
                  </a:lnTo>
                  <a:lnTo>
                    <a:pt x="136" y="1138"/>
                  </a:lnTo>
                  <a:lnTo>
                    <a:pt x="144" y="1042"/>
                  </a:lnTo>
                  <a:lnTo>
                    <a:pt x="144" y="778"/>
                  </a:lnTo>
                  <a:lnTo>
                    <a:pt x="152" y="786"/>
                  </a:lnTo>
                  <a:lnTo>
                    <a:pt x="152" y="705"/>
                  </a:lnTo>
                  <a:lnTo>
                    <a:pt x="152" y="737"/>
                  </a:lnTo>
                  <a:lnTo>
                    <a:pt x="160" y="681"/>
                  </a:lnTo>
                  <a:lnTo>
                    <a:pt x="160" y="625"/>
                  </a:lnTo>
                  <a:lnTo>
                    <a:pt x="168" y="633"/>
                  </a:lnTo>
                  <a:lnTo>
                    <a:pt x="176" y="673"/>
                  </a:lnTo>
                  <a:lnTo>
                    <a:pt x="176" y="593"/>
                  </a:lnTo>
                  <a:lnTo>
                    <a:pt x="184" y="585"/>
                  </a:lnTo>
                  <a:lnTo>
                    <a:pt x="184" y="657"/>
                  </a:lnTo>
                  <a:lnTo>
                    <a:pt x="192" y="625"/>
                  </a:lnTo>
                  <a:lnTo>
                    <a:pt x="192" y="633"/>
                  </a:lnTo>
                  <a:lnTo>
                    <a:pt x="192" y="569"/>
                  </a:lnTo>
                  <a:lnTo>
                    <a:pt x="200" y="593"/>
                  </a:lnTo>
                  <a:lnTo>
                    <a:pt x="200" y="585"/>
                  </a:lnTo>
                  <a:lnTo>
                    <a:pt x="208" y="569"/>
                  </a:lnTo>
                  <a:lnTo>
                    <a:pt x="208" y="545"/>
                  </a:lnTo>
                  <a:lnTo>
                    <a:pt x="208" y="585"/>
                  </a:lnTo>
                  <a:lnTo>
                    <a:pt x="216" y="537"/>
                  </a:lnTo>
                  <a:lnTo>
                    <a:pt x="216" y="625"/>
                  </a:lnTo>
                  <a:lnTo>
                    <a:pt x="224" y="649"/>
                  </a:lnTo>
                  <a:lnTo>
                    <a:pt x="224" y="633"/>
                  </a:lnTo>
                  <a:lnTo>
                    <a:pt x="232" y="641"/>
                  </a:lnTo>
                  <a:lnTo>
                    <a:pt x="232" y="537"/>
                  </a:lnTo>
                  <a:lnTo>
                    <a:pt x="240" y="497"/>
                  </a:lnTo>
                  <a:lnTo>
                    <a:pt x="240" y="569"/>
                  </a:lnTo>
                  <a:lnTo>
                    <a:pt x="248" y="553"/>
                  </a:lnTo>
                  <a:lnTo>
                    <a:pt x="248" y="513"/>
                  </a:lnTo>
                  <a:lnTo>
                    <a:pt x="256" y="545"/>
                  </a:lnTo>
                  <a:lnTo>
                    <a:pt x="256" y="521"/>
                  </a:lnTo>
                  <a:lnTo>
                    <a:pt x="256" y="529"/>
                  </a:lnTo>
                  <a:lnTo>
                    <a:pt x="264" y="497"/>
                  </a:lnTo>
                  <a:lnTo>
                    <a:pt x="264" y="545"/>
                  </a:lnTo>
                  <a:lnTo>
                    <a:pt x="272" y="529"/>
                  </a:lnTo>
                  <a:lnTo>
                    <a:pt x="280" y="513"/>
                  </a:lnTo>
                  <a:lnTo>
                    <a:pt x="280" y="569"/>
                  </a:lnTo>
                  <a:lnTo>
                    <a:pt x="288" y="537"/>
                  </a:lnTo>
                  <a:lnTo>
                    <a:pt x="288" y="497"/>
                  </a:lnTo>
                  <a:lnTo>
                    <a:pt x="296" y="521"/>
                  </a:lnTo>
                  <a:lnTo>
                    <a:pt x="296" y="513"/>
                  </a:lnTo>
                  <a:lnTo>
                    <a:pt x="296" y="529"/>
                  </a:lnTo>
                  <a:lnTo>
                    <a:pt x="304" y="537"/>
                  </a:lnTo>
                  <a:lnTo>
                    <a:pt x="312" y="457"/>
                  </a:lnTo>
                  <a:lnTo>
                    <a:pt x="312" y="521"/>
                  </a:lnTo>
                  <a:lnTo>
                    <a:pt x="320" y="497"/>
                  </a:lnTo>
                  <a:lnTo>
                    <a:pt x="320" y="489"/>
                  </a:lnTo>
                  <a:lnTo>
                    <a:pt x="320" y="497"/>
                  </a:lnTo>
                  <a:lnTo>
                    <a:pt x="328" y="473"/>
                  </a:lnTo>
                  <a:lnTo>
                    <a:pt x="328" y="401"/>
                  </a:lnTo>
                  <a:lnTo>
                    <a:pt x="336" y="393"/>
                  </a:lnTo>
                  <a:lnTo>
                    <a:pt x="344" y="425"/>
                  </a:lnTo>
                  <a:lnTo>
                    <a:pt x="344" y="409"/>
                  </a:lnTo>
                  <a:lnTo>
                    <a:pt x="352" y="417"/>
                  </a:lnTo>
                  <a:lnTo>
                    <a:pt x="352" y="393"/>
                  </a:lnTo>
                  <a:lnTo>
                    <a:pt x="352" y="417"/>
                  </a:lnTo>
                  <a:lnTo>
                    <a:pt x="360" y="353"/>
                  </a:lnTo>
                  <a:lnTo>
                    <a:pt x="360" y="337"/>
                  </a:lnTo>
                  <a:lnTo>
                    <a:pt x="360" y="345"/>
                  </a:lnTo>
                  <a:lnTo>
                    <a:pt x="368" y="321"/>
                  </a:lnTo>
                  <a:lnTo>
                    <a:pt x="368" y="281"/>
                  </a:lnTo>
                  <a:lnTo>
                    <a:pt x="376" y="241"/>
                  </a:lnTo>
                  <a:lnTo>
                    <a:pt x="376" y="273"/>
                  </a:lnTo>
                  <a:lnTo>
                    <a:pt x="384" y="249"/>
                  </a:lnTo>
                  <a:lnTo>
                    <a:pt x="384" y="265"/>
                  </a:lnTo>
                  <a:lnTo>
                    <a:pt x="384" y="217"/>
                  </a:lnTo>
                  <a:lnTo>
                    <a:pt x="392" y="257"/>
                  </a:lnTo>
                  <a:lnTo>
                    <a:pt x="392" y="193"/>
                  </a:lnTo>
                  <a:lnTo>
                    <a:pt x="400" y="217"/>
                  </a:lnTo>
                  <a:lnTo>
                    <a:pt x="400" y="137"/>
                  </a:lnTo>
                  <a:lnTo>
                    <a:pt x="400" y="185"/>
                  </a:lnTo>
                  <a:lnTo>
                    <a:pt x="408" y="193"/>
                  </a:lnTo>
                  <a:lnTo>
                    <a:pt x="408" y="137"/>
                  </a:lnTo>
                  <a:lnTo>
                    <a:pt x="416" y="169"/>
                  </a:lnTo>
                  <a:lnTo>
                    <a:pt x="416" y="153"/>
                  </a:lnTo>
                  <a:lnTo>
                    <a:pt x="416" y="177"/>
                  </a:lnTo>
                  <a:lnTo>
                    <a:pt x="424" y="153"/>
                  </a:lnTo>
                  <a:lnTo>
                    <a:pt x="424" y="185"/>
                  </a:lnTo>
                  <a:lnTo>
                    <a:pt x="424" y="169"/>
                  </a:lnTo>
                  <a:lnTo>
                    <a:pt x="432" y="137"/>
                  </a:lnTo>
                  <a:lnTo>
                    <a:pt x="432" y="185"/>
                  </a:lnTo>
                  <a:lnTo>
                    <a:pt x="440" y="209"/>
                  </a:lnTo>
                  <a:lnTo>
                    <a:pt x="440" y="185"/>
                  </a:lnTo>
                  <a:lnTo>
                    <a:pt x="448" y="161"/>
                  </a:lnTo>
                  <a:lnTo>
                    <a:pt x="448" y="241"/>
                  </a:lnTo>
                  <a:lnTo>
                    <a:pt x="456" y="225"/>
                  </a:lnTo>
                  <a:lnTo>
                    <a:pt x="456" y="313"/>
                  </a:lnTo>
                  <a:lnTo>
                    <a:pt x="464" y="345"/>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57" name="Freeform 77"/>
            <p:cNvSpPr>
              <a:spLocks/>
            </p:cNvSpPr>
            <p:nvPr/>
          </p:nvSpPr>
          <p:spPr bwMode="auto">
            <a:xfrm>
              <a:off x="2769" y="1967"/>
              <a:ext cx="423" cy="553"/>
            </a:xfrm>
            <a:custGeom>
              <a:avLst/>
              <a:gdLst/>
              <a:ahLst/>
              <a:cxnLst>
                <a:cxn ang="0">
                  <a:pos x="8" y="8"/>
                </a:cxn>
                <a:cxn ang="0">
                  <a:pos x="16" y="24"/>
                </a:cxn>
                <a:cxn ang="0">
                  <a:pos x="24" y="168"/>
                </a:cxn>
                <a:cxn ang="0">
                  <a:pos x="32" y="232"/>
                </a:cxn>
                <a:cxn ang="0">
                  <a:pos x="48" y="328"/>
                </a:cxn>
                <a:cxn ang="0">
                  <a:pos x="56" y="352"/>
                </a:cxn>
                <a:cxn ang="0">
                  <a:pos x="72" y="456"/>
                </a:cxn>
                <a:cxn ang="0">
                  <a:pos x="80" y="408"/>
                </a:cxn>
                <a:cxn ang="0">
                  <a:pos x="88" y="424"/>
                </a:cxn>
                <a:cxn ang="0">
                  <a:pos x="96" y="440"/>
                </a:cxn>
                <a:cxn ang="0">
                  <a:pos x="104" y="440"/>
                </a:cxn>
                <a:cxn ang="0">
                  <a:pos x="120" y="489"/>
                </a:cxn>
                <a:cxn ang="0">
                  <a:pos x="128" y="424"/>
                </a:cxn>
                <a:cxn ang="0">
                  <a:pos x="136" y="481"/>
                </a:cxn>
                <a:cxn ang="0">
                  <a:pos x="152" y="473"/>
                </a:cxn>
                <a:cxn ang="0">
                  <a:pos x="160" y="424"/>
                </a:cxn>
                <a:cxn ang="0">
                  <a:pos x="168" y="448"/>
                </a:cxn>
                <a:cxn ang="0">
                  <a:pos x="176" y="521"/>
                </a:cxn>
                <a:cxn ang="0">
                  <a:pos x="192" y="505"/>
                </a:cxn>
                <a:cxn ang="0">
                  <a:pos x="199" y="424"/>
                </a:cxn>
                <a:cxn ang="0">
                  <a:pos x="207" y="416"/>
                </a:cxn>
                <a:cxn ang="0">
                  <a:pos x="215" y="473"/>
                </a:cxn>
                <a:cxn ang="0">
                  <a:pos x="223" y="497"/>
                </a:cxn>
                <a:cxn ang="0">
                  <a:pos x="231" y="440"/>
                </a:cxn>
                <a:cxn ang="0">
                  <a:pos x="247" y="424"/>
                </a:cxn>
                <a:cxn ang="0">
                  <a:pos x="255" y="448"/>
                </a:cxn>
                <a:cxn ang="0">
                  <a:pos x="263" y="432"/>
                </a:cxn>
                <a:cxn ang="0">
                  <a:pos x="271" y="464"/>
                </a:cxn>
                <a:cxn ang="0">
                  <a:pos x="287" y="448"/>
                </a:cxn>
                <a:cxn ang="0">
                  <a:pos x="295" y="432"/>
                </a:cxn>
                <a:cxn ang="0">
                  <a:pos x="303" y="456"/>
                </a:cxn>
                <a:cxn ang="0">
                  <a:pos x="311" y="432"/>
                </a:cxn>
                <a:cxn ang="0">
                  <a:pos x="319" y="336"/>
                </a:cxn>
                <a:cxn ang="0">
                  <a:pos x="335" y="344"/>
                </a:cxn>
                <a:cxn ang="0">
                  <a:pos x="343" y="344"/>
                </a:cxn>
                <a:cxn ang="0">
                  <a:pos x="351" y="296"/>
                </a:cxn>
                <a:cxn ang="0">
                  <a:pos x="359" y="336"/>
                </a:cxn>
                <a:cxn ang="0">
                  <a:pos x="375" y="368"/>
                </a:cxn>
                <a:cxn ang="0">
                  <a:pos x="383" y="312"/>
                </a:cxn>
                <a:cxn ang="0">
                  <a:pos x="399" y="248"/>
                </a:cxn>
                <a:cxn ang="0">
                  <a:pos x="407" y="336"/>
                </a:cxn>
                <a:cxn ang="0">
                  <a:pos x="423" y="392"/>
                </a:cxn>
              </a:cxnLst>
              <a:rect l="0" t="0" r="r" b="b"/>
              <a:pathLst>
                <a:path w="423" h="553">
                  <a:moveTo>
                    <a:pt x="0" y="48"/>
                  </a:moveTo>
                  <a:lnTo>
                    <a:pt x="0" y="0"/>
                  </a:lnTo>
                  <a:lnTo>
                    <a:pt x="8" y="8"/>
                  </a:lnTo>
                  <a:lnTo>
                    <a:pt x="8" y="48"/>
                  </a:lnTo>
                  <a:lnTo>
                    <a:pt x="16" y="48"/>
                  </a:lnTo>
                  <a:lnTo>
                    <a:pt x="16" y="24"/>
                  </a:lnTo>
                  <a:lnTo>
                    <a:pt x="16" y="120"/>
                  </a:lnTo>
                  <a:lnTo>
                    <a:pt x="24" y="208"/>
                  </a:lnTo>
                  <a:lnTo>
                    <a:pt x="24" y="168"/>
                  </a:lnTo>
                  <a:lnTo>
                    <a:pt x="32" y="240"/>
                  </a:lnTo>
                  <a:lnTo>
                    <a:pt x="32" y="264"/>
                  </a:lnTo>
                  <a:lnTo>
                    <a:pt x="32" y="232"/>
                  </a:lnTo>
                  <a:lnTo>
                    <a:pt x="40" y="272"/>
                  </a:lnTo>
                  <a:lnTo>
                    <a:pt x="40" y="344"/>
                  </a:lnTo>
                  <a:lnTo>
                    <a:pt x="48" y="328"/>
                  </a:lnTo>
                  <a:lnTo>
                    <a:pt x="56" y="336"/>
                  </a:lnTo>
                  <a:lnTo>
                    <a:pt x="56" y="368"/>
                  </a:lnTo>
                  <a:lnTo>
                    <a:pt x="56" y="352"/>
                  </a:lnTo>
                  <a:lnTo>
                    <a:pt x="64" y="360"/>
                  </a:lnTo>
                  <a:lnTo>
                    <a:pt x="64" y="416"/>
                  </a:lnTo>
                  <a:lnTo>
                    <a:pt x="72" y="456"/>
                  </a:lnTo>
                  <a:lnTo>
                    <a:pt x="72" y="400"/>
                  </a:lnTo>
                  <a:lnTo>
                    <a:pt x="80" y="368"/>
                  </a:lnTo>
                  <a:lnTo>
                    <a:pt x="80" y="408"/>
                  </a:lnTo>
                  <a:lnTo>
                    <a:pt x="88" y="432"/>
                  </a:lnTo>
                  <a:lnTo>
                    <a:pt x="88" y="440"/>
                  </a:lnTo>
                  <a:lnTo>
                    <a:pt x="88" y="424"/>
                  </a:lnTo>
                  <a:lnTo>
                    <a:pt x="96" y="440"/>
                  </a:lnTo>
                  <a:lnTo>
                    <a:pt x="96" y="424"/>
                  </a:lnTo>
                  <a:lnTo>
                    <a:pt x="96" y="440"/>
                  </a:lnTo>
                  <a:lnTo>
                    <a:pt x="104" y="432"/>
                  </a:lnTo>
                  <a:lnTo>
                    <a:pt x="104" y="489"/>
                  </a:lnTo>
                  <a:lnTo>
                    <a:pt x="104" y="440"/>
                  </a:lnTo>
                  <a:lnTo>
                    <a:pt x="112" y="440"/>
                  </a:lnTo>
                  <a:lnTo>
                    <a:pt x="112" y="456"/>
                  </a:lnTo>
                  <a:lnTo>
                    <a:pt x="120" y="489"/>
                  </a:lnTo>
                  <a:lnTo>
                    <a:pt x="120" y="473"/>
                  </a:lnTo>
                  <a:lnTo>
                    <a:pt x="128" y="456"/>
                  </a:lnTo>
                  <a:lnTo>
                    <a:pt x="128" y="424"/>
                  </a:lnTo>
                  <a:lnTo>
                    <a:pt x="128" y="432"/>
                  </a:lnTo>
                  <a:lnTo>
                    <a:pt x="136" y="408"/>
                  </a:lnTo>
                  <a:lnTo>
                    <a:pt x="136" y="481"/>
                  </a:lnTo>
                  <a:lnTo>
                    <a:pt x="144" y="497"/>
                  </a:lnTo>
                  <a:lnTo>
                    <a:pt x="144" y="432"/>
                  </a:lnTo>
                  <a:lnTo>
                    <a:pt x="152" y="473"/>
                  </a:lnTo>
                  <a:lnTo>
                    <a:pt x="152" y="481"/>
                  </a:lnTo>
                  <a:lnTo>
                    <a:pt x="152" y="440"/>
                  </a:lnTo>
                  <a:lnTo>
                    <a:pt x="160" y="424"/>
                  </a:lnTo>
                  <a:lnTo>
                    <a:pt x="160" y="400"/>
                  </a:lnTo>
                  <a:lnTo>
                    <a:pt x="168" y="400"/>
                  </a:lnTo>
                  <a:lnTo>
                    <a:pt x="168" y="448"/>
                  </a:lnTo>
                  <a:lnTo>
                    <a:pt x="168" y="432"/>
                  </a:lnTo>
                  <a:lnTo>
                    <a:pt x="176" y="440"/>
                  </a:lnTo>
                  <a:lnTo>
                    <a:pt x="176" y="521"/>
                  </a:lnTo>
                  <a:lnTo>
                    <a:pt x="184" y="505"/>
                  </a:lnTo>
                  <a:lnTo>
                    <a:pt x="184" y="489"/>
                  </a:lnTo>
                  <a:lnTo>
                    <a:pt x="192" y="505"/>
                  </a:lnTo>
                  <a:lnTo>
                    <a:pt x="192" y="440"/>
                  </a:lnTo>
                  <a:lnTo>
                    <a:pt x="192" y="448"/>
                  </a:lnTo>
                  <a:lnTo>
                    <a:pt x="199" y="424"/>
                  </a:lnTo>
                  <a:lnTo>
                    <a:pt x="199" y="360"/>
                  </a:lnTo>
                  <a:lnTo>
                    <a:pt x="199" y="408"/>
                  </a:lnTo>
                  <a:lnTo>
                    <a:pt x="207" y="416"/>
                  </a:lnTo>
                  <a:lnTo>
                    <a:pt x="207" y="400"/>
                  </a:lnTo>
                  <a:lnTo>
                    <a:pt x="207" y="416"/>
                  </a:lnTo>
                  <a:lnTo>
                    <a:pt x="215" y="473"/>
                  </a:lnTo>
                  <a:lnTo>
                    <a:pt x="215" y="440"/>
                  </a:lnTo>
                  <a:lnTo>
                    <a:pt x="223" y="464"/>
                  </a:lnTo>
                  <a:lnTo>
                    <a:pt x="223" y="497"/>
                  </a:lnTo>
                  <a:lnTo>
                    <a:pt x="231" y="440"/>
                  </a:lnTo>
                  <a:lnTo>
                    <a:pt x="231" y="448"/>
                  </a:lnTo>
                  <a:lnTo>
                    <a:pt x="231" y="440"/>
                  </a:lnTo>
                  <a:lnTo>
                    <a:pt x="239" y="553"/>
                  </a:lnTo>
                  <a:lnTo>
                    <a:pt x="239" y="448"/>
                  </a:lnTo>
                  <a:lnTo>
                    <a:pt x="247" y="424"/>
                  </a:lnTo>
                  <a:lnTo>
                    <a:pt x="247" y="473"/>
                  </a:lnTo>
                  <a:lnTo>
                    <a:pt x="255" y="497"/>
                  </a:lnTo>
                  <a:lnTo>
                    <a:pt x="255" y="448"/>
                  </a:lnTo>
                  <a:lnTo>
                    <a:pt x="255" y="473"/>
                  </a:lnTo>
                  <a:lnTo>
                    <a:pt x="263" y="489"/>
                  </a:lnTo>
                  <a:lnTo>
                    <a:pt x="263" y="432"/>
                  </a:lnTo>
                  <a:lnTo>
                    <a:pt x="271" y="440"/>
                  </a:lnTo>
                  <a:lnTo>
                    <a:pt x="271" y="473"/>
                  </a:lnTo>
                  <a:lnTo>
                    <a:pt x="271" y="464"/>
                  </a:lnTo>
                  <a:lnTo>
                    <a:pt x="279" y="481"/>
                  </a:lnTo>
                  <a:lnTo>
                    <a:pt x="279" y="448"/>
                  </a:lnTo>
                  <a:lnTo>
                    <a:pt x="287" y="448"/>
                  </a:lnTo>
                  <a:lnTo>
                    <a:pt x="287" y="505"/>
                  </a:lnTo>
                  <a:lnTo>
                    <a:pt x="287" y="464"/>
                  </a:lnTo>
                  <a:lnTo>
                    <a:pt x="295" y="432"/>
                  </a:lnTo>
                  <a:lnTo>
                    <a:pt x="295" y="440"/>
                  </a:lnTo>
                  <a:lnTo>
                    <a:pt x="295" y="408"/>
                  </a:lnTo>
                  <a:lnTo>
                    <a:pt x="303" y="456"/>
                  </a:lnTo>
                  <a:lnTo>
                    <a:pt x="303" y="440"/>
                  </a:lnTo>
                  <a:lnTo>
                    <a:pt x="303" y="473"/>
                  </a:lnTo>
                  <a:lnTo>
                    <a:pt x="311" y="432"/>
                  </a:lnTo>
                  <a:lnTo>
                    <a:pt x="311" y="416"/>
                  </a:lnTo>
                  <a:lnTo>
                    <a:pt x="319" y="400"/>
                  </a:lnTo>
                  <a:lnTo>
                    <a:pt x="319" y="336"/>
                  </a:lnTo>
                  <a:lnTo>
                    <a:pt x="327" y="424"/>
                  </a:lnTo>
                  <a:lnTo>
                    <a:pt x="327" y="352"/>
                  </a:lnTo>
                  <a:lnTo>
                    <a:pt x="335" y="344"/>
                  </a:lnTo>
                  <a:lnTo>
                    <a:pt x="335" y="368"/>
                  </a:lnTo>
                  <a:lnTo>
                    <a:pt x="335" y="352"/>
                  </a:lnTo>
                  <a:lnTo>
                    <a:pt x="343" y="344"/>
                  </a:lnTo>
                  <a:lnTo>
                    <a:pt x="343" y="416"/>
                  </a:lnTo>
                  <a:lnTo>
                    <a:pt x="351" y="368"/>
                  </a:lnTo>
                  <a:lnTo>
                    <a:pt x="351" y="296"/>
                  </a:lnTo>
                  <a:lnTo>
                    <a:pt x="359" y="336"/>
                  </a:lnTo>
                  <a:lnTo>
                    <a:pt x="359" y="344"/>
                  </a:lnTo>
                  <a:lnTo>
                    <a:pt x="359" y="336"/>
                  </a:lnTo>
                  <a:lnTo>
                    <a:pt x="367" y="272"/>
                  </a:lnTo>
                  <a:lnTo>
                    <a:pt x="367" y="400"/>
                  </a:lnTo>
                  <a:lnTo>
                    <a:pt x="375" y="368"/>
                  </a:lnTo>
                  <a:lnTo>
                    <a:pt x="375" y="392"/>
                  </a:lnTo>
                  <a:lnTo>
                    <a:pt x="383" y="384"/>
                  </a:lnTo>
                  <a:lnTo>
                    <a:pt x="383" y="312"/>
                  </a:lnTo>
                  <a:lnTo>
                    <a:pt x="391" y="344"/>
                  </a:lnTo>
                  <a:lnTo>
                    <a:pt x="399" y="280"/>
                  </a:lnTo>
                  <a:lnTo>
                    <a:pt x="399" y="248"/>
                  </a:lnTo>
                  <a:lnTo>
                    <a:pt x="399" y="304"/>
                  </a:lnTo>
                  <a:lnTo>
                    <a:pt x="407" y="296"/>
                  </a:lnTo>
                  <a:lnTo>
                    <a:pt x="407" y="336"/>
                  </a:lnTo>
                  <a:lnTo>
                    <a:pt x="415" y="280"/>
                  </a:lnTo>
                  <a:lnTo>
                    <a:pt x="415" y="344"/>
                  </a:lnTo>
                  <a:lnTo>
                    <a:pt x="423" y="392"/>
                  </a:lnTo>
                  <a:lnTo>
                    <a:pt x="423" y="408"/>
                  </a:lnTo>
                  <a:lnTo>
                    <a:pt x="423" y="400"/>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58" name="Freeform 78"/>
            <p:cNvSpPr>
              <a:spLocks/>
            </p:cNvSpPr>
            <p:nvPr/>
          </p:nvSpPr>
          <p:spPr bwMode="auto">
            <a:xfrm>
              <a:off x="3192" y="1815"/>
              <a:ext cx="464" cy="1690"/>
            </a:xfrm>
            <a:custGeom>
              <a:avLst/>
              <a:gdLst/>
              <a:ahLst/>
              <a:cxnLst>
                <a:cxn ang="0">
                  <a:pos x="8" y="633"/>
                </a:cxn>
                <a:cxn ang="0">
                  <a:pos x="16" y="721"/>
                </a:cxn>
                <a:cxn ang="0">
                  <a:pos x="32" y="681"/>
                </a:cxn>
                <a:cxn ang="0">
                  <a:pos x="40" y="705"/>
                </a:cxn>
                <a:cxn ang="0">
                  <a:pos x="48" y="705"/>
                </a:cxn>
                <a:cxn ang="0">
                  <a:pos x="64" y="681"/>
                </a:cxn>
                <a:cxn ang="0">
                  <a:pos x="72" y="721"/>
                </a:cxn>
                <a:cxn ang="0">
                  <a:pos x="80" y="689"/>
                </a:cxn>
                <a:cxn ang="0">
                  <a:pos x="96" y="697"/>
                </a:cxn>
                <a:cxn ang="0">
                  <a:pos x="104" y="737"/>
                </a:cxn>
                <a:cxn ang="0">
                  <a:pos x="112" y="649"/>
                </a:cxn>
                <a:cxn ang="0">
                  <a:pos x="120" y="705"/>
                </a:cxn>
                <a:cxn ang="0">
                  <a:pos x="128" y="689"/>
                </a:cxn>
                <a:cxn ang="0">
                  <a:pos x="136" y="649"/>
                </a:cxn>
                <a:cxn ang="0">
                  <a:pos x="144" y="721"/>
                </a:cxn>
                <a:cxn ang="0">
                  <a:pos x="160" y="753"/>
                </a:cxn>
                <a:cxn ang="0">
                  <a:pos x="168" y="745"/>
                </a:cxn>
                <a:cxn ang="0">
                  <a:pos x="184" y="456"/>
                </a:cxn>
                <a:cxn ang="0">
                  <a:pos x="192" y="104"/>
                </a:cxn>
                <a:cxn ang="0">
                  <a:pos x="208" y="0"/>
                </a:cxn>
                <a:cxn ang="0">
                  <a:pos x="216" y="641"/>
                </a:cxn>
                <a:cxn ang="0">
                  <a:pos x="232" y="1201"/>
                </a:cxn>
                <a:cxn ang="0">
                  <a:pos x="240" y="1634"/>
                </a:cxn>
                <a:cxn ang="0">
                  <a:pos x="256" y="1298"/>
                </a:cxn>
                <a:cxn ang="0">
                  <a:pos x="264" y="825"/>
                </a:cxn>
                <a:cxn ang="0">
                  <a:pos x="280" y="584"/>
                </a:cxn>
                <a:cxn ang="0">
                  <a:pos x="288" y="568"/>
                </a:cxn>
                <a:cxn ang="0">
                  <a:pos x="296" y="641"/>
                </a:cxn>
                <a:cxn ang="0">
                  <a:pos x="312" y="665"/>
                </a:cxn>
                <a:cxn ang="0">
                  <a:pos x="320" y="608"/>
                </a:cxn>
                <a:cxn ang="0">
                  <a:pos x="328" y="568"/>
                </a:cxn>
                <a:cxn ang="0">
                  <a:pos x="344" y="568"/>
                </a:cxn>
                <a:cxn ang="0">
                  <a:pos x="352" y="544"/>
                </a:cxn>
                <a:cxn ang="0">
                  <a:pos x="360" y="536"/>
                </a:cxn>
                <a:cxn ang="0">
                  <a:pos x="376" y="560"/>
                </a:cxn>
                <a:cxn ang="0">
                  <a:pos x="392" y="480"/>
                </a:cxn>
                <a:cxn ang="0">
                  <a:pos x="408" y="488"/>
                </a:cxn>
                <a:cxn ang="0">
                  <a:pos x="416" y="536"/>
                </a:cxn>
                <a:cxn ang="0">
                  <a:pos x="424" y="384"/>
                </a:cxn>
                <a:cxn ang="0">
                  <a:pos x="432" y="408"/>
                </a:cxn>
                <a:cxn ang="0">
                  <a:pos x="448" y="368"/>
                </a:cxn>
                <a:cxn ang="0">
                  <a:pos x="456" y="376"/>
                </a:cxn>
              </a:cxnLst>
              <a:rect l="0" t="0" r="r" b="b"/>
              <a:pathLst>
                <a:path w="464" h="1690">
                  <a:moveTo>
                    <a:pt x="0" y="552"/>
                  </a:moveTo>
                  <a:lnTo>
                    <a:pt x="8" y="592"/>
                  </a:lnTo>
                  <a:lnTo>
                    <a:pt x="8" y="633"/>
                  </a:lnTo>
                  <a:lnTo>
                    <a:pt x="8" y="608"/>
                  </a:lnTo>
                  <a:lnTo>
                    <a:pt x="16" y="633"/>
                  </a:lnTo>
                  <a:lnTo>
                    <a:pt x="16" y="721"/>
                  </a:lnTo>
                  <a:lnTo>
                    <a:pt x="24" y="689"/>
                  </a:lnTo>
                  <a:lnTo>
                    <a:pt x="24" y="641"/>
                  </a:lnTo>
                  <a:lnTo>
                    <a:pt x="32" y="681"/>
                  </a:lnTo>
                  <a:lnTo>
                    <a:pt x="32" y="673"/>
                  </a:lnTo>
                  <a:lnTo>
                    <a:pt x="40" y="689"/>
                  </a:lnTo>
                  <a:lnTo>
                    <a:pt x="40" y="705"/>
                  </a:lnTo>
                  <a:lnTo>
                    <a:pt x="40" y="681"/>
                  </a:lnTo>
                  <a:lnTo>
                    <a:pt x="48" y="753"/>
                  </a:lnTo>
                  <a:lnTo>
                    <a:pt x="48" y="705"/>
                  </a:lnTo>
                  <a:lnTo>
                    <a:pt x="56" y="713"/>
                  </a:lnTo>
                  <a:lnTo>
                    <a:pt x="56" y="649"/>
                  </a:lnTo>
                  <a:lnTo>
                    <a:pt x="64" y="681"/>
                  </a:lnTo>
                  <a:lnTo>
                    <a:pt x="64" y="649"/>
                  </a:lnTo>
                  <a:lnTo>
                    <a:pt x="72" y="737"/>
                  </a:lnTo>
                  <a:lnTo>
                    <a:pt x="72" y="721"/>
                  </a:lnTo>
                  <a:lnTo>
                    <a:pt x="80" y="697"/>
                  </a:lnTo>
                  <a:lnTo>
                    <a:pt x="80" y="745"/>
                  </a:lnTo>
                  <a:lnTo>
                    <a:pt x="80" y="689"/>
                  </a:lnTo>
                  <a:lnTo>
                    <a:pt x="88" y="681"/>
                  </a:lnTo>
                  <a:lnTo>
                    <a:pt x="88" y="721"/>
                  </a:lnTo>
                  <a:lnTo>
                    <a:pt x="96" y="697"/>
                  </a:lnTo>
                  <a:lnTo>
                    <a:pt x="96" y="673"/>
                  </a:lnTo>
                  <a:lnTo>
                    <a:pt x="104" y="705"/>
                  </a:lnTo>
                  <a:lnTo>
                    <a:pt x="104" y="737"/>
                  </a:lnTo>
                  <a:lnTo>
                    <a:pt x="104" y="721"/>
                  </a:lnTo>
                  <a:lnTo>
                    <a:pt x="112" y="697"/>
                  </a:lnTo>
                  <a:lnTo>
                    <a:pt x="112" y="649"/>
                  </a:lnTo>
                  <a:lnTo>
                    <a:pt x="112" y="689"/>
                  </a:lnTo>
                  <a:lnTo>
                    <a:pt x="120" y="697"/>
                  </a:lnTo>
                  <a:lnTo>
                    <a:pt x="120" y="705"/>
                  </a:lnTo>
                  <a:lnTo>
                    <a:pt x="120" y="681"/>
                  </a:lnTo>
                  <a:lnTo>
                    <a:pt x="128" y="721"/>
                  </a:lnTo>
                  <a:lnTo>
                    <a:pt x="128" y="689"/>
                  </a:lnTo>
                  <a:lnTo>
                    <a:pt x="136" y="641"/>
                  </a:lnTo>
                  <a:lnTo>
                    <a:pt x="136" y="681"/>
                  </a:lnTo>
                  <a:lnTo>
                    <a:pt x="136" y="649"/>
                  </a:lnTo>
                  <a:lnTo>
                    <a:pt x="144" y="753"/>
                  </a:lnTo>
                  <a:lnTo>
                    <a:pt x="144" y="697"/>
                  </a:lnTo>
                  <a:lnTo>
                    <a:pt x="144" y="721"/>
                  </a:lnTo>
                  <a:lnTo>
                    <a:pt x="152" y="721"/>
                  </a:lnTo>
                  <a:lnTo>
                    <a:pt x="152" y="737"/>
                  </a:lnTo>
                  <a:lnTo>
                    <a:pt x="160" y="753"/>
                  </a:lnTo>
                  <a:lnTo>
                    <a:pt x="160" y="809"/>
                  </a:lnTo>
                  <a:lnTo>
                    <a:pt x="168" y="801"/>
                  </a:lnTo>
                  <a:lnTo>
                    <a:pt x="168" y="745"/>
                  </a:lnTo>
                  <a:lnTo>
                    <a:pt x="176" y="705"/>
                  </a:lnTo>
                  <a:lnTo>
                    <a:pt x="176" y="544"/>
                  </a:lnTo>
                  <a:lnTo>
                    <a:pt x="184" y="456"/>
                  </a:lnTo>
                  <a:lnTo>
                    <a:pt x="184" y="400"/>
                  </a:lnTo>
                  <a:lnTo>
                    <a:pt x="192" y="304"/>
                  </a:lnTo>
                  <a:lnTo>
                    <a:pt x="192" y="104"/>
                  </a:lnTo>
                  <a:lnTo>
                    <a:pt x="200" y="72"/>
                  </a:lnTo>
                  <a:lnTo>
                    <a:pt x="200" y="0"/>
                  </a:lnTo>
                  <a:lnTo>
                    <a:pt x="208" y="0"/>
                  </a:lnTo>
                  <a:lnTo>
                    <a:pt x="208" y="232"/>
                  </a:lnTo>
                  <a:lnTo>
                    <a:pt x="216" y="344"/>
                  </a:lnTo>
                  <a:lnTo>
                    <a:pt x="216" y="641"/>
                  </a:lnTo>
                  <a:lnTo>
                    <a:pt x="224" y="841"/>
                  </a:lnTo>
                  <a:lnTo>
                    <a:pt x="224" y="1057"/>
                  </a:lnTo>
                  <a:lnTo>
                    <a:pt x="232" y="1201"/>
                  </a:lnTo>
                  <a:lnTo>
                    <a:pt x="232" y="1346"/>
                  </a:lnTo>
                  <a:lnTo>
                    <a:pt x="240" y="1530"/>
                  </a:lnTo>
                  <a:lnTo>
                    <a:pt x="240" y="1634"/>
                  </a:lnTo>
                  <a:lnTo>
                    <a:pt x="248" y="1690"/>
                  </a:lnTo>
                  <a:lnTo>
                    <a:pt x="248" y="1482"/>
                  </a:lnTo>
                  <a:lnTo>
                    <a:pt x="256" y="1298"/>
                  </a:lnTo>
                  <a:lnTo>
                    <a:pt x="256" y="1113"/>
                  </a:lnTo>
                  <a:lnTo>
                    <a:pt x="264" y="945"/>
                  </a:lnTo>
                  <a:lnTo>
                    <a:pt x="264" y="825"/>
                  </a:lnTo>
                  <a:lnTo>
                    <a:pt x="272" y="713"/>
                  </a:lnTo>
                  <a:lnTo>
                    <a:pt x="272" y="641"/>
                  </a:lnTo>
                  <a:lnTo>
                    <a:pt x="280" y="584"/>
                  </a:lnTo>
                  <a:lnTo>
                    <a:pt x="280" y="633"/>
                  </a:lnTo>
                  <a:lnTo>
                    <a:pt x="288" y="625"/>
                  </a:lnTo>
                  <a:lnTo>
                    <a:pt x="288" y="568"/>
                  </a:lnTo>
                  <a:lnTo>
                    <a:pt x="288" y="592"/>
                  </a:lnTo>
                  <a:lnTo>
                    <a:pt x="296" y="625"/>
                  </a:lnTo>
                  <a:lnTo>
                    <a:pt x="296" y="641"/>
                  </a:lnTo>
                  <a:lnTo>
                    <a:pt x="304" y="592"/>
                  </a:lnTo>
                  <a:lnTo>
                    <a:pt x="304" y="641"/>
                  </a:lnTo>
                  <a:lnTo>
                    <a:pt x="312" y="665"/>
                  </a:lnTo>
                  <a:lnTo>
                    <a:pt x="312" y="560"/>
                  </a:lnTo>
                  <a:lnTo>
                    <a:pt x="320" y="600"/>
                  </a:lnTo>
                  <a:lnTo>
                    <a:pt x="320" y="608"/>
                  </a:lnTo>
                  <a:lnTo>
                    <a:pt x="320" y="600"/>
                  </a:lnTo>
                  <a:lnTo>
                    <a:pt x="328" y="520"/>
                  </a:lnTo>
                  <a:lnTo>
                    <a:pt x="328" y="568"/>
                  </a:lnTo>
                  <a:lnTo>
                    <a:pt x="336" y="608"/>
                  </a:lnTo>
                  <a:lnTo>
                    <a:pt x="336" y="576"/>
                  </a:lnTo>
                  <a:lnTo>
                    <a:pt x="344" y="568"/>
                  </a:lnTo>
                  <a:lnTo>
                    <a:pt x="344" y="552"/>
                  </a:lnTo>
                  <a:lnTo>
                    <a:pt x="344" y="560"/>
                  </a:lnTo>
                  <a:lnTo>
                    <a:pt x="352" y="544"/>
                  </a:lnTo>
                  <a:lnTo>
                    <a:pt x="352" y="512"/>
                  </a:lnTo>
                  <a:lnTo>
                    <a:pt x="360" y="584"/>
                  </a:lnTo>
                  <a:lnTo>
                    <a:pt x="360" y="536"/>
                  </a:lnTo>
                  <a:lnTo>
                    <a:pt x="368" y="536"/>
                  </a:lnTo>
                  <a:lnTo>
                    <a:pt x="368" y="584"/>
                  </a:lnTo>
                  <a:lnTo>
                    <a:pt x="376" y="560"/>
                  </a:lnTo>
                  <a:lnTo>
                    <a:pt x="376" y="456"/>
                  </a:lnTo>
                  <a:lnTo>
                    <a:pt x="384" y="488"/>
                  </a:lnTo>
                  <a:lnTo>
                    <a:pt x="392" y="480"/>
                  </a:lnTo>
                  <a:lnTo>
                    <a:pt x="392" y="520"/>
                  </a:lnTo>
                  <a:lnTo>
                    <a:pt x="400" y="528"/>
                  </a:lnTo>
                  <a:lnTo>
                    <a:pt x="408" y="488"/>
                  </a:lnTo>
                  <a:lnTo>
                    <a:pt x="408" y="432"/>
                  </a:lnTo>
                  <a:lnTo>
                    <a:pt x="416" y="480"/>
                  </a:lnTo>
                  <a:lnTo>
                    <a:pt x="416" y="536"/>
                  </a:lnTo>
                  <a:lnTo>
                    <a:pt x="416" y="504"/>
                  </a:lnTo>
                  <a:lnTo>
                    <a:pt x="424" y="472"/>
                  </a:lnTo>
                  <a:lnTo>
                    <a:pt x="424" y="384"/>
                  </a:lnTo>
                  <a:lnTo>
                    <a:pt x="432" y="424"/>
                  </a:lnTo>
                  <a:lnTo>
                    <a:pt x="432" y="368"/>
                  </a:lnTo>
                  <a:lnTo>
                    <a:pt x="432" y="408"/>
                  </a:lnTo>
                  <a:lnTo>
                    <a:pt x="440" y="424"/>
                  </a:lnTo>
                  <a:lnTo>
                    <a:pt x="440" y="416"/>
                  </a:lnTo>
                  <a:lnTo>
                    <a:pt x="448" y="368"/>
                  </a:lnTo>
                  <a:lnTo>
                    <a:pt x="448" y="376"/>
                  </a:lnTo>
                  <a:lnTo>
                    <a:pt x="448" y="312"/>
                  </a:lnTo>
                  <a:lnTo>
                    <a:pt x="456" y="376"/>
                  </a:lnTo>
                  <a:lnTo>
                    <a:pt x="456" y="264"/>
                  </a:lnTo>
                  <a:lnTo>
                    <a:pt x="464" y="312"/>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59" name="Freeform 79"/>
            <p:cNvSpPr>
              <a:spLocks/>
            </p:cNvSpPr>
            <p:nvPr/>
          </p:nvSpPr>
          <p:spPr bwMode="auto">
            <a:xfrm>
              <a:off x="3656" y="1823"/>
              <a:ext cx="431" cy="576"/>
            </a:xfrm>
            <a:custGeom>
              <a:avLst/>
              <a:gdLst/>
              <a:ahLst/>
              <a:cxnLst>
                <a:cxn ang="0">
                  <a:pos x="0" y="288"/>
                </a:cxn>
                <a:cxn ang="0">
                  <a:pos x="16" y="248"/>
                </a:cxn>
                <a:cxn ang="0">
                  <a:pos x="24" y="240"/>
                </a:cxn>
                <a:cxn ang="0">
                  <a:pos x="32" y="152"/>
                </a:cxn>
                <a:cxn ang="0">
                  <a:pos x="48" y="136"/>
                </a:cxn>
                <a:cxn ang="0">
                  <a:pos x="56" y="88"/>
                </a:cxn>
                <a:cxn ang="0">
                  <a:pos x="72" y="88"/>
                </a:cxn>
                <a:cxn ang="0">
                  <a:pos x="80" y="0"/>
                </a:cxn>
                <a:cxn ang="0">
                  <a:pos x="88" y="48"/>
                </a:cxn>
                <a:cxn ang="0">
                  <a:pos x="104" y="144"/>
                </a:cxn>
                <a:cxn ang="0">
                  <a:pos x="112" y="160"/>
                </a:cxn>
                <a:cxn ang="0">
                  <a:pos x="120" y="184"/>
                </a:cxn>
                <a:cxn ang="0">
                  <a:pos x="128" y="200"/>
                </a:cxn>
                <a:cxn ang="0">
                  <a:pos x="136" y="232"/>
                </a:cxn>
                <a:cxn ang="0">
                  <a:pos x="152" y="256"/>
                </a:cxn>
                <a:cxn ang="0">
                  <a:pos x="160" y="344"/>
                </a:cxn>
                <a:cxn ang="0">
                  <a:pos x="176" y="448"/>
                </a:cxn>
                <a:cxn ang="0">
                  <a:pos x="184" y="512"/>
                </a:cxn>
                <a:cxn ang="0">
                  <a:pos x="192" y="544"/>
                </a:cxn>
                <a:cxn ang="0">
                  <a:pos x="200" y="504"/>
                </a:cxn>
                <a:cxn ang="0">
                  <a:pos x="208" y="528"/>
                </a:cxn>
                <a:cxn ang="0">
                  <a:pos x="224" y="424"/>
                </a:cxn>
                <a:cxn ang="0">
                  <a:pos x="232" y="496"/>
                </a:cxn>
                <a:cxn ang="0">
                  <a:pos x="240" y="576"/>
                </a:cxn>
                <a:cxn ang="0">
                  <a:pos x="256" y="528"/>
                </a:cxn>
                <a:cxn ang="0">
                  <a:pos x="264" y="496"/>
                </a:cxn>
                <a:cxn ang="0">
                  <a:pos x="272" y="496"/>
                </a:cxn>
                <a:cxn ang="0">
                  <a:pos x="280" y="448"/>
                </a:cxn>
                <a:cxn ang="0">
                  <a:pos x="296" y="448"/>
                </a:cxn>
                <a:cxn ang="0">
                  <a:pos x="304" y="456"/>
                </a:cxn>
                <a:cxn ang="0">
                  <a:pos x="312" y="488"/>
                </a:cxn>
                <a:cxn ang="0">
                  <a:pos x="320" y="440"/>
                </a:cxn>
                <a:cxn ang="0">
                  <a:pos x="328" y="560"/>
                </a:cxn>
                <a:cxn ang="0">
                  <a:pos x="336" y="568"/>
                </a:cxn>
                <a:cxn ang="0">
                  <a:pos x="344" y="472"/>
                </a:cxn>
                <a:cxn ang="0">
                  <a:pos x="360" y="512"/>
                </a:cxn>
                <a:cxn ang="0">
                  <a:pos x="368" y="488"/>
                </a:cxn>
                <a:cxn ang="0">
                  <a:pos x="376" y="512"/>
                </a:cxn>
                <a:cxn ang="0">
                  <a:pos x="392" y="568"/>
                </a:cxn>
                <a:cxn ang="0">
                  <a:pos x="400" y="536"/>
                </a:cxn>
                <a:cxn ang="0">
                  <a:pos x="408" y="472"/>
                </a:cxn>
                <a:cxn ang="0">
                  <a:pos x="416" y="480"/>
                </a:cxn>
              </a:cxnLst>
              <a:rect l="0" t="0" r="r" b="b"/>
              <a:pathLst>
                <a:path w="431" h="576">
                  <a:moveTo>
                    <a:pt x="0" y="304"/>
                  </a:moveTo>
                  <a:lnTo>
                    <a:pt x="0" y="368"/>
                  </a:lnTo>
                  <a:lnTo>
                    <a:pt x="0" y="288"/>
                  </a:lnTo>
                  <a:lnTo>
                    <a:pt x="8" y="304"/>
                  </a:lnTo>
                  <a:lnTo>
                    <a:pt x="8" y="312"/>
                  </a:lnTo>
                  <a:lnTo>
                    <a:pt x="16" y="248"/>
                  </a:lnTo>
                  <a:lnTo>
                    <a:pt x="16" y="256"/>
                  </a:lnTo>
                  <a:lnTo>
                    <a:pt x="24" y="224"/>
                  </a:lnTo>
                  <a:lnTo>
                    <a:pt x="24" y="240"/>
                  </a:lnTo>
                  <a:lnTo>
                    <a:pt x="32" y="160"/>
                  </a:lnTo>
                  <a:lnTo>
                    <a:pt x="32" y="144"/>
                  </a:lnTo>
                  <a:lnTo>
                    <a:pt x="32" y="152"/>
                  </a:lnTo>
                  <a:lnTo>
                    <a:pt x="40" y="176"/>
                  </a:lnTo>
                  <a:lnTo>
                    <a:pt x="40" y="136"/>
                  </a:lnTo>
                  <a:lnTo>
                    <a:pt x="48" y="136"/>
                  </a:lnTo>
                  <a:lnTo>
                    <a:pt x="48" y="120"/>
                  </a:lnTo>
                  <a:lnTo>
                    <a:pt x="56" y="128"/>
                  </a:lnTo>
                  <a:lnTo>
                    <a:pt x="56" y="88"/>
                  </a:lnTo>
                  <a:lnTo>
                    <a:pt x="64" y="104"/>
                  </a:lnTo>
                  <a:lnTo>
                    <a:pt x="64" y="40"/>
                  </a:lnTo>
                  <a:lnTo>
                    <a:pt x="72" y="88"/>
                  </a:lnTo>
                  <a:lnTo>
                    <a:pt x="72" y="40"/>
                  </a:lnTo>
                  <a:lnTo>
                    <a:pt x="80" y="8"/>
                  </a:lnTo>
                  <a:lnTo>
                    <a:pt x="80" y="0"/>
                  </a:lnTo>
                  <a:lnTo>
                    <a:pt x="88" y="32"/>
                  </a:lnTo>
                  <a:lnTo>
                    <a:pt x="88" y="88"/>
                  </a:lnTo>
                  <a:lnTo>
                    <a:pt x="88" y="48"/>
                  </a:lnTo>
                  <a:lnTo>
                    <a:pt x="96" y="72"/>
                  </a:lnTo>
                  <a:lnTo>
                    <a:pt x="96" y="192"/>
                  </a:lnTo>
                  <a:lnTo>
                    <a:pt x="104" y="144"/>
                  </a:lnTo>
                  <a:lnTo>
                    <a:pt x="104" y="112"/>
                  </a:lnTo>
                  <a:lnTo>
                    <a:pt x="104" y="128"/>
                  </a:lnTo>
                  <a:lnTo>
                    <a:pt x="112" y="160"/>
                  </a:lnTo>
                  <a:lnTo>
                    <a:pt x="112" y="176"/>
                  </a:lnTo>
                  <a:lnTo>
                    <a:pt x="120" y="104"/>
                  </a:lnTo>
                  <a:lnTo>
                    <a:pt x="120" y="184"/>
                  </a:lnTo>
                  <a:lnTo>
                    <a:pt x="120" y="128"/>
                  </a:lnTo>
                  <a:lnTo>
                    <a:pt x="128" y="160"/>
                  </a:lnTo>
                  <a:lnTo>
                    <a:pt x="128" y="200"/>
                  </a:lnTo>
                  <a:lnTo>
                    <a:pt x="136" y="224"/>
                  </a:lnTo>
                  <a:lnTo>
                    <a:pt x="136" y="168"/>
                  </a:lnTo>
                  <a:lnTo>
                    <a:pt x="136" y="232"/>
                  </a:lnTo>
                  <a:lnTo>
                    <a:pt x="144" y="296"/>
                  </a:lnTo>
                  <a:lnTo>
                    <a:pt x="152" y="304"/>
                  </a:lnTo>
                  <a:lnTo>
                    <a:pt x="152" y="256"/>
                  </a:lnTo>
                  <a:lnTo>
                    <a:pt x="152" y="328"/>
                  </a:lnTo>
                  <a:lnTo>
                    <a:pt x="160" y="392"/>
                  </a:lnTo>
                  <a:lnTo>
                    <a:pt x="160" y="344"/>
                  </a:lnTo>
                  <a:lnTo>
                    <a:pt x="168" y="360"/>
                  </a:lnTo>
                  <a:lnTo>
                    <a:pt x="168" y="456"/>
                  </a:lnTo>
                  <a:lnTo>
                    <a:pt x="176" y="448"/>
                  </a:lnTo>
                  <a:lnTo>
                    <a:pt x="176" y="456"/>
                  </a:lnTo>
                  <a:lnTo>
                    <a:pt x="184" y="472"/>
                  </a:lnTo>
                  <a:lnTo>
                    <a:pt x="184" y="512"/>
                  </a:lnTo>
                  <a:lnTo>
                    <a:pt x="192" y="520"/>
                  </a:lnTo>
                  <a:lnTo>
                    <a:pt x="192" y="488"/>
                  </a:lnTo>
                  <a:lnTo>
                    <a:pt x="192" y="544"/>
                  </a:lnTo>
                  <a:lnTo>
                    <a:pt x="200" y="504"/>
                  </a:lnTo>
                  <a:lnTo>
                    <a:pt x="200" y="496"/>
                  </a:lnTo>
                  <a:lnTo>
                    <a:pt x="200" y="504"/>
                  </a:lnTo>
                  <a:lnTo>
                    <a:pt x="208" y="504"/>
                  </a:lnTo>
                  <a:lnTo>
                    <a:pt x="208" y="464"/>
                  </a:lnTo>
                  <a:lnTo>
                    <a:pt x="208" y="528"/>
                  </a:lnTo>
                  <a:lnTo>
                    <a:pt x="216" y="528"/>
                  </a:lnTo>
                  <a:lnTo>
                    <a:pt x="216" y="480"/>
                  </a:lnTo>
                  <a:lnTo>
                    <a:pt x="224" y="424"/>
                  </a:lnTo>
                  <a:lnTo>
                    <a:pt x="224" y="456"/>
                  </a:lnTo>
                  <a:lnTo>
                    <a:pt x="232" y="560"/>
                  </a:lnTo>
                  <a:lnTo>
                    <a:pt x="232" y="496"/>
                  </a:lnTo>
                  <a:lnTo>
                    <a:pt x="240" y="520"/>
                  </a:lnTo>
                  <a:lnTo>
                    <a:pt x="240" y="472"/>
                  </a:lnTo>
                  <a:lnTo>
                    <a:pt x="240" y="576"/>
                  </a:lnTo>
                  <a:lnTo>
                    <a:pt x="248" y="552"/>
                  </a:lnTo>
                  <a:lnTo>
                    <a:pt x="248" y="560"/>
                  </a:lnTo>
                  <a:lnTo>
                    <a:pt x="256" y="528"/>
                  </a:lnTo>
                  <a:lnTo>
                    <a:pt x="256" y="560"/>
                  </a:lnTo>
                  <a:lnTo>
                    <a:pt x="256" y="544"/>
                  </a:lnTo>
                  <a:lnTo>
                    <a:pt x="264" y="496"/>
                  </a:lnTo>
                  <a:lnTo>
                    <a:pt x="264" y="448"/>
                  </a:lnTo>
                  <a:lnTo>
                    <a:pt x="264" y="528"/>
                  </a:lnTo>
                  <a:lnTo>
                    <a:pt x="272" y="496"/>
                  </a:lnTo>
                  <a:lnTo>
                    <a:pt x="272" y="528"/>
                  </a:lnTo>
                  <a:lnTo>
                    <a:pt x="280" y="528"/>
                  </a:lnTo>
                  <a:lnTo>
                    <a:pt x="280" y="448"/>
                  </a:lnTo>
                  <a:lnTo>
                    <a:pt x="288" y="488"/>
                  </a:lnTo>
                  <a:lnTo>
                    <a:pt x="288" y="448"/>
                  </a:lnTo>
                  <a:lnTo>
                    <a:pt x="296" y="448"/>
                  </a:lnTo>
                  <a:lnTo>
                    <a:pt x="296" y="424"/>
                  </a:lnTo>
                  <a:lnTo>
                    <a:pt x="296" y="464"/>
                  </a:lnTo>
                  <a:lnTo>
                    <a:pt x="304" y="456"/>
                  </a:lnTo>
                  <a:lnTo>
                    <a:pt x="304" y="496"/>
                  </a:lnTo>
                  <a:lnTo>
                    <a:pt x="304" y="480"/>
                  </a:lnTo>
                  <a:lnTo>
                    <a:pt x="312" y="488"/>
                  </a:lnTo>
                  <a:lnTo>
                    <a:pt x="312" y="480"/>
                  </a:lnTo>
                  <a:lnTo>
                    <a:pt x="320" y="488"/>
                  </a:lnTo>
                  <a:lnTo>
                    <a:pt x="320" y="440"/>
                  </a:lnTo>
                  <a:lnTo>
                    <a:pt x="320" y="464"/>
                  </a:lnTo>
                  <a:lnTo>
                    <a:pt x="328" y="488"/>
                  </a:lnTo>
                  <a:lnTo>
                    <a:pt x="328" y="560"/>
                  </a:lnTo>
                  <a:lnTo>
                    <a:pt x="328" y="480"/>
                  </a:lnTo>
                  <a:lnTo>
                    <a:pt x="336" y="480"/>
                  </a:lnTo>
                  <a:lnTo>
                    <a:pt x="336" y="568"/>
                  </a:lnTo>
                  <a:lnTo>
                    <a:pt x="344" y="504"/>
                  </a:lnTo>
                  <a:lnTo>
                    <a:pt x="344" y="544"/>
                  </a:lnTo>
                  <a:lnTo>
                    <a:pt x="344" y="472"/>
                  </a:lnTo>
                  <a:lnTo>
                    <a:pt x="352" y="560"/>
                  </a:lnTo>
                  <a:lnTo>
                    <a:pt x="352" y="536"/>
                  </a:lnTo>
                  <a:lnTo>
                    <a:pt x="360" y="512"/>
                  </a:lnTo>
                  <a:lnTo>
                    <a:pt x="360" y="472"/>
                  </a:lnTo>
                  <a:lnTo>
                    <a:pt x="368" y="496"/>
                  </a:lnTo>
                  <a:lnTo>
                    <a:pt x="368" y="488"/>
                  </a:lnTo>
                  <a:lnTo>
                    <a:pt x="368" y="504"/>
                  </a:lnTo>
                  <a:lnTo>
                    <a:pt x="376" y="520"/>
                  </a:lnTo>
                  <a:lnTo>
                    <a:pt x="376" y="512"/>
                  </a:lnTo>
                  <a:lnTo>
                    <a:pt x="376" y="520"/>
                  </a:lnTo>
                  <a:lnTo>
                    <a:pt x="384" y="488"/>
                  </a:lnTo>
                  <a:lnTo>
                    <a:pt x="392" y="568"/>
                  </a:lnTo>
                  <a:lnTo>
                    <a:pt x="392" y="488"/>
                  </a:lnTo>
                  <a:lnTo>
                    <a:pt x="400" y="480"/>
                  </a:lnTo>
                  <a:lnTo>
                    <a:pt x="400" y="536"/>
                  </a:lnTo>
                  <a:lnTo>
                    <a:pt x="400" y="512"/>
                  </a:lnTo>
                  <a:lnTo>
                    <a:pt x="408" y="480"/>
                  </a:lnTo>
                  <a:lnTo>
                    <a:pt x="408" y="472"/>
                  </a:lnTo>
                  <a:lnTo>
                    <a:pt x="408" y="552"/>
                  </a:lnTo>
                  <a:lnTo>
                    <a:pt x="416" y="528"/>
                  </a:lnTo>
                  <a:lnTo>
                    <a:pt x="416" y="480"/>
                  </a:lnTo>
                  <a:lnTo>
                    <a:pt x="424" y="560"/>
                  </a:lnTo>
                  <a:lnTo>
                    <a:pt x="431" y="504"/>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60" name="Freeform 80"/>
            <p:cNvSpPr>
              <a:spLocks/>
            </p:cNvSpPr>
            <p:nvPr/>
          </p:nvSpPr>
          <p:spPr bwMode="auto">
            <a:xfrm>
              <a:off x="4087" y="1670"/>
              <a:ext cx="440" cy="1979"/>
            </a:xfrm>
            <a:custGeom>
              <a:avLst/>
              <a:gdLst/>
              <a:ahLst/>
              <a:cxnLst>
                <a:cxn ang="0">
                  <a:pos x="8" y="609"/>
                </a:cxn>
                <a:cxn ang="0">
                  <a:pos x="16" y="577"/>
                </a:cxn>
                <a:cxn ang="0">
                  <a:pos x="32" y="569"/>
                </a:cxn>
                <a:cxn ang="0">
                  <a:pos x="40" y="577"/>
                </a:cxn>
                <a:cxn ang="0">
                  <a:pos x="48" y="521"/>
                </a:cxn>
                <a:cxn ang="0">
                  <a:pos x="56" y="553"/>
                </a:cxn>
                <a:cxn ang="0">
                  <a:pos x="64" y="569"/>
                </a:cxn>
                <a:cxn ang="0">
                  <a:pos x="72" y="585"/>
                </a:cxn>
                <a:cxn ang="0">
                  <a:pos x="88" y="625"/>
                </a:cxn>
                <a:cxn ang="0">
                  <a:pos x="96" y="569"/>
                </a:cxn>
                <a:cxn ang="0">
                  <a:pos x="104" y="673"/>
                </a:cxn>
                <a:cxn ang="0">
                  <a:pos x="112" y="729"/>
                </a:cxn>
                <a:cxn ang="0">
                  <a:pos x="128" y="810"/>
                </a:cxn>
                <a:cxn ang="0">
                  <a:pos x="136" y="866"/>
                </a:cxn>
                <a:cxn ang="0">
                  <a:pos x="144" y="890"/>
                </a:cxn>
                <a:cxn ang="0">
                  <a:pos x="160" y="850"/>
                </a:cxn>
                <a:cxn ang="0">
                  <a:pos x="168" y="866"/>
                </a:cxn>
                <a:cxn ang="0">
                  <a:pos x="176" y="874"/>
                </a:cxn>
                <a:cxn ang="0">
                  <a:pos x="184" y="874"/>
                </a:cxn>
                <a:cxn ang="0">
                  <a:pos x="200" y="914"/>
                </a:cxn>
                <a:cxn ang="0">
                  <a:pos x="208" y="914"/>
                </a:cxn>
                <a:cxn ang="0">
                  <a:pos x="216" y="842"/>
                </a:cxn>
                <a:cxn ang="0">
                  <a:pos x="224" y="874"/>
                </a:cxn>
                <a:cxn ang="0">
                  <a:pos x="240" y="842"/>
                </a:cxn>
                <a:cxn ang="0">
                  <a:pos x="248" y="882"/>
                </a:cxn>
                <a:cxn ang="0">
                  <a:pos x="264" y="834"/>
                </a:cxn>
                <a:cxn ang="0">
                  <a:pos x="272" y="898"/>
                </a:cxn>
                <a:cxn ang="0">
                  <a:pos x="280" y="858"/>
                </a:cxn>
                <a:cxn ang="0">
                  <a:pos x="288" y="609"/>
                </a:cxn>
                <a:cxn ang="0">
                  <a:pos x="304" y="265"/>
                </a:cxn>
                <a:cxn ang="0">
                  <a:pos x="312" y="80"/>
                </a:cxn>
                <a:cxn ang="0">
                  <a:pos x="328" y="786"/>
                </a:cxn>
                <a:cxn ang="0">
                  <a:pos x="336" y="1755"/>
                </a:cxn>
                <a:cxn ang="0">
                  <a:pos x="352" y="1939"/>
                </a:cxn>
                <a:cxn ang="0">
                  <a:pos x="360" y="1354"/>
                </a:cxn>
                <a:cxn ang="0">
                  <a:pos x="376" y="938"/>
                </a:cxn>
                <a:cxn ang="0">
                  <a:pos x="384" y="737"/>
                </a:cxn>
                <a:cxn ang="0">
                  <a:pos x="400" y="721"/>
                </a:cxn>
                <a:cxn ang="0">
                  <a:pos x="408" y="705"/>
                </a:cxn>
                <a:cxn ang="0">
                  <a:pos x="416" y="713"/>
                </a:cxn>
                <a:cxn ang="0">
                  <a:pos x="432" y="753"/>
                </a:cxn>
                <a:cxn ang="0">
                  <a:pos x="440" y="745"/>
                </a:cxn>
              </a:cxnLst>
              <a:rect l="0" t="0" r="r" b="b"/>
              <a:pathLst>
                <a:path w="440" h="1979">
                  <a:moveTo>
                    <a:pt x="0" y="657"/>
                  </a:moveTo>
                  <a:lnTo>
                    <a:pt x="0" y="689"/>
                  </a:lnTo>
                  <a:lnTo>
                    <a:pt x="8" y="609"/>
                  </a:lnTo>
                  <a:lnTo>
                    <a:pt x="8" y="585"/>
                  </a:lnTo>
                  <a:lnTo>
                    <a:pt x="16" y="569"/>
                  </a:lnTo>
                  <a:lnTo>
                    <a:pt x="16" y="577"/>
                  </a:lnTo>
                  <a:lnTo>
                    <a:pt x="24" y="569"/>
                  </a:lnTo>
                  <a:lnTo>
                    <a:pt x="24" y="593"/>
                  </a:lnTo>
                  <a:lnTo>
                    <a:pt x="32" y="569"/>
                  </a:lnTo>
                  <a:lnTo>
                    <a:pt x="32" y="537"/>
                  </a:lnTo>
                  <a:lnTo>
                    <a:pt x="40" y="569"/>
                  </a:lnTo>
                  <a:lnTo>
                    <a:pt x="40" y="577"/>
                  </a:lnTo>
                  <a:lnTo>
                    <a:pt x="40" y="521"/>
                  </a:lnTo>
                  <a:lnTo>
                    <a:pt x="48" y="553"/>
                  </a:lnTo>
                  <a:lnTo>
                    <a:pt x="48" y="521"/>
                  </a:lnTo>
                  <a:lnTo>
                    <a:pt x="48" y="593"/>
                  </a:lnTo>
                  <a:lnTo>
                    <a:pt x="56" y="585"/>
                  </a:lnTo>
                  <a:lnTo>
                    <a:pt x="56" y="553"/>
                  </a:lnTo>
                  <a:lnTo>
                    <a:pt x="64" y="569"/>
                  </a:lnTo>
                  <a:lnTo>
                    <a:pt x="64" y="553"/>
                  </a:lnTo>
                  <a:lnTo>
                    <a:pt x="64" y="569"/>
                  </a:lnTo>
                  <a:lnTo>
                    <a:pt x="72" y="585"/>
                  </a:lnTo>
                  <a:lnTo>
                    <a:pt x="72" y="593"/>
                  </a:lnTo>
                  <a:lnTo>
                    <a:pt x="72" y="585"/>
                  </a:lnTo>
                  <a:lnTo>
                    <a:pt x="80" y="569"/>
                  </a:lnTo>
                  <a:lnTo>
                    <a:pt x="80" y="561"/>
                  </a:lnTo>
                  <a:lnTo>
                    <a:pt x="88" y="625"/>
                  </a:lnTo>
                  <a:lnTo>
                    <a:pt x="88" y="585"/>
                  </a:lnTo>
                  <a:lnTo>
                    <a:pt x="96" y="609"/>
                  </a:lnTo>
                  <a:lnTo>
                    <a:pt x="96" y="569"/>
                  </a:lnTo>
                  <a:lnTo>
                    <a:pt x="104" y="641"/>
                  </a:lnTo>
                  <a:lnTo>
                    <a:pt x="104" y="633"/>
                  </a:lnTo>
                  <a:lnTo>
                    <a:pt x="104" y="673"/>
                  </a:lnTo>
                  <a:lnTo>
                    <a:pt x="112" y="689"/>
                  </a:lnTo>
                  <a:lnTo>
                    <a:pt x="112" y="778"/>
                  </a:lnTo>
                  <a:lnTo>
                    <a:pt x="112" y="729"/>
                  </a:lnTo>
                  <a:lnTo>
                    <a:pt x="120" y="737"/>
                  </a:lnTo>
                  <a:lnTo>
                    <a:pt x="120" y="761"/>
                  </a:lnTo>
                  <a:lnTo>
                    <a:pt x="128" y="810"/>
                  </a:lnTo>
                  <a:lnTo>
                    <a:pt x="128" y="737"/>
                  </a:lnTo>
                  <a:lnTo>
                    <a:pt x="136" y="810"/>
                  </a:lnTo>
                  <a:lnTo>
                    <a:pt x="136" y="866"/>
                  </a:lnTo>
                  <a:lnTo>
                    <a:pt x="136" y="858"/>
                  </a:lnTo>
                  <a:lnTo>
                    <a:pt x="144" y="810"/>
                  </a:lnTo>
                  <a:lnTo>
                    <a:pt x="144" y="890"/>
                  </a:lnTo>
                  <a:lnTo>
                    <a:pt x="152" y="826"/>
                  </a:lnTo>
                  <a:lnTo>
                    <a:pt x="160" y="778"/>
                  </a:lnTo>
                  <a:lnTo>
                    <a:pt x="160" y="850"/>
                  </a:lnTo>
                  <a:lnTo>
                    <a:pt x="168" y="850"/>
                  </a:lnTo>
                  <a:lnTo>
                    <a:pt x="168" y="834"/>
                  </a:lnTo>
                  <a:lnTo>
                    <a:pt x="168" y="866"/>
                  </a:lnTo>
                  <a:lnTo>
                    <a:pt x="176" y="818"/>
                  </a:lnTo>
                  <a:lnTo>
                    <a:pt x="176" y="810"/>
                  </a:lnTo>
                  <a:lnTo>
                    <a:pt x="176" y="874"/>
                  </a:lnTo>
                  <a:lnTo>
                    <a:pt x="184" y="850"/>
                  </a:lnTo>
                  <a:lnTo>
                    <a:pt x="184" y="890"/>
                  </a:lnTo>
                  <a:lnTo>
                    <a:pt x="184" y="874"/>
                  </a:lnTo>
                  <a:lnTo>
                    <a:pt x="192" y="834"/>
                  </a:lnTo>
                  <a:lnTo>
                    <a:pt x="192" y="890"/>
                  </a:lnTo>
                  <a:lnTo>
                    <a:pt x="200" y="914"/>
                  </a:lnTo>
                  <a:lnTo>
                    <a:pt x="200" y="786"/>
                  </a:lnTo>
                  <a:lnTo>
                    <a:pt x="208" y="890"/>
                  </a:lnTo>
                  <a:lnTo>
                    <a:pt x="208" y="914"/>
                  </a:lnTo>
                  <a:lnTo>
                    <a:pt x="208" y="898"/>
                  </a:lnTo>
                  <a:lnTo>
                    <a:pt x="216" y="882"/>
                  </a:lnTo>
                  <a:lnTo>
                    <a:pt x="216" y="842"/>
                  </a:lnTo>
                  <a:lnTo>
                    <a:pt x="216" y="962"/>
                  </a:lnTo>
                  <a:lnTo>
                    <a:pt x="224" y="914"/>
                  </a:lnTo>
                  <a:lnTo>
                    <a:pt x="224" y="874"/>
                  </a:lnTo>
                  <a:lnTo>
                    <a:pt x="232" y="962"/>
                  </a:lnTo>
                  <a:lnTo>
                    <a:pt x="232" y="882"/>
                  </a:lnTo>
                  <a:lnTo>
                    <a:pt x="240" y="842"/>
                  </a:lnTo>
                  <a:lnTo>
                    <a:pt x="240" y="882"/>
                  </a:lnTo>
                  <a:lnTo>
                    <a:pt x="248" y="810"/>
                  </a:lnTo>
                  <a:lnTo>
                    <a:pt x="248" y="882"/>
                  </a:lnTo>
                  <a:lnTo>
                    <a:pt x="256" y="866"/>
                  </a:lnTo>
                  <a:lnTo>
                    <a:pt x="256" y="874"/>
                  </a:lnTo>
                  <a:lnTo>
                    <a:pt x="264" y="834"/>
                  </a:lnTo>
                  <a:lnTo>
                    <a:pt x="264" y="890"/>
                  </a:lnTo>
                  <a:lnTo>
                    <a:pt x="272" y="842"/>
                  </a:lnTo>
                  <a:lnTo>
                    <a:pt x="272" y="898"/>
                  </a:lnTo>
                  <a:lnTo>
                    <a:pt x="272" y="882"/>
                  </a:lnTo>
                  <a:lnTo>
                    <a:pt x="280" y="834"/>
                  </a:lnTo>
                  <a:lnTo>
                    <a:pt x="280" y="858"/>
                  </a:lnTo>
                  <a:lnTo>
                    <a:pt x="280" y="778"/>
                  </a:lnTo>
                  <a:lnTo>
                    <a:pt x="288" y="649"/>
                  </a:lnTo>
                  <a:lnTo>
                    <a:pt x="288" y="609"/>
                  </a:lnTo>
                  <a:lnTo>
                    <a:pt x="296" y="529"/>
                  </a:lnTo>
                  <a:lnTo>
                    <a:pt x="296" y="329"/>
                  </a:lnTo>
                  <a:lnTo>
                    <a:pt x="304" y="265"/>
                  </a:lnTo>
                  <a:lnTo>
                    <a:pt x="304" y="105"/>
                  </a:lnTo>
                  <a:lnTo>
                    <a:pt x="312" y="0"/>
                  </a:lnTo>
                  <a:lnTo>
                    <a:pt x="312" y="80"/>
                  </a:lnTo>
                  <a:lnTo>
                    <a:pt x="320" y="153"/>
                  </a:lnTo>
                  <a:lnTo>
                    <a:pt x="320" y="505"/>
                  </a:lnTo>
                  <a:lnTo>
                    <a:pt x="328" y="786"/>
                  </a:lnTo>
                  <a:lnTo>
                    <a:pt x="328" y="1098"/>
                  </a:lnTo>
                  <a:lnTo>
                    <a:pt x="336" y="1330"/>
                  </a:lnTo>
                  <a:lnTo>
                    <a:pt x="336" y="1755"/>
                  </a:lnTo>
                  <a:lnTo>
                    <a:pt x="344" y="1875"/>
                  </a:lnTo>
                  <a:lnTo>
                    <a:pt x="344" y="1979"/>
                  </a:lnTo>
                  <a:lnTo>
                    <a:pt x="352" y="1939"/>
                  </a:lnTo>
                  <a:lnTo>
                    <a:pt x="352" y="1707"/>
                  </a:lnTo>
                  <a:lnTo>
                    <a:pt x="360" y="1563"/>
                  </a:lnTo>
                  <a:lnTo>
                    <a:pt x="360" y="1354"/>
                  </a:lnTo>
                  <a:lnTo>
                    <a:pt x="368" y="1338"/>
                  </a:lnTo>
                  <a:lnTo>
                    <a:pt x="368" y="1018"/>
                  </a:lnTo>
                  <a:lnTo>
                    <a:pt x="376" y="938"/>
                  </a:lnTo>
                  <a:lnTo>
                    <a:pt x="376" y="818"/>
                  </a:lnTo>
                  <a:lnTo>
                    <a:pt x="384" y="818"/>
                  </a:lnTo>
                  <a:lnTo>
                    <a:pt x="384" y="737"/>
                  </a:lnTo>
                  <a:lnTo>
                    <a:pt x="392" y="745"/>
                  </a:lnTo>
                  <a:lnTo>
                    <a:pt x="392" y="753"/>
                  </a:lnTo>
                  <a:lnTo>
                    <a:pt x="400" y="721"/>
                  </a:lnTo>
                  <a:lnTo>
                    <a:pt x="400" y="737"/>
                  </a:lnTo>
                  <a:lnTo>
                    <a:pt x="408" y="713"/>
                  </a:lnTo>
                  <a:lnTo>
                    <a:pt x="408" y="705"/>
                  </a:lnTo>
                  <a:lnTo>
                    <a:pt x="416" y="721"/>
                  </a:lnTo>
                  <a:lnTo>
                    <a:pt x="416" y="705"/>
                  </a:lnTo>
                  <a:lnTo>
                    <a:pt x="416" y="713"/>
                  </a:lnTo>
                  <a:lnTo>
                    <a:pt x="424" y="729"/>
                  </a:lnTo>
                  <a:lnTo>
                    <a:pt x="424" y="794"/>
                  </a:lnTo>
                  <a:lnTo>
                    <a:pt x="432" y="753"/>
                  </a:lnTo>
                  <a:lnTo>
                    <a:pt x="432" y="633"/>
                  </a:lnTo>
                  <a:lnTo>
                    <a:pt x="432" y="705"/>
                  </a:lnTo>
                  <a:lnTo>
                    <a:pt x="440" y="745"/>
                  </a:lnTo>
                  <a:lnTo>
                    <a:pt x="440" y="753"/>
                  </a:lnTo>
                  <a:lnTo>
                    <a:pt x="440" y="705"/>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61" name="Freeform 81"/>
            <p:cNvSpPr>
              <a:spLocks/>
            </p:cNvSpPr>
            <p:nvPr/>
          </p:nvSpPr>
          <p:spPr bwMode="auto">
            <a:xfrm>
              <a:off x="4527" y="1758"/>
              <a:ext cx="432" cy="690"/>
            </a:xfrm>
            <a:custGeom>
              <a:avLst/>
              <a:gdLst/>
              <a:ahLst/>
              <a:cxnLst>
                <a:cxn ang="0">
                  <a:pos x="8" y="690"/>
                </a:cxn>
                <a:cxn ang="0">
                  <a:pos x="16" y="569"/>
                </a:cxn>
                <a:cxn ang="0">
                  <a:pos x="24" y="601"/>
                </a:cxn>
                <a:cxn ang="0">
                  <a:pos x="40" y="561"/>
                </a:cxn>
                <a:cxn ang="0">
                  <a:pos x="48" y="489"/>
                </a:cxn>
                <a:cxn ang="0">
                  <a:pos x="56" y="521"/>
                </a:cxn>
                <a:cxn ang="0">
                  <a:pos x="64" y="537"/>
                </a:cxn>
                <a:cxn ang="0">
                  <a:pos x="80" y="489"/>
                </a:cxn>
                <a:cxn ang="0">
                  <a:pos x="88" y="481"/>
                </a:cxn>
                <a:cxn ang="0">
                  <a:pos x="96" y="489"/>
                </a:cxn>
                <a:cxn ang="0">
                  <a:pos x="104" y="417"/>
                </a:cxn>
                <a:cxn ang="0">
                  <a:pos x="112" y="353"/>
                </a:cxn>
                <a:cxn ang="0">
                  <a:pos x="120" y="393"/>
                </a:cxn>
                <a:cxn ang="0">
                  <a:pos x="128" y="313"/>
                </a:cxn>
                <a:cxn ang="0">
                  <a:pos x="144" y="321"/>
                </a:cxn>
                <a:cxn ang="0">
                  <a:pos x="152" y="225"/>
                </a:cxn>
                <a:cxn ang="0">
                  <a:pos x="160" y="225"/>
                </a:cxn>
                <a:cxn ang="0">
                  <a:pos x="176" y="185"/>
                </a:cxn>
                <a:cxn ang="0">
                  <a:pos x="184" y="89"/>
                </a:cxn>
                <a:cxn ang="0">
                  <a:pos x="192" y="41"/>
                </a:cxn>
                <a:cxn ang="0">
                  <a:pos x="208" y="41"/>
                </a:cxn>
                <a:cxn ang="0">
                  <a:pos x="216" y="97"/>
                </a:cxn>
                <a:cxn ang="0">
                  <a:pos x="224" y="9"/>
                </a:cxn>
                <a:cxn ang="0">
                  <a:pos x="240" y="73"/>
                </a:cxn>
                <a:cxn ang="0">
                  <a:pos x="248" y="113"/>
                </a:cxn>
                <a:cxn ang="0">
                  <a:pos x="256" y="193"/>
                </a:cxn>
                <a:cxn ang="0">
                  <a:pos x="272" y="297"/>
                </a:cxn>
                <a:cxn ang="0">
                  <a:pos x="280" y="289"/>
                </a:cxn>
                <a:cxn ang="0">
                  <a:pos x="288" y="345"/>
                </a:cxn>
                <a:cxn ang="0">
                  <a:pos x="296" y="409"/>
                </a:cxn>
                <a:cxn ang="0">
                  <a:pos x="304" y="441"/>
                </a:cxn>
                <a:cxn ang="0">
                  <a:pos x="320" y="473"/>
                </a:cxn>
                <a:cxn ang="0">
                  <a:pos x="336" y="577"/>
                </a:cxn>
                <a:cxn ang="0">
                  <a:pos x="344" y="561"/>
                </a:cxn>
                <a:cxn ang="0">
                  <a:pos x="352" y="569"/>
                </a:cxn>
                <a:cxn ang="0">
                  <a:pos x="360" y="585"/>
                </a:cxn>
                <a:cxn ang="0">
                  <a:pos x="368" y="601"/>
                </a:cxn>
                <a:cxn ang="0">
                  <a:pos x="384" y="641"/>
                </a:cxn>
                <a:cxn ang="0">
                  <a:pos x="392" y="609"/>
                </a:cxn>
                <a:cxn ang="0">
                  <a:pos x="400" y="561"/>
                </a:cxn>
                <a:cxn ang="0">
                  <a:pos x="416" y="569"/>
                </a:cxn>
                <a:cxn ang="0">
                  <a:pos x="424" y="537"/>
                </a:cxn>
              </a:cxnLst>
              <a:rect l="0" t="0" r="r" b="b"/>
              <a:pathLst>
                <a:path w="432" h="690">
                  <a:moveTo>
                    <a:pt x="0" y="617"/>
                  </a:moveTo>
                  <a:lnTo>
                    <a:pt x="8" y="682"/>
                  </a:lnTo>
                  <a:lnTo>
                    <a:pt x="8" y="690"/>
                  </a:lnTo>
                  <a:lnTo>
                    <a:pt x="8" y="682"/>
                  </a:lnTo>
                  <a:lnTo>
                    <a:pt x="16" y="633"/>
                  </a:lnTo>
                  <a:lnTo>
                    <a:pt x="16" y="569"/>
                  </a:lnTo>
                  <a:lnTo>
                    <a:pt x="16" y="609"/>
                  </a:lnTo>
                  <a:lnTo>
                    <a:pt x="24" y="649"/>
                  </a:lnTo>
                  <a:lnTo>
                    <a:pt x="24" y="601"/>
                  </a:lnTo>
                  <a:lnTo>
                    <a:pt x="32" y="569"/>
                  </a:lnTo>
                  <a:lnTo>
                    <a:pt x="32" y="625"/>
                  </a:lnTo>
                  <a:lnTo>
                    <a:pt x="40" y="561"/>
                  </a:lnTo>
                  <a:lnTo>
                    <a:pt x="40" y="569"/>
                  </a:lnTo>
                  <a:lnTo>
                    <a:pt x="48" y="561"/>
                  </a:lnTo>
                  <a:lnTo>
                    <a:pt x="48" y="489"/>
                  </a:lnTo>
                  <a:lnTo>
                    <a:pt x="48" y="505"/>
                  </a:lnTo>
                  <a:lnTo>
                    <a:pt x="56" y="513"/>
                  </a:lnTo>
                  <a:lnTo>
                    <a:pt x="56" y="521"/>
                  </a:lnTo>
                  <a:lnTo>
                    <a:pt x="64" y="505"/>
                  </a:lnTo>
                  <a:lnTo>
                    <a:pt x="64" y="449"/>
                  </a:lnTo>
                  <a:lnTo>
                    <a:pt x="64" y="537"/>
                  </a:lnTo>
                  <a:lnTo>
                    <a:pt x="72" y="537"/>
                  </a:lnTo>
                  <a:lnTo>
                    <a:pt x="72" y="489"/>
                  </a:lnTo>
                  <a:lnTo>
                    <a:pt x="80" y="489"/>
                  </a:lnTo>
                  <a:lnTo>
                    <a:pt x="80" y="537"/>
                  </a:lnTo>
                  <a:lnTo>
                    <a:pt x="80" y="521"/>
                  </a:lnTo>
                  <a:lnTo>
                    <a:pt x="88" y="481"/>
                  </a:lnTo>
                  <a:lnTo>
                    <a:pt x="88" y="489"/>
                  </a:lnTo>
                  <a:lnTo>
                    <a:pt x="96" y="473"/>
                  </a:lnTo>
                  <a:lnTo>
                    <a:pt x="96" y="489"/>
                  </a:lnTo>
                  <a:lnTo>
                    <a:pt x="96" y="457"/>
                  </a:lnTo>
                  <a:lnTo>
                    <a:pt x="104" y="449"/>
                  </a:lnTo>
                  <a:lnTo>
                    <a:pt x="104" y="417"/>
                  </a:lnTo>
                  <a:lnTo>
                    <a:pt x="104" y="441"/>
                  </a:lnTo>
                  <a:lnTo>
                    <a:pt x="112" y="345"/>
                  </a:lnTo>
                  <a:lnTo>
                    <a:pt x="112" y="353"/>
                  </a:lnTo>
                  <a:lnTo>
                    <a:pt x="112" y="345"/>
                  </a:lnTo>
                  <a:lnTo>
                    <a:pt x="120" y="385"/>
                  </a:lnTo>
                  <a:lnTo>
                    <a:pt x="120" y="393"/>
                  </a:lnTo>
                  <a:lnTo>
                    <a:pt x="128" y="321"/>
                  </a:lnTo>
                  <a:lnTo>
                    <a:pt x="128" y="369"/>
                  </a:lnTo>
                  <a:lnTo>
                    <a:pt x="128" y="313"/>
                  </a:lnTo>
                  <a:lnTo>
                    <a:pt x="136" y="313"/>
                  </a:lnTo>
                  <a:lnTo>
                    <a:pt x="136" y="329"/>
                  </a:lnTo>
                  <a:lnTo>
                    <a:pt x="144" y="321"/>
                  </a:lnTo>
                  <a:lnTo>
                    <a:pt x="144" y="233"/>
                  </a:lnTo>
                  <a:lnTo>
                    <a:pt x="152" y="265"/>
                  </a:lnTo>
                  <a:lnTo>
                    <a:pt x="152" y="225"/>
                  </a:lnTo>
                  <a:lnTo>
                    <a:pt x="152" y="233"/>
                  </a:lnTo>
                  <a:lnTo>
                    <a:pt x="160" y="201"/>
                  </a:lnTo>
                  <a:lnTo>
                    <a:pt x="160" y="225"/>
                  </a:lnTo>
                  <a:lnTo>
                    <a:pt x="168" y="201"/>
                  </a:lnTo>
                  <a:lnTo>
                    <a:pt x="168" y="265"/>
                  </a:lnTo>
                  <a:lnTo>
                    <a:pt x="176" y="185"/>
                  </a:lnTo>
                  <a:lnTo>
                    <a:pt x="176" y="137"/>
                  </a:lnTo>
                  <a:lnTo>
                    <a:pt x="184" y="97"/>
                  </a:lnTo>
                  <a:lnTo>
                    <a:pt x="184" y="89"/>
                  </a:lnTo>
                  <a:lnTo>
                    <a:pt x="184" y="105"/>
                  </a:lnTo>
                  <a:lnTo>
                    <a:pt x="192" y="81"/>
                  </a:lnTo>
                  <a:lnTo>
                    <a:pt x="192" y="41"/>
                  </a:lnTo>
                  <a:lnTo>
                    <a:pt x="200" y="9"/>
                  </a:lnTo>
                  <a:lnTo>
                    <a:pt x="200" y="25"/>
                  </a:lnTo>
                  <a:lnTo>
                    <a:pt x="208" y="41"/>
                  </a:lnTo>
                  <a:lnTo>
                    <a:pt x="208" y="0"/>
                  </a:lnTo>
                  <a:lnTo>
                    <a:pt x="208" y="9"/>
                  </a:lnTo>
                  <a:lnTo>
                    <a:pt x="216" y="97"/>
                  </a:lnTo>
                  <a:lnTo>
                    <a:pt x="216" y="25"/>
                  </a:lnTo>
                  <a:lnTo>
                    <a:pt x="224" y="57"/>
                  </a:lnTo>
                  <a:lnTo>
                    <a:pt x="224" y="9"/>
                  </a:lnTo>
                  <a:lnTo>
                    <a:pt x="232" y="41"/>
                  </a:lnTo>
                  <a:lnTo>
                    <a:pt x="232" y="89"/>
                  </a:lnTo>
                  <a:lnTo>
                    <a:pt x="240" y="73"/>
                  </a:lnTo>
                  <a:lnTo>
                    <a:pt x="240" y="153"/>
                  </a:lnTo>
                  <a:lnTo>
                    <a:pt x="248" y="153"/>
                  </a:lnTo>
                  <a:lnTo>
                    <a:pt x="248" y="113"/>
                  </a:lnTo>
                  <a:lnTo>
                    <a:pt x="248" y="161"/>
                  </a:lnTo>
                  <a:lnTo>
                    <a:pt x="256" y="185"/>
                  </a:lnTo>
                  <a:lnTo>
                    <a:pt x="256" y="193"/>
                  </a:lnTo>
                  <a:lnTo>
                    <a:pt x="264" y="161"/>
                  </a:lnTo>
                  <a:lnTo>
                    <a:pt x="264" y="281"/>
                  </a:lnTo>
                  <a:lnTo>
                    <a:pt x="272" y="297"/>
                  </a:lnTo>
                  <a:lnTo>
                    <a:pt x="272" y="313"/>
                  </a:lnTo>
                  <a:lnTo>
                    <a:pt x="272" y="241"/>
                  </a:lnTo>
                  <a:lnTo>
                    <a:pt x="280" y="289"/>
                  </a:lnTo>
                  <a:lnTo>
                    <a:pt x="280" y="329"/>
                  </a:lnTo>
                  <a:lnTo>
                    <a:pt x="288" y="385"/>
                  </a:lnTo>
                  <a:lnTo>
                    <a:pt x="288" y="345"/>
                  </a:lnTo>
                  <a:lnTo>
                    <a:pt x="288" y="385"/>
                  </a:lnTo>
                  <a:lnTo>
                    <a:pt x="296" y="377"/>
                  </a:lnTo>
                  <a:lnTo>
                    <a:pt x="296" y="409"/>
                  </a:lnTo>
                  <a:lnTo>
                    <a:pt x="304" y="465"/>
                  </a:lnTo>
                  <a:lnTo>
                    <a:pt x="304" y="433"/>
                  </a:lnTo>
                  <a:lnTo>
                    <a:pt x="304" y="441"/>
                  </a:lnTo>
                  <a:lnTo>
                    <a:pt x="312" y="465"/>
                  </a:lnTo>
                  <a:lnTo>
                    <a:pt x="312" y="417"/>
                  </a:lnTo>
                  <a:lnTo>
                    <a:pt x="320" y="473"/>
                  </a:lnTo>
                  <a:lnTo>
                    <a:pt x="320" y="569"/>
                  </a:lnTo>
                  <a:lnTo>
                    <a:pt x="336" y="569"/>
                  </a:lnTo>
                  <a:lnTo>
                    <a:pt x="336" y="577"/>
                  </a:lnTo>
                  <a:lnTo>
                    <a:pt x="336" y="529"/>
                  </a:lnTo>
                  <a:lnTo>
                    <a:pt x="344" y="481"/>
                  </a:lnTo>
                  <a:lnTo>
                    <a:pt x="344" y="561"/>
                  </a:lnTo>
                  <a:lnTo>
                    <a:pt x="344" y="553"/>
                  </a:lnTo>
                  <a:lnTo>
                    <a:pt x="352" y="585"/>
                  </a:lnTo>
                  <a:lnTo>
                    <a:pt x="352" y="569"/>
                  </a:lnTo>
                  <a:lnTo>
                    <a:pt x="352" y="601"/>
                  </a:lnTo>
                  <a:lnTo>
                    <a:pt x="360" y="601"/>
                  </a:lnTo>
                  <a:lnTo>
                    <a:pt x="360" y="585"/>
                  </a:lnTo>
                  <a:lnTo>
                    <a:pt x="368" y="553"/>
                  </a:lnTo>
                  <a:lnTo>
                    <a:pt x="368" y="537"/>
                  </a:lnTo>
                  <a:lnTo>
                    <a:pt x="368" y="601"/>
                  </a:lnTo>
                  <a:lnTo>
                    <a:pt x="376" y="569"/>
                  </a:lnTo>
                  <a:lnTo>
                    <a:pt x="376" y="601"/>
                  </a:lnTo>
                  <a:lnTo>
                    <a:pt x="384" y="641"/>
                  </a:lnTo>
                  <a:lnTo>
                    <a:pt x="384" y="593"/>
                  </a:lnTo>
                  <a:lnTo>
                    <a:pt x="384" y="633"/>
                  </a:lnTo>
                  <a:lnTo>
                    <a:pt x="392" y="609"/>
                  </a:lnTo>
                  <a:lnTo>
                    <a:pt x="392" y="617"/>
                  </a:lnTo>
                  <a:lnTo>
                    <a:pt x="400" y="641"/>
                  </a:lnTo>
                  <a:lnTo>
                    <a:pt x="400" y="561"/>
                  </a:lnTo>
                  <a:lnTo>
                    <a:pt x="408" y="505"/>
                  </a:lnTo>
                  <a:lnTo>
                    <a:pt x="408" y="585"/>
                  </a:lnTo>
                  <a:lnTo>
                    <a:pt x="416" y="569"/>
                  </a:lnTo>
                  <a:lnTo>
                    <a:pt x="416" y="617"/>
                  </a:lnTo>
                  <a:lnTo>
                    <a:pt x="424" y="553"/>
                  </a:lnTo>
                  <a:lnTo>
                    <a:pt x="424" y="537"/>
                  </a:lnTo>
                  <a:lnTo>
                    <a:pt x="432" y="569"/>
                  </a:lnTo>
                  <a:lnTo>
                    <a:pt x="432" y="553"/>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62" name="Freeform 82"/>
            <p:cNvSpPr>
              <a:spLocks/>
            </p:cNvSpPr>
            <p:nvPr/>
          </p:nvSpPr>
          <p:spPr bwMode="auto">
            <a:xfrm>
              <a:off x="4959" y="2287"/>
              <a:ext cx="88" cy="136"/>
            </a:xfrm>
            <a:custGeom>
              <a:avLst/>
              <a:gdLst/>
              <a:ahLst/>
              <a:cxnLst>
                <a:cxn ang="0">
                  <a:pos x="0" y="24"/>
                </a:cxn>
                <a:cxn ang="0">
                  <a:pos x="8" y="16"/>
                </a:cxn>
                <a:cxn ang="0">
                  <a:pos x="8" y="0"/>
                </a:cxn>
                <a:cxn ang="0">
                  <a:pos x="16" y="24"/>
                </a:cxn>
                <a:cxn ang="0">
                  <a:pos x="16" y="16"/>
                </a:cxn>
                <a:cxn ang="0">
                  <a:pos x="16" y="32"/>
                </a:cxn>
                <a:cxn ang="0">
                  <a:pos x="24" y="64"/>
                </a:cxn>
                <a:cxn ang="0">
                  <a:pos x="24" y="24"/>
                </a:cxn>
                <a:cxn ang="0">
                  <a:pos x="32" y="64"/>
                </a:cxn>
                <a:cxn ang="0">
                  <a:pos x="32" y="88"/>
                </a:cxn>
                <a:cxn ang="0">
                  <a:pos x="40" y="48"/>
                </a:cxn>
                <a:cxn ang="0">
                  <a:pos x="40" y="40"/>
                </a:cxn>
                <a:cxn ang="0">
                  <a:pos x="40" y="64"/>
                </a:cxn>
                <a:cxn ang="0">
                  <a:pos x="48" y="56"/>
                </a:cxn>
                <a:cxn ang="0">
                  <a:pos x="48" y="88"/>
                </a:cxn>
                <a:cxn ang="0">
                  <a:pos x="48" y="40"/>
                </a:cxn>
                <a:cxn ang="0">
                  <a:pos x="56" y="32"/>
                </a:cxn>
                <a:cxn ang="0">
                  <a:pos x="56" y="64"/>
                </a:cxn>
                <a:cxn ang="0">
                  <a:pos x="56" y="40"/>
                </a:cxn>
                <a:cxn ang="0">
                  <a:pos x="64" y="8"/>
                </a:cxn>
                <a:cxn ang="0">
                  <a:pos x="64" y="80"/>
                </a:cxn>
                <a:cxn ang="0">
                  <a:pos x="72" y="136"/>
                </a:cxn>
                <a:cxn ang="0">
                  <a:pos x="72" y="88"/>
                </a:cxn>
                <a:cxn ang="0">
                  <a:pos x="72" y="96"/>
                </a:cxn>
                <a:cxn ang="0">
                  <a:pos x="80" y="120"/>
                </a:cxn>
                <a:cxn ang="0">
                  <a:pos x="80" y="64"/>
                </a:cxn>
                <a:cxn ang="0">
                  <a:pos x="80" y="72"/>
                </a:cxn>
                <a:cxn ang="0">
                  <a:pos x="88" y="72"/>
                </a:cxn>
              </a:cxnLst>
              <a:rect l="0" t="0" r="r" b="b"/>
              <a:pathLst>
                <a:path w="88" h="136">
                  <a:moveTo>
                    <a:pt x="0" y="24"/>
                  </a:moveTo>
                  <a:lnTo>
                    <a:pt x="8" y="16"/>
                  </a:lnTo>
                  <a:lnTo>
                    <a:pt x="8" y="0"/>
                  </a:lnTo>
                  <a:lnTo>
                    <a:pt x="16" y="24"/>
                  </a:lnTo>
                  <a:lnTo>
                    <a:pt x="16" y="16"/>
                  </a:lnTo>
                  <a:lnTo>
                    <a:pt x="16" y="32"/>
                  </a:lnTo>
                  <a:lnTo>
                    <a:pt x="24" y="64"/>
                  </a:lnTo>
                  <a:lnTo>
                    <a:pt x="24" y="24"/>
                  </a:lnTo>
                  <a:lnTo>
                    <a:pt x="32" y="64"/>
                  </a:lnTo>
                  <a:lnTo>
                    <a:pt x="32" y="88"/>
                  </a:lnTo>
                  <a:lnTo>
                    <a:pt x="40" y="48"/>
                  </a:lnTo>
                  <a:lnTo>
                    <a:pt x="40" y="40"/>
                  </a:lnTo>
                  <a:lnTo>
                    <a:pt x="40" y="64"/>
                  </a:lnTo>
                  <a:lnTo>
                    <a:pt x="48" y="56"/>
                  </a:lnTo>
                  <a:lnTo>
                    <a:pt x="48" y="88"/>
                  </a:lnTo>
                  <a:lnTo>
                    <a:pt x="48" y="40"/>
                  </a:lnTo>
                  <a:lnTo>
                    <a:pt x="56" y="32"/>
                  </a:lnTo>
                  <a:lnTo>
                    <a:pt x="56" y="64"/>
                  </a:lnTo>
                  <a:lnTo>
                    <a:pt x="56" y="40"/>
                  </a:lnTo>
                  <a:lnTo>
                    <a:pt x="64" y="8"/>
                  </a:lnTo>
                  <a:lnTo>
                    <a:pt x="64" y="80"/>
                  </a:lnTo>
                  <a:lnTo>
                    <a:pt x="72" y="136"/>
                  </a:lnTo>
                  <a:lnTo>
                    <a:pt x="72" y="88"/>
                  </a:lnTo>
                  <a:lnTo>
                    <a:pt x="72" y="96"/>
                  </a:lnTo>
                  <a:lnTo>
                    <a:pt x="80" y="120"/>
                  </a:lnTo>
                  <a:lnTo>
                    <a:pt x="80" y="64"/>
                  </a:lnTo>
                  <a:lnTo>
                    <a:pt x="80" y="72"/>
                  </a:lnTo>
                  <a:lnTo>
                    <a:pt x="88" y="72"/>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grpSp>
      <p:sp>
        <p:nvSpPr>
          <p:cNvPr id="84" name="Text Box 4"/>
          <p:cNvSpPr txBox="1">
            <a:spLocks noChangeArrowheads="1"/>
          </p:cNvSpPr>
          <p:nvPr/>
        </p:nvSpPr>
        <p:spPr bwMode="auto">
          <a:xfrm>
            <a:off x="611560" y="4293096"/>
            <a:ext cx="1894301" cy="461665"/>
          </a:xfrm>
          <a:prstGeom prst="rect">
            <a:avLst/>
          </a:prstGeom>
          <a:noFill/>
          <a:ln w="9525">
            <a:noFill/>
            <a:miter lim="800000"/>
            <a:headEnd/>
            <a:tailEnd/>
          </a:ln>
        </p:spPr>
        <p:txBody>
          <a:bodyPr wrap="none">
            <a:spAutoFit/>
          </a:bodyPr>
          <a:lstStyle/>
          <a:p>
            <a:pPr algn="ctr"/>
            <a:r>
              <a:rPr lang="en-US" altLang="ko-KR" sz="1400" dirty="0" smtClean="0">
                <a:ea typeface="HY헤드라인M" pitchFamily="18" charset="-127"/>
              </a:rPr>
              <a:t>Patch #1+#2+#3+#4</a:t>
            </a:r>
            <a:endParaRPr lang="en-US" altLang="ko-KR" sz="1400" dirty="0">
              <a:ea typeface="HY헤드라인M" pitchFamily="18" charset="-127"/>
            </a:endParaRPr>
          </a:p>
          <a:p>
            <a:pPr algn="ctr"/>
            <a:r>
              <a:rPr lang="en-US" altLang="ko-KR" sz="1000" dirty="0" smtClean="0">
                <a:ea typeface="HY헤드라인M" pitchFamily="18" charset="-127"/>
              </a:rPr>
              <a:t>(r=0.976</a:t>
            </a:r>
            <a:r>
              <a:rPr lang="en-US" altLang="ko-KR" sz="1000" dirty="0">
                <a:ea typeface="HY헤드라인M" pitchFamily="18" charset="-127"/>
              </a:rPr>
              <a:t>)</a:t>
            </a:r>
          </a:p>
        </p:txBody>
      </p:sp>
      <p:grpSp>
        <p:nvGrpSpPr>
          <p:cNvPr id="4" name="Group 85"/>
          <p:cNvGrpSpPr>
            <a:grpSpLocks noChangeAspect="1"/>
          </p:cNvGrpSpPr>
          <p:nvPr/>
        </p:nvGrpSpPr>
        <p:grpSpPr bwMode="auto">
          <a:xfrm>
            <a:off x="2375322" y="559917"/>
            <a:ext cx="6768678" cy="2869083"/>
            <a:chOff x="476" y="255"/>
            <a:chExt cx="4476" cy="3365"/>
          </a:xfrm>
        </p:grpSpPr>
        <p:sp>
          <p:nvSpPr>
            <p:cNvPr id="97364" name="AutoShape 84"/>
            <p:cNvSpPr>
              <a:spLocks noChangeAspect="1" noChangeArrowheads="1" noTextEdit="1"/>
            </p:cNvSpPr>
            <p:nvPr/>
          </p:nvSpPr>
          <p:spPr bwMode="auto">
            <a:xfrm>
              <a:off x="476" y="255"/>
              <a:ext cx="4476" cy="33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66" name="Rectangle 86"/>
            <p:cNvSpPr>
              <a:spLocks noChangeArrowheads="1"/>
            </p:cNvSpPr>
            <p:nvPr/>
          </p:nvSpPr>
          <p:spPr bwMode="auto">
            <a:xfrm>
              <a:off x="1059" y="511"/>
              <a:ext cx="3469" cy="274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67" name="Rectangle 87"/>
            <p:cNvSpPr>
              <a:spLocks noChangeArrowheads="1"/>
            </p:cNvSpPr>
            <p:nvPr/>
          </p:nvSpPr>
          <p:spPr bwMode="auto">
            <a:xfrm>
              <a:off x="1059" y="511"/>
              <a:ext cx="3469" cy="274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68" name="Freeform 88"/>
            <p:cNvSpPr>
              <a:spLocks/>
            </p:cNvSpPr>
            <p:nvPr/>
          </p:nvSpPr>
          <p:spPr bwMode="auto">
            <a:xfrm>
              <a:off x="1059" y="511"/>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69" name="Freeform 89"/>
            <p:cNvSpPr>
              <a:spLocks/>
            </p:cNvSpPr>
            <p:nvPr/>
          </p:nvSpPr>
          <p:spPr bwMode="auto">
            <a:xfrm>
              <a:off x="1635" y="511"/>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70" name="Freeform 90"/>
            <p:cNvSpPr>
              <a:spLocks/>
            </p:cNvSpPr>
            <p:nvPr/>
          </p:nvSpPr>
          <p:spPr bwMode="auto">
            <a:xfrm>
              <a:off x="2210" y="511"/>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71" name="Freeform 91"/>
            <p:cNvSpPr>
              <a:spLocks/>
            </p:cNvSpPr>
            <p:nvPr/>
          </p:nvSpPr>
          <p:spPr bwMode="auto">
            <a:xfrm>
              <a:off x="2794" y="511"/>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72" name="Freeform 92"/>
            <p:cNvSpPr>
              <a:spLocks/>
            </p:cNvSpPr>
            <p:nvPr/>
          </p:nvSpPr>
          <p:spPr bwMode="auto">
            <a:xfrm>
              <a:off x="3369" y="511"/>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73" name="Freeform 93"/>
            <p:cNvSpPr>
              <a:spLocks/>
            </p:cNvSpPr>
            <p:nvPr/>
          </p:nvSpPr>
          <p:spPr bwMode="auto">
            <a:xfrm>
              <a:off x="3945" y="511"/>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74" name="Freeform 94"/>
            <p:cNvSpPr>
              <a:spLocks/>
            </p:cNvSpPr>
            <p:nvPr/>
          </p:nvSpPr>
          <p:spPr bwMode="auto">
            <a:xfrm>
              <a:off x="4528" y="511"/>
              <a:ext cx="1" cy="2740"/>
            </a:xfrm>
            <a:custGeom>
              <a:avLst/>
              <a:gdLst/>
              <a:ahLst/>
              <a:cxnLst>
                <a:cxn ang="0">
                  <a:pos x="0" y="342"/>
                </a:cxn>
                <a:cxn ang="0">
                  <a:pos x="0" y="0"/>
                </a:cxn>
                <a:cxn ang="0">
                  <a:pos x="0" y="0"/>
                </a:cxn>
              </a:cxnLst>
              <a:rect l="0" t="0" r="r" b="b"/>
              <a:pathLst>
                <a:path h="342">
                  <a:moveTo>
                    <a:pt x="0" y="342"/>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75" name="Freeform 95"/>
            <p:cNvSpPr>
              <a:spLocks/>
            </p:cNvSpPr>
            <p:nvPr/>
          </p:nvSpPr>
          <p:spPr bwMode="auto">
            <a:xfrm>
              <a:off x="1059" y="3251"/>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76" name="Freeform 96"/>
            <p:cNvSpPr>
              <a:spLocks/>
            </p:cNvSpPr>
            <p:nvPr/>
          </p:nvSpPr>
          <p:spPr bwMode="auto">
            <a:xfrm>
              <a:off x="1059" y="2907"/>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77" name="Freeform 97"/>
            <p:cNvSpPr>
              <a:spLocks/>
            </p:cNvSpPr>
            <p:nvPr/>
          </p:nvSpPr>
          <p:spPr bwMode="auto">
            <a:xfrm>
              <a:off x="1059" y="2562"/>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78" name="Freeform 98"/>
            <p:cNvSpPr>
              <a:spLocks/>
            </p:cNvSpPr>
            <p:nvPr/>
          </p:nvSpPr>
          <p:spPr bwMode="auto">
            <a:xfrm>
              <a:off x="1059" y="2218"/>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79" name="Freeform 99"/>
            <p:cNvSpPr>
              <a:spLocks/>
            </p:cNvSpPr>
            <p:nvPr/>
          </p:nvSpPr>
          <p:spPr bwMode="auto">
            <a:xfrm>
              <a:off x="1059" y="1881"/>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80" name="Freeform 100"/>
            <p:cNvSpPr>
              <a:spLocks/>
            </p:cNvSpPr>
            <p:nvPr/>
          </p:nvSpPr>
          <p:spPr bwMode="auto">
            <a:xfrm>
              <a:off x="1059" y="1537"/>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81" name="Freeform 101"/>
            <p:cNvSpPr>
              <a:spLocks/>
            </p:cNvSpPr>
            <p:nvPr/>
          </p:nvSpPr>
          <p:spPr bwMode="auto">
            <a:xfrm>
              <a:off x="1059" y="1192"/>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82" name="Freeform 102"/>
            <p:cNvSpPr>
              <a:spLocks/>
            </p:cNvSpPr>
            <p:nvPr/>
          </p:nvSpPr>
          <p:spPr bwMode="auto">
            <a:xfrm>
              <a:off x="1059" y="848"/>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83" name="Freeform 103"/>
            <p:cNvSpPr>
              <a:spLocks/>
            </p:cNvSpPr>
            <p:nvPr/>
          </p:nvSpPr>
          <p:spPr bwMode="auto">
            <a:xfrm>
              <a:off x="1059" y="511"/>
              <a:ext cx="3469" cy="1"/>
            </a:xfrm>
            <a:custGeom>
              <a:avLst/>
              <a:gdLst/>
              <a:ahLst/>
              <a:cxnLst>
                <a:cxn ang="0">
                  <a:pos x="0" y="0"/>
                </a:cxn>
                <a:cxn ang="0">
                  <a:pos x="434" y="0"/>
                </a:cxn>
                <a:cxn ang="0">
                  <a:pos x="434" y="0"/>
                </a:cxn>
              </a:cxnLst>
              <a:rect l="0" t="0" r="r" b="b"/>
              <a:pathLst>
                <a:path w="434">
                  <a:moveTo>
                    <a:pt x="0" y="0"/>
                  </a:moveTo>
                  <a:lnTo>
                    <a:pt x="434" y="0"/>
                  </a:lnTo>
                  <a:lnTo>
                    <a:pt x="434"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84" name="Line 104"/>
            <p:cNvSpPr>
              <a:spLocks noChangeShapeType="1"/>
            </p:cNvSpPr>
            <p:nvPr/>
          </p:nvSpPr>
          <p:spPr bwMode="auto">
            <a:xfrm>
              <a:off x="1059" y="511"/>
              <a:ext cx="346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85" name="Freeform 105"/>
            <p:cNvSpPr>
              <a:spLocks/>
            </p:cNvSpPr>
            <p:nvPr/>
          </p:nvSpPr>
          <p:spPr bwMode="auto">
            <a:xfrm>
              <a:off x="1059" y="511"/>
              <a:ext cx="3469" cy="2740"/>
            </a:xfrm>
            <a:custGeom>
              <a:avLst/>
              <a:gdLst/>
              <a:ahLst/>
              <a:cxnLst>
                <a:cxn ang="0">
                  <a:pos x="0" y="342"/>
                </a:cxn>
                <a:cxn ang="0">
                  <a:pos x="434" y="342"/>
                </a:cxn>
                <a:cxn ang="0">
                  <a:pos x="434" y="0"/>
                </a:cxn>
              </a:cxnLst>
              <a:rect l="0" t="0" r="r" b="b"/>
              <a:pathLst>
                <a:path w="434" h="342">
                  <a:moveTo>
                    <a:pt x="0" y="342"/>
                  </a:moveTo>
                  <a:lnTo>
                    <a:pt x="434" y="342"/>
                  </a:lnTo>
                  <a:lnTo>
                    <a:pt x="434" y="0"/>
                  </a:ln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86" name="Line 106"/>
            <p:cNvSpPr>
              <a:spLocks noChangeShapeType="1"/>
            </p:cNvSpPr>
            <p:nvPr/>
          </p:nvSpPr>
          <p:spPr bwMode="auto">
            <a:xfrm flipV="1">
              <a:off x="1059" y="511"/>
              <a:ext cx="1" cy="27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87" name="Line 107"/>
            <p:cNvSpPr>
              <a:spLocks noChangeShapeType="1"/>
            </p:cNvSpPr>
            <p:nvPr/>
          </p:nvSpPr>
          <p:spPr bwMode="auto">
            <a:xfrm>
              <a:off x="1059" y="3251"/>
              <a:ext cx="346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88" name="Line 108"/>
            <p:cNvSpPr>
              <a:spLocks noChangeShapeType="1"/>
            </p:cNvSpPr>
            <p:nvPr/>
          </p:nvSpPr>
          <p:spPr bwMode="auto">
            <a:xfrm flipV="1">
              <a:off x="1059" y="511"/>
              <a:ext cx="1" cy="27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89" name="Line 109"/>
            <p:cNvSpPr>
              <a:spLocks noChangeShapeType="1"/>
            </p:cNvSpPr>
            <p:nvPr/>
          </p:nvSpPr>
          <p:spPr bwMode="auto">
            <a:xfrm flipV="1">
              <a:off x="1059" y="3211"/>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90" name="Line 110"/>
            <p:cNvSpPr>
              <a:spLocks noChangeShapeType="1"/>
            </p:cNvSpPr>
            <p:nvPr/>
          </p:nvSpPr>
          <p:spPr bwMode="auto">
            <a:xfrm>
              <a:off x="1059" y="511"/>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91" name="Rectangle 111"/>
            <p:cNvSpPr>
              <a:spLocks noChangeArrowheads="1"/>
            </p:cNvSpPr>
            <p:nvPr/>
          </p:nvSpPr>
          <p:spPr bwMode="auto">
            <a:xfrm>
              <a:off x="1036" y="3275"/>
              <a:ext cx="42"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392" name="Line 112"/>
            <p:cNvSpPr>
              <a:spLocks noChangeShapeType="1"/>
            </p:cNvSpPr>
            <p:nvPr/>
          </p:nvSpPr>
          <p:spPr bwMode="auto">
            <a:xfrm flipV="1">
              <a:off x="1635" y="3211"/>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93" name="Line 113"/>
            <p:cNvSpPr>
              <a:spLocks noChangeShapeType="1"/>
            </p:cNvSpPr>
            <p:nvPr/>
          </p:nvSpPr>
          <p:spPr bwMode="auto">
            <a:xfrm>
              <a:off x="1635" y="511"/>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94" name="Rectangle 114"/>
            <p:cNvSpPr>
              <a:spLocks noChangeArrowheads="1"/>
            </p:cNvSpPr>
            <p:nvPr/>
          </p:nvSpPr>
          <p:spPr bwMode="auto">
            <a:xfrm>
              <a:off x="1555" y="3275"/>
              <a:ext cx="127"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200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395" name="Line 115"/>
            <p:cNvSpPr>
              <a:spLocks noChangeShapeType="1"/>
            </p:cNvSpPr>
            <p:nvPr/>
          </p:nvSpPr>
          <p:spPr bwMode="auto">
            <a:xfrm flipV="1">
              <a:off x="2210" y="3211"/>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96" name="Line 116"/>
            <p:cNvSpPr>
              <a:spLocks noChangeShapeType="1"/>
            </p:cNvSpPr>
            <p:nvPr/>
          </p:nvSpPr>
          <p:spPr bwMode="auto">
            <a:xfrm>
              <a:off x="2210" y="511"/>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97" name="Rectangle 117"/>
            <p:cNvSpPr>
              <a:spLocks noChangeArrowheads="1"/>
            </p:cNvSpPr>
            <p:nvPr/>
          </p:nvSpPr>
          <p:spPr bwMode="auto">
            <a:xfrm>
              <a:off x="2131" y="3275"/>
              <a:ext cx="127"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400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398" name="Line 118"/>
            <p:cNvSpPr>
              <a:spLocks noChangeShapeType="1"/>
            </p:cNvSpPr>
            <p:nvPr/>
          </p:nvSpPr>
          <p:spPr bwMode="auto">
            <a:xfrm flipV="1">
              <a:off x="2794" y="3211"/>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399" name="Line 119"/>
            <p:cNvSpPr>
              <a:spLocks noChangeShapeType="1"/>
            </p:cNvSpPr>
            <p:nvPr/>
          </p:nvSpPr>
          <p:spPr bwMode="auto">
            <a:xfrm>
              <a:off x="2794" y="511"/>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00" name="Rectangle 120"/>
            <p:cNvSpPr>
              <a:spLocks noChangeArrowheads="1"/>
            </p:cNvSpPr>
            <p:nvPr/>
          </p:nvSpPr>
          <p:spPr bwMode="auto">
            <a:xfrm>
              <a:off x="2714" y="3275"/>
              <a:ext cx="127"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600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401" name="Line 121"/>
            <p:cNvSpPr>
              <a:spLocks noChangeShapeType="1"/>
            </p:cNvSpPr>
            <p:nvPr/>
          </p:nvSpPr>
          <p:spPr bwMode="auto">
            <a:xfrm flipV="1">
              <a:off x="3369" y="3211"/>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02" name="Line 122"/>
            <p:cNvSpPr>
              <a:spLocks noChangeShapeType="1"/>
            </p:cNvSpPr>
            <p:nvPr/>
          </p:nvSpPr>
          <p:spPr bwMode="auto">
            <a:xfrm>
              <a:off x="3369" y="511"/>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03" name="Rectangle 123"/>
            <p:cNvSpPr>
              <a:spLocks noChangeArrowheads="1"/>
            </p:cNvSpPr>
            <p:nvPr/>
          </p:nvSpPr>
          <p:spPr bwMode="auto">
            <a:xfrm>
              <a:off x="3289" y="3275"/>
              <a:ext cx="127"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800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404" name="Line 124"/>
            <p:cNvSpPr>
              <a:spLocks noChangeShapeType="1"/>
            </p:cNvSpPr>
            <p:nvPr/>
          </p:nvSpPr>
          <p:spPr bwMode="auto">
            <a:xfrm flipV="1">
              <a:off x="3945" y="3211"/>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05" name="Line 125"/>
            <p:cNvSpPr>
              <a:spLocks noChangeShapeType="1"/>
            </p:cNvSpPr>
            <p:nvPr/>
          </p:nvSpPr>
          <p:spPr bwMode="auto">
            <a:xfrm>
              <a:off x="3945" y="511"/>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06" name="Rectangle 126"/>
            <p:cNvSpPr>
              <a:spLocks noChangeArrowheads="1"/>
            </p:cNvSpPr>
            <p:nvPr/>
          </p:nvSpPr>
          <p:spPr bwMode="auto">
            <a:xfrm>
              <a:off x="3833" y="3275"/>
              <a:ext cx="170"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407" name="Line 127"/>
            <p:cNvSpPr>
              <a:spLocks noChangeShapeType="1"/>
            </p:cNvSpPr>
            <p:nvPr/>
          </p:nvSpPr>
          <p:spPr bwMode="auto">
            <a:xfrm flipV="1">
              <a:off x="4528" y="3211"/>
              <a:ext cx="1" cy="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08" name="Line 128"/>
            <p:cNvSpPr>
              <a:spLocks noChangeShapeType="1"/>
            </p:cNvSpPr>
            <p:nvPr/>
          </p:nvSpPr>
          <p:spPr bwMode="auto">
            <a:xfrm>
              <a:off x="4528" y="511"/>
              <a:ext cx="1" cy="3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09" name="Rectangle 129"/>
            <p:cNvSpPr>
              <a:spLocks noChangeArrowheads="1"/>
            </p:cNvSpPr>
            <p:nvPr/>
          </p:nvSpPr>
          <p:spPr bwMode="auto">
            <a:xfrm>
              <a:off x="4416" y="3275"/>
              <a:ext cx="170"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1200</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410" name="Line 130"/>
            <p:cNvSpPr>
              <a:spLocks noChangeShapeType="1"/>
            </p:cNvSpPr>
            <p:nvPr/>
          </p:nvSpPr>
          <p:spPr bwMode="auto">
            <a:xfrm>
              <a:off x="1059" y="3251"/>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11" name="Line 131"/>
            <p:cNvSpPr>
              <a:spLocks noChangeShapeType="1"/>
            </p:cNvSpPr>
            <p:nvPr/>
          </p:nvSpPr>
          <p:spPr bwMode="auto">
            <a:xfrm flipH="1">
              <a:off x="4488" y="3251"/>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12" name="Rectangle 132"/>
            <p:cNvSpPr>
              <a:spLocks noChangeArrowheads="1"/>
            </p:cNvSpPr>
            <p:nvPr/>
          </p:nvSpPr>
          <p:spPr bwMode="auto">
            <a:xfrm>
              <a:off x="796" y="3187"/>
              <a:ext cx="174"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-1.85</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413" name="Line 133"/>
            <p:cNvSpPr>
              <a:spLocks noChangeShapeType="1"/>
            </p:cNvSpPr>
            <p:nvPr/>
          </p:nvSpPr>
          <p:spPr bwMode="auto">
            <a:xfrm>
              <a:off x="1059" y="2907"/>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14" name="Line 134"/>
            <p:cNvSpPr>
              <a:spLocks noChangeShapeType="1"/>
            </p:cNvSpPr>
            <p:nvPr/>
          </p:nvSpPr>
          <p:spPr bwMode="auto">
            <a:xfrm flipH="1">
              <a:off x="4488" y="2907"/>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15" name="Rectangle 135"/>
            <p:cNvSpPr>
              <a:spLocks noChangeArrowheads="1"/>
            </p:cNvSpPr>
            <p:nvPr/>
          </p:nvSpPr>
          <p:spPr bwMode="auto">
            <a:xfrm>
              <a:off x="852" y="2843"/>
              <a:ext cx="131"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-1.8</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416" name="Line 136"/>
            <p:cNvSpPr>
              <a:spLocks noChangeShapeType="1"/>
            </p:cNvSpPr>
            <p:nvPr/>
          </p:nvSpPr>
          <p:spPr bwMode="auto">
            <a:xfrm>
              <a:off x="1059" y="2562"/>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17" name="Line 137"/>
            <p:cNvSpPr>
              <a:spLocks noChangeShapeType="1"/>
            </p:cNvSpPr>
            <p:nvPr/>
          </p:nvSpPr>
          <p:spPr bwMode="auto">
            <a:xfrm flipH="1">
              <a:off x="4488" y="2562"/>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18" name="Rectangle 138"/>
            <p:cNvSpPr>
              <a:spLocks noChangeArrowheads="1"/>
            </p:cNvSpPr>
            <p:nvPr/>
          </p:nvSpPr>
          <p:spPr bwMode="auto">
            <a:xfrm>
              <a:off x="796" y="2498"/>
              <a:ext cx="174"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-1.75</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419" name="Line 139"/>
            <p:cNvSpPr>
              <a:spLocks noChangeShapeType="1"/>
            </p:cNvSpPr>
            <p:nvPr/>
          </p:nvSpPr>
          <p:spPr bwMode="auto">
            <a:xfrm>
              <a:off x="1059" y="2218"/>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20" name="Line 140"/>
            <p:cNvSpPr>
              <a:spLocks noChangeShapeType="1"/>
            </p:cNvSpPr>
            <p:nvPr/>
          </p:nvSpPr>
          <p:spPr bwMode="auto">
            <a:xfrm flipH="1">
              <a:off x="4488" y="2218"/>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21" name="Rectangle 141"/>
            <p:cNvSpPr>
              <a:spLocks noChangeArrowheads="1"/>
            </p:cNvSpPr>
            <p:nvPr/>
          </p:nvSpPr>
          <p:spPr bwMode="auto">
            <a:xfrm>
              <a:off x="852" y="2154"/>
              <a:ext cx="131"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-1.7</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422" name="Line 142"/>
            <p:cNvSpPr>
              <a:spLocks noChangeShapeType="1"/>
            </p:cNvSpPr>
            <p:nvPr/>
          </p:nvSpPr>
          <p:spPr bwMode="auto">
            <a:xfrm>
              <a:off x="1059" y="1881"/>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23" name="Line 143"/>
            <p:cNvSpPr>
              <a:spLocks noChangeShapeType="1"/>
            </p:cNvSpPr>
            <p:nvPr/>
          </p:nvSpPr>
          <p:spPr bwMode="auto">
            <a:xfrm flipH="1">
              <a:off x="4488" y="1881"/>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24" name="Rectangle 144"/>
            <p:cNvSpPr>
              <a:spLocks noChangeArrowheads="1"/>
            </p:cNvSpPr>
            <p:nvPr/>
          </p:nvSpPr>
          <p:spPr bwMode="auto">
            <a:xfrm>
              <a:off x="796" y="1817"/>
              <a:ext cx="174"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-1.65</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425" name="Line 145"/>
            <p:cNvSpPr>
              <a:spLocks noChangeShapeType="1"/>
            </p:cNvSpPr>
            <p:nvPr/>
          </p:nvSpPr>
          <p:spPr bwMode="auto">
            <a:xfrm>
              <a:off x="1059" y="1537"/>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26" name="Line 146"/>
            <p:cNvSpPr>
              <a:spLocks noChangeShapeType="1"/>
            </p:cNvSpPr>
            <p:nvPr/>
          </p:nvSpPr>
          <p:spPr bwMode="auto">
            <a:xfrm flipH="1">
              <a:off x="4488" y="1537"/>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27" name="Rectangle 147"/>
            <p:cNvSpPr>
              <a:spLocks noChangeArrowheads="1"/>
            </p:cNvSpPr>
            <p:nvPr/>
          </p:nvSpPr>
          <p:spPr bwMode="auto">
            <a:xfrm>
              <a:off x="852" y="1473"/>
              <a:ext cx="131"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-1.6</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428" name="Line 148"/>
            <p:cNvSpPr>
              <a:spLocks noChangeShapeType="1"/>
            </p:cNvSpPr>
            <p:nvPr/>
          </p:nvSpPr>
          <p:spPr bwMode="auto">
            <a:xfrm>
              <a:off x="1059" y="1192"/>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29" name="Line 149"/>
            <p:cNvSpPr>
              <a:spLocks noChangeShapeType="1"/>
            </p:cNvSpPr>
            <p:nvPr/>
          </p:nvSpPr>
          <p:spPr bwMode="auto">
            <a:xfrm flipH="1">
              <a:off x="4488" y="1192"/>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30" name="Rectangle 150"/>
            <p:cNvSpPr>
              <a:spLocks noChangeArrowheads="1"/>
            </p:cNvSpPr>
            <p:nvPr/>
          </p:nvSpPr>
          <p:spPr bwMode="auto">
            <a:xfrm>
              <a:off x="796" y="1128"/>
              <a:ext cx="174"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-1.55</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431" name="Line 151"/>
            <p:cNvSpPr>
              <a:spLocks noChangeShapeType="1"/>
            </p:cNvSpPr>
            <p:nvPr/>
          </p:nvSpPr>
          <p:spPr bwMode="auto">
            <a:xfrm>
              <a:off x="1059" y="848"/>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32" name="Line 152"/>
            <p:cNvSpPr>
              <a:spLocks noChangeShapeType="1"/>
            </p:cNvSpPr>
            <p:nvPr/>
          </p:nvSpPr>
          <p:spPr bwMode="auto">
            <a:xfrm flipH="1">
              <a:off x="4488" y="848"/>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33" name="Rectangle 153"/>
            <p:cNvSpPr>
              <a:spLocks noChangeArrowheads="1"/>
            </p:cNvSpPr>
            <p:nvPr/>
          </p:nvSpPr>
          <p:spPr bwMode="auto">
            <a:xfrm>
              <a:off x="852" y="784"/>
              <a:ext cx="131"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-1.5</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434" name="Line 154"/>
            <p:cNvSpPr>
              <a:spLocks noChangeShapeType="1"/>
            </p:cNvSpPr>
            <p:nvPr/>
          </p:nvSpPr>
          <p:spPr bwMode="auto">
            <a:xfrm>
              <a:off x="1059" y="511"/>
              <a:ext cx="3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35" name="Line 155"/>
            <p:cNvSpPr>
              <a:spLocks noChangeShapeType="1"/>
            </p:cNvSpPr>
            <p:nvPr/>
          </p:nvSpPr>
          <p:spPr bwMode="auto">
            <a:xfrm flipH="1">
              <a:off x="4488" y="511"/>
              <a:ext cx="4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36" name="Rectangle 156"/>
            <p:cNvSpPr>
              <a:spLocks noChangeArrowheads="1"/>
            </p:cNvSpPr>
            <p:nvPr/>
          </p:nvSpPr>
          <p:spPr bwMode="auto">
            <a:xfrm>
              <a:off x="796" y="447"/>
              <a:ext cx="174" cy="16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900" b="0" i="0" u="none" strike="noStrike" cap="none" normalizeH="0" baseline="0" smtClean="0">
                  <a:ln>
                    <a:noFill/>
                  </a:ln>
                  <a:solidFill>
                    <a:srgbClr val="000000"/>
                  </a:solidFill>
                  <a:effectLst/>
                  <a:latin typeface="Helvetica" charset="0"/>
                  <a:ea typeface="굴림" pitchFamily="50" charset="-127"/>
                  <a:cs typeface="굴림" pitchFamily="50" charset="-127"/>
                </a:rPr>
                <a:t>-1.45</a:t>
              </a:r>
              <a:endParaRPr kumimoji="1" lang="ko-KR" altLang="ko-KR" sz="9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7437" name="Line 157"/>
            <p:cNvSpPr>
              <a:spLocks noChangeShapeType="1"/>
            </p:cNvSpPr>
            <p:nvPr/>
          </p:nvSpPr>
          <p:spPr bwMode="auto">
            <a:xfrm>
              <a:off x="1059" y="511"/>
              <a:ext cx="346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38" name="Freeform 158"/>
            <p:cNvSpPr>
              <a:spLocks/>
            </p:cNvSpPr>
            <p:nvPr/>
          </p:nvSpPr>
          <p:spPr bwMode="auto">
            <a:xfrm>
              <a:off x="1059" y="511"/>
              <a:ext cx="3469" cy="2740"/>
            </a:xfrm>
            <a:custGeom>
              <a:avLst/>
              <a:gdLst/>
              <a:ahLst/>
              <a:cxnLst>
                <a:cxn ang="0">
                  <a:pos x="0" y="342"/>
                </a:cxn>
                <a:cxn ang="0">
                  <a:pos x="434" y="342"/>
                </a:cxn>
                <a:cxn ang="0">
                  <a:pos x="434" y="0"/>
                </a:cxn>
              </a:cxnLst>
              <a:rect l="0" t="0" r="r" b="b"/>
              <a:pathLst>
                <a:path w="434" h="342">
                  <a:moveTo>
                    <a:pt x="0" y="342"/>
                  </a:moveTo>
                  <a:lnTo>
                    <a:pt x="434" y="342"/>
                  </a:lnTo>
                  <a:lnTo>
                    <a:pt x="434" y="0"/>
                  </a:lnTo>
                </a:path>
              </a:pathLst>
            </a:cu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39" name="Line 159"/>
            <p:cNvSpPr>
              <a:spLocks noChangeShapeType="1"/>
            </p:cNvSpPr>
            <p:nvPr/>
          </p:nvSpPr>
          <p:spPr bwMode="auto">
            <a:xfrm flipV="1">
              <a:off x="1059" y="511"/>
              <a:ext cx="1" cy="274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40" name="Freeform 160"/>
            <p:cNvSpPr>
              <a:spLocks/>
            </p:cNvSpPr>
            <p:nvPr/>
          </p:nvSpPr>
          <p:spPr bwMode="auto">
            <a:xfrm>
              <a:off x="1059" y="1329"/>
              <a:ext cx="448" cy="384"/>
            </a:xfrm>
            <a:custGeom>
              <a:avLst/>
              <a:gdLst/>
              <a:ahLst/>
              <a:cxnLst>
                <a:cxn ang="0">
                  <a:pos x="8" y="120"/>
                </a:cxn>
                <a:cxn ang="0">
                  <a:pos x="16" y="144"/>
                </a:cxn>
                <a:cxn ang="0">
                  <a:pos x="24" y="144"/>
                </a:cxn>
                <a:cxn ang="0">
                  <a:pos x="40" y="120"/>
                </a:cxn>
                <a:cxn ang="0">
                  <a:pos x="48" y="136"/>
                </a:cxn>
                <a:cxn ang="0">
                  <a:pos x="56" y="152"/>
                </a:cxn>
                <a:cxn ang="0">
                  <a:pos x="72" y="160"/>
                </a:cxn>
                <a:cxn ang="0">
                  <a:pos x="80" y="192"/>
                </a:cxn>
                <a:cxn ang="0">
                  <a:pos x="88" y="200"/>
                </a:cxn>
                <a:cxn ang="0">
                  <a:pos x="104" y="168"/>
                </a:cxn>
                <a:cxn ang="0">
                  <a:pos x="112" y="128"/>
                </a:cxn>
                <a:cxn ang="0">
                  <a:pos x="120" y="200"/>
                </a:cxn>
                <a:cxn ang="0">
                  <a:pos x="136" y="256"/>
                </a:cxn>
                <a:cxn ang="0">
                  <a:pos x="144" y="176"/>
                </a:cxn>
                <a:cxn ang="0">
                  <a:pos x="152" y="168"/>
                </a:cxn>
                <a:cxn ang="0">
                  <a:pos x="160" y="160"/>
                </a:cxn>
                <a:cxn ang="0">
                  <a:pos x="168" y="176"/>
                </a:cxn>
                <a:cxn ang="0">
                  <a:pos x="184" y="160"/>
                </a:cxn>
                <a:cxn ang="0">
                  <a:pos x="192" y="216"/>
                </a:cxn>
                <a:cxn ang="0">
                  <a:pos x="200" y="184"/>
                </a:cxn>
                <a:cxn ang="0">
                  <a:pos x="216" y="144"/>
                </a:cxn>
                <a:cxn ang="0">
                  <a:pos x="224" y="128"/>
                </a:cxn>
                <a:cxn ang="0">
                  <a:pos x="232" y="96"/>
                </a:cxn>
                <a:cxn ang="0">
                  <a:pos x="248" y="64"/>
                </a:cxn>
                <a:cxn ang="0">
                  <a:pos x="256" y="112"/>
                </a:cxn>
                <a:cxn ang="0">
                  <a:pos x="264" y="24"/>
                </a:cxn>
                <a:cxn ang="0">
                  <a:pos x="280" y="48"/>
                </a:cxn>
                <a:cxn ang="0">
                  <a:pos x="296" y="48"/>
                </a:cxn>
                <a:cxn ang="0">
                  <a:pos x="304" y="80"/>
                </a:cxn>
                <a:cxn ang="0">
                  <a:pos x="312" y="80"/>
                </a:cxn>
                <a:cxn ang="0">
                  <a:pos x="320" y="144"/>
                </a:cxn>
                <a:cxn ang="0">
                  <a:pos x="336" y="264"/>
                </a:cxn>
                <a:cxn ang="0">
                  <a:pos x="344" y="304"/>
                </a:cxn>
                <a:cxn ang="0">
                  <a:pos x="352" y="320"/>
                </a:cxn>
                <a:cxn ang="0">
                  <a:pos x="368" y="304"/>
                </a:cxn>
                <a:cxn ang="0">
                  <a:pos x="376" y="344"/>
                </a:cxn>
                <a:cxn ang="0">
                  <a:pos x="392" y="328"/>
                </a:cxn>
                <a:cxn ang="0">
                  <a:pos x="400" y="288"/>
                </a:cxn>
                <a:cxn ang="0">
                  <a:pos x="416" y="328"/>
                </a:cxn>
                <a:cxn ang="0">
                  <a:pos x="424" y="312"/>
                </a:cxn>
                <a:cxn ang="0">
                  <a:pos x="432" y="344"/>
                </a:cxn>
                <a:cxn ang="0">
                  <a:pos x="440" y="304"/>
                </a:cxn>
              </a:cxnLst>
              <a:rect l="0" t="0" r="r" b="b"/>
              <a:pathLst>
                <a:path w="448" h="384">
                  <a:moveTo>
                    <a:pt x="0" y="128"/>
                  </a:moveTo>
                  <a:lnTo>
                    <a:pt x="0" y="136"/>
                  </a:lnTo>
                  <a:lnTo>
                    <a:pt x="8" y="120"/>
                  </a:lnTo>
                  <a:lnTo>
                    <a:pt x="8" y="96"/>
                  </a:lnTo>
                  <a:lnTo>
                    <a:pt x="8" y="120"/>
                  </a:lnTo>
                  <a:lnTo>
                    <a:pt x="16" y="144"/>
                  </a:lnTo>
                  <a:lnTo>
                    <a:pt x="16" y="160"/>
                  </a:lnTo>
                  <a:lnTo>
                    <a:pt x="24" y="160"/>
                  </a:lnTo>
                  <a:lnTo>
                    <a:pt x="24" y="144"/>
                  </a:lnTo>
                  <a:lnTo>
                    <a:pt x="32" y="128"/>
                  </a:lnTo>
                  <a:lnTo>
                    <a:pt x="32" y="112"/>
                  </a:lnTo>
                  <a:lnTo>
                    <a:pt x="40" y="120"/>
                  </a:lnTo>
                  <a:lnTo>
                    <a:pt x="40" y="112"/>
                  </a:lnTo>
                  <a:lnTo>
                    <a:pt x="48" y="128"/>
                  </a:lnTo>
                  <a:lnTo>
                    <a:pt x="48" y="136"/>
                  </a:lnTo>
                  <a:lnTo>
                    <a:pt x="48" y="128"/>
                  </a:lnTo>
                  <a:lnTo>
                    <a:pt x="56" y="112"/>
                  </a:lnTo>
                  <a:lnTo>
                    <a:pt x="56" y="152"/>
                  </a:lnTo>
                  <a:lnTo>
                    <a:pt x="64" y="128"/>
                  </a:lnTo>
                  <a:lnTo>
                    <a:pt x="64" y="144"/>
                  </a:lnTo>
                  <a:lnTo>
                    <a:pt x="72" y="160"/>
                  </a:lnTo>
                  <a:lnTo>
                    <a:pt x="72" y="120"/>
                  </a:lnTo>
                  <a:lnTo>
                    <a:pt x="80" y="128"/>
                  </a:lnTo>
                  <a:lnTo>
                    <a:pt x="80" y="192"/>
                  </a:lnTo>
                  <a:lnTo>
                    <a:pt x="88" y="176"/>
                  </a:lnTo>
                  <a:lnTo>
                    <a:pt x="88" y="208"/>
                  </a:lnTo>
                  <a:lnTo>
                    <a:pt x="88" y="200"/>
                  </a:lnTo>
                  <a:lnTo>
                    <a:pt x="96" y="184"/>
                  </a:lnTo>
                  <a:lnTo>
                    <a:pt x="96" y="200"/>
                  </a:lnTo>
                  <a:lnTo>
                    <a:pt x="104" y="168"/>
                  </a:lnTo>
                  <a:lnTo>
                    <a:pt x="104" y="104"/>
                  </a:lnTo>
                  <a:lnTo>
                    <a:pt x="104" y="112"/>
                  </a:lnTo>
                  <a:lnTo>
                    <a:pt x="112" y="128"/>
                  </a:lnTo>
                  <a:lnTo>
                    <a:pt x="112" y="192"/>
                  </a:lnTo>
                  <a:lnTo>
                    <a:pt x="120" y="176"/>
                  </a:lnTo>
                  <a:lnTo>
                    <a:pt x="120" y="200"/>
                  </a:lnTo>
                  <a:lnTo>
                    <a:pt x="128" y="184"/>
                  </a:lnTo>
                  <a:lnTo>
                    <a:pt x="128" y="224"/>
                  </a:lnTo>
                  <a:lnTo>
                    <a:pt x="136" y="256"/>
                  </a:lnTo>
                  <a:lnTo>
                    <a:pt x="136" y="304"/>
                  </a:lnTo>
                  <a:lnTo>
                    <a:pt x="144" y="208"/>
                  </a:lnTo>
                  <a:lnTo>
                    <a:pt x="144" y="176"/>
                  </a:lnTo>
                  <a:lnTo>
                    <a:pt x="144" y="208"/>
                  </a:lnTo>
                  <a:lnTo>
                    <a:pt x="152" y="208"/>
                  </a:lnTo>
                  <a:lnTo>
                    <a:pt x="152" y="168"/>
                  </a:lnTo>
                  <a:lnTo>
                    <a:pt x="152" y="192"/>
                  </a:lnTo>
                  <a:lnTo>
                    <a:pt x="160" y="184"/>
                  </a:lnTo>
                  <a:lnTo>
                    <a:pt x="160" y="160"/>
                  </a:lnTo>
                  <a:lnTo>
                    <a:pt x="160" y="168"/>
                  </a:lnTo>
                  <a:lnTo>
                    <a:pt x="168" y="184"/>
                  </a:lnTo>
                  <a:lnTo>
                    <a:pt x="168" y="176"/>
                  </a:lnTo>
                  <a:lnTo>
                    <a:pt x="176" y="168"/>
                  </a:lnTo>
                  <a:lnTo>
                    <a:pt x="176" y="184"/>
                  </a:lnTo>
                  <a:lnTo>
                    <a:pt x="184" y="160"/>
                  </a:lnTo>
                  <a:lnTo>
                    <a:pt x="184" y="248"/>
                  </a:lnTo>
                  <a:lnTo>
                    <a:pt x="192" y="192"/>
                  </a:lnTo>
                  <a:lnTo>
                    <a:pt x="192" y="216"/>
                  </a:lnTo>
                  <a:lnTo>
                    <a:pt x="192" y="200"/>
                  </a:lnTo>
                  <a:lnTo>
                    <a:pt x="200" y="200"/>
                  </a:lnTo>
                  <a:lnTo>
                    <a:pt x="200" y="184"/>
                  </a:lnTo>
                  <a:lnTo>
                    <a:pt x="208" y="232"/>
                  </a:lnTo>
                  <a:lnTo>
                    <a:pt x="208" y="168"/>
                  </a:lnTo>
                  <a:lnTo>
                    <a:pt x="216" y="144"/>
                  </a:lnTo>
                  <a:lnTo>
                    <a:pt x="216" y="136"/>
                  </a:lnTo>
                  <a:lnTo>
                    <a:pt x="216" y="160"/>
                  </a:lnTo>
                  <a:lnTo>
                    <a:pt x="224" y="128"/>
                  </a:lnTo>
                  <a:lnTo>
                    <a:pt x="224" y="168"/>
                  </a:lnTo>
                  <a:lnTo>
                    <a:pt x="224" y="104"/>
                  </a:lnTo>
                  <a:lnTo>
                    <a:pt x="232" y="96"/>
                  </a:lnTo>
                  <a:lnTo>
                    <a:pt x="240" y="136"/>
                  </a:lnTo>
                  <a:lnTo>
                    <a:pt x="240" y="72"/>
                  </a:lnTo>
                  <a:lnTo>
                    <a:pt x="248" y="64"/>
                  </a:lnTo>
                  <a:lnTo>
                    <a:pt x="248" y="112"/>
                  </a:lnTo>
                  <a:lnTo>
                    <a:pt x="256" y="72"/>
                  </a:lnTo>
                  <a:lnTo>
                    <a:pt x="256" y="112"/>
                  </a:lnTo>
                  <a:lnTo>
                    <a:pt x="256" y="96"/>
                  </a:lnTo>
                  <a:lnTo>
                    <a:pt x="264" y="88"/>
                  </a:lnTo>
                  <a:lnTo>
                    <a:pt x="264" y="24"/>
                  </a:lnTo>
                  <a:lnTo>
                    <a:pt x="272" y="16"/>
                  </a:lnTo>
                  <a:lnTo>
                    <a:pt x="280" y="0"/>
                  </a:lnTo>
                  <a:lnTo>
                    <a:pt x="280" y="48"/>
                  </a:lnTo>
                  <a:lnTo>
                    <a:pt x="288" y="64"/>
                  </a:lnTo>
                  <a:lnTo>
                    <a:pt x="288" y="48"/>
                  </a:lnTo>
                  <a:lnTo>
                    <a:pt x="296" y="48"/>
                  </a:lnTo>
                  <a:lnTo>
                    <a:pt x="296" y="88"/>
                  </a:lnTo>
                  <a:lnTo>
                    <a:pt x="304" y="96"/>
                  </a:lnTo>
                  <a:lnTo>
                    <a:pt x="304" y="80"/>
                  </a:lnTo>
                  <a:lnTo>
                    <a:pt x="312" y="88"/>
                  </a:lnTo>
                  <a:lnTo>
                    <a:pt x="312" y="40"/>
                  </a:lnTo>
                  <a:lnTo>
                    <a:pt x="312" y="80"/>
                  </a:lnTo>
                  <a:lnTo>
                    <a:pt x="320" y="112"/>
                  </a:lnTo>
                  <a:lnTo>
                    <a:pt x="320" y="152"/>
                  </a:lnTo>
                  <a:lnTo>
                    <a:pt x="320" y="144"/>
                  </a:lnTo>
                  <a:lnTo>
                    <a:pt x="328" y="168"/>
                  </a:lnTo>
                  <a:lnTo>
                    <a:pt x="328" y="200"/>
                  </a:lnTo>
                  <a:lnTo>
                    <a:pt x="336" y="264"/>
                  </a:lnTo>
                  <a:lnTo>
                    <a:pt x="336" y="240"/>
                  </a:lnTo>
                  <a:lnTo>
                    <a:pt x="344" y="256"/>
                  </a:lnTo>
                  <a:lnTo>
                    <a:pt x="344" y="304"/>
                  </a:lnTo>
                  <a:lnTo>
                    <a:pt x="352" y="296"/>
                  </a:lnTo>
                  <a:lnTo>
                    <a:pt x="352" y="288"/>
                  </a:lnTo>
                  <a:lnTo>
                    <a:pt x="352" y="320"/>
                  </a:lnTo>
                  <a:lnTo>
                    <a:pt x="360" y="352"/>
                  </a:lnTo>
                  <a:lnTo>
                    <a:pt x="360" y="280"/>
                  </a:lnTo>
                  <a:lnTo>
                    <a:pt x="368" y="304"/>
                  </a:lnTo>
                  <a:lnTo>
                    <a:pt x="368" y="328"/>
                  </a:lnTo>
                  <a:lnTo>
                    <a:pt x="376" y="376"/>
                  </a:lnTo>
                  <a:lnTo>
                    <a:pt x="376" y="344"/>
                  </a:lnTo>
                  <a:lnTo>
                    <a:pt x="384" y="352"/>
                  </a:lnTo>
                  <a:lnTo>
                    <a:pt x="384" y="320"/>
                  </a:lnTo>
                  <a:lnTo>
                    <a:pt x="392" y="328"/>
                  </a:lnTo>
                  <a:lnTo>
                    <a:pt x="392" y="376"/>
                  </a:lnTo>
                  <a:lnTo>
                    <a:pt x="400" y="384"/>
                  </a:lnTo>
                  <a:lnTo>
                    <a:pt x="400" y="288"/>
                  </a:lnTo>
                  <a:lnTo>
                    <a:pt x="408" y="304"/>
                  </a:lnTo>
                  <a:lnTo>
                    <a:pt x="408" y="296"/>
                  </a:lnTo>
                  <a:lnTo>
                    <a:pt x="416" y="328"/>
                  </a:lnTo>
                  <a:lnTo>
                    <a:pt x="416" y="352"/>
                  </a:lnTo>
                  <a:lnTo>
                    <a:pt x="416" y="320"/>
                  </a:lnTo>
                  <a:lnTo>
                    <a:pt x="424" y="312"/>
                  </a:lnTo>
                  <a:lnTo>
                    <a:pt x="424" y="360"/>
                  </a:lnTo>
                  <a:lnTo>
                    <a:pt x="424" y="344"/>
                  </a:lnTo>
                  <a:lnTo>
                    <a:pt x="432" y="344"/>
                  </a:lnTo>
                  <a:lnTo>
                    <a:pt x="432" y="312"/>
                  </a:lnTo>
                  <a:lnTo>
                    <a:pt x="440" y="280"/>
                  </a:lnTo>
                  <a:lnTo>
                    <a:pt x="440" y="304"/>
                  </a:lnTo>
                  <a:lnTo>
                    <a:pt x="448" y="312"/>
                  </a:lnTo>
                  <a:lnTo>
                    <a:pt x="448" y="336"/>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41" name="Freeform 161"/>
            <p:cNvSpPr>
              <a:spLocks/>
            </p:cNvSpPr>
            <p:nvPr/>
          </p:nvSpPr>
          <p:spPr bwMode="auto">
            <a:xfrm>
              <a:off x="1507" y="952"/>
              <a:ext cx="448" cy="1859"/>
            </a:xfrm>
            <a:custGeom>
              <a:avLst/>
              <a:gdLst/>
              <a:ahLst/>
              <a:cxnLst>
                <a:cxn ang="0">
                  <a:pos x="8" y="737"/>
                </a:cxn>
                <a:cxn ang="0">
                  <a:pos x="24" y="745"/>
                </a:cxn>
                <a:cxn ang="0">
                  <a:pos x="32" y="761"/>
                </a:cxn>
                <a:cxn ang="0">
                  <a:pos x="40" y="737"/>
                </a:cxn>
                <a:cxn ang="0">
                  <a:pos x="48" y="633"/>
                </a:cxn>
                <a:cxn ang="0">
                  <a:pos x="64" y="529"/>
                </a:cxn>
                <a:cxn ang="0">
                  <a:pos x="72" y="32"/>
                </a:cxn>
                <a:cxn ang="0">
                  <a:pos x="88" y="296"/>
                </a:cxn>
                <a:cxn ang="0">
                  <a:pos x="96" y="1290"/>
                </a:cxn>
                <a:cxn ang="0">
                  <a:pos x="112" y="1787"/>
                </a:cxn>
                <a:cxn ang="0">
                  <a:pos x="120" y="1715"/>
                </a:cxn>
                <a:cxn ang="0">
                  <a:pos x="128" y="1194"/>
                </a:cxn>
                <a:cxn ang="0">
                  <a:pos x="144" y="873"/>
                </a:cxn>
                <a:cxn ang="0">
                  <a:pos x="152" y="689"/>
                </a:cxn>
                <a:cxn ang="0">
                  <a:pos x="160" y="705"/>
                </a:cxn>
                <a:cxn ang="0">
                  <a:pos x="168" y="697"/>
                </a:cxn>
                <a:cxn ang="0">
                  <a:pos x="176" y="665"/>
                </a:cxn>
                <a:cxn ang="0">
                  <a:pos x="184" y="705"/>
                </a:cxn>
                <a:cxn ang="0">
                  <a:pos x="200" y="689"/>
                </a:cxn>
                <a:cxn ang="0">
                  <a:pos x="208" y="649"/>
                </a:cxn>
                <a:cxn ang="0">
                  <a:pos x="216" y="641"/>
                </a:cxn>
                <a:cxn ang="0">
                  <a:pos x="224" y="665"/>
                </a:cxn>
                <a:cxn ang="0">
                  <a:pos x="240" y="601"/>
                </a:cxn>
                <a:cxn ang="0">
                  <a:pos x="248" y="633"/>
                </a:cxn>
                <a:cxn ang="0">
                  <a:pos x="264" y="569"/>
                </a:cxn>
                <a:cxn ang="0">
                  <a:pos x="272" y="593"/>
                </a:cxn>
                <a:cxn ang="0">
                  <a:pos x="288" y="545"/>
                </a:cxn>
                <a:cxn ang="0">
                  <a:pos x="296" y="593"/>
                </a:cxn>
                <a:cxn ang="0">
                  <a:pos x="304" y="561"/>
                </a:cxn>
                <a:cxn ang="0">
                  <a:pos x="320" y="513"/>
                </a:cxn>
                <a:cxn ang="0">
                  <a:pos x="328" y="497"/>
                </a:cxn>
                <a:cxn ang="0">
                  <a:pos x="336" y="465"/>
                </a:cxn>
                <a:cxn ang="0">
                  <a:pos x="344" y="497"/>
                </a:cxn>
                <a:cxn ang="0">
                  <a:pos x="360" y="457"/>
                </a:cxn>
                <a:cxn ang="0">
                  <a:pos x="368" y="393"/>
                </a:cxn>
                <a:cxn ang="0">
                  <a:pos x="376" y="369"/>
                </a:cxn>
                <a:cxn ang="0">
                  <a:pos x="392" y="321"/>
                </a:cxn>
                <a:cxn ang="0">
                  <a:pos x="400" y="296"/>
                </a:cxn>
                <a:cxn ang="0">
                  <a:pos x="408" y="304"/>
                </a:cxn>
                <a:cxn ang="0">
                  <a:pos x="416" y="361"/>
                </a:cxn>
                <a:cxn ang="0">
                  <a:pos x="432" y="353"/>
                </a:cxn>
                <a:cxn ang="0">
                  <a:pos x="440" y="329"/>
                </a:cxn>
              </a:cxnLst>
              <a:rect l="0" t="0" r="r" b="b"/>
              <a:pathLst>
                <a:path w="448" h="1859">
                  <a:moveTo>
                    <a:pt x="0" y="713"/>
                  </a:moveTo>
                  <a:lnTo>
                    <a:pt x="8" y="681"/>
                  </a:lnTo>
                  <a:lnTo>
                    <a:pt x="8" y="737"/>
                  </a:lnTo>
                  <a:lnTo>
                    <a:pt x="16" y="729"/>
                  </a:lnTo>
                  <a:lnTo>
                    <a:pt x="16" y="705"/>
                  </a:lnTo>
                  <a:lnTo>
                    <a:pt x="24" y="745"/>
                  </a:lnTo>
                  <a:lnTo>
                    <a:pt x="24" y="753"/>
                  </a:lnTo>
                  <a:lnTo>
                    <a:pt x="32" y="769"/>
                  </a:lnTo>
                  <a:lnTo>
                    <a:pt x="32" y="761"/>
                  </a:lnTo>
                  <a:lnTo>
                    <a:pt x="32" y="809"/>
                  </a:lnTo>
                  <a:lnTo>
                    <a:pt x="40" y="793"/>
                  </a:lnTo>
                  <a:lnTo>
                    <a:pt x="40" y="737"/>
                  </a:lnTo>
                  <a:lnTo>
                    <a:pt x="48" y="657"/>
                  </a:lnTo>
                  <a:lnTo>
                    <a:pt x="48" y="625"/>
                  </a:lnTo>
                  <a:lnTo>
                    <a:pt x="48" y="633"/>
                  </a:lnTo>
                  <a:lnTo>
                    <a:pt x="56" y="585"/>
                  </a:lnTo>
                  <a:lnTo>
                    <a:pt x="56" y="521"/>
                  </a:lnTo>
                  <a:lnTo>
                    <a:pt x="64" y="529"/>
                  </a:lnTo>
                  <a:lnTo>
                    <a:pt x="64" y="353"/>
                  </a:lnTo>
                  <a:lnTo>
                    <a:pt x="72" y="232"/>
                  </a:lnTo>
                  <a:lnTo>
                    <a:pt x="72" y="32"/>
                  </a:lnTo>
                  <a:lnTo>
                    <a:pt x="80" y="0"/>
                  </a:lnTo>
                  <a:lnTo>
                    <a:pt x="80" y="128"/>
                  </a:lnTo>
                  <a:lnTo>
                    <a:pt x="88" y="296"/>
                  </a:lnTo>
                  <a:lnTo>
                    <a:pt x="88" y="761"/>
                  </a:lnTo>
                  <a:lnTo>
                    <a:pt x="96" y="1018"/>
                  </a:lnTo>
                  <a:lnTo>
                    <a:pt x="96" y="1290"/>
                  </a:lnTo>
                  <a:lnTo>
                    <a:pt x="104" y="1474"/>
                  </a:lnTo>
                  <a:lnTo>
                    <a:pt x="104" y="1699"/>
                  </a:lnTo>
                  <a:lnTo>
                    <a:pt x="112" y="1787"/>
                  </a:lnTo>
                  <a:lnTo>
                    <a:pt x="112" y="1859"/>
                  </a:lnTo>
                  <a:lnTo>
                    <a:pt x="112" y="1827"/>
                  </a:lnTo>
                  <a:lnTo>
                    <a:pt x="120" y="1715"/>
                  </a:lnTo>
                  <a:lnTo>
                    <a:pt x="120" y="1514"/>
                  </a:lnTo>
                  <a:lnTo>
                    <a:pt x="128" y="1362"/>
                  </a:lnTo>
                  <a:lnTo>
                    <a:pt x="128" y="1194"/>
                  </a:lnTo>
                  <a:lnTo>
                    <a:pt x="136" y="1106"/>
                  </a:lnTo>
                  <a:lnTo>
                    <a:pt x="136" y="913"/>
                  </a:lnTo>
                  <a:lnTo>
                    <a:pt x="144" y="873"/>
                  </a:lnTo>
                  <a:lnTo>
                    <a:pt x="144" y="761"/>
                  </a:lnTo>
                  <a:lnTo>
                    <a:pt x="152" y="705"/>
                  </a:lnTo>
                  <a:lnTo>
                    <a:pt x="152" y="689"/>
                  </a:lnTo>
                  <a:lnTo>
                    <a:pt x="152" y="705"/>
                  </a:lnTo>
                  <a:lnTo>
                    <a:pt x="160" y="689"/>
                  </a:lnTo>
                  <a:lnTo>
                    <a:pt x="160" y="705"/>
                  </a:lnTo>
                  <a:lnTo>
                    <a:pt x="168" y="697"/>
                  </a:lnTo>
                  <a:lnTo>
                    <a:pt x="168" y="705"/>
                  </a:lnTo>
                  <a:lnTo>
                    <a:pt x="168" y="697"/>
                  </a:lnTo>
                  <a:lnTo>
                    <a:pt x="176" y="681"/>
                  </a:lnTo>
                  <a:lnTo>
                    <a:pt x="176" y="649"/>
                  </a:lnTo>
                  <a:lnTo>
                    <a:pt x="176" y="665"/>
                  </a:lnTo>
                  <a:lnTo>
                    <a:pt x="184" y="713"/>
                  </a:lnTo>
                  <a:lnTo>
                    <a:pt x="184" y="721"/>
                  </a:lnTo>
                  <a:lnTo>
                    <a:pt x="184" y="705"/>
                  </a:lnTo>
                  <a:lnTo>
                    <a:pt x="192" y="673"/>
                  </a:lnTo>
                  <a:lnTo>
                    <a:pt x="200" y="657"/>
                  </a:lnTo>
                  <a:lnTo>
                    <a:pt x="200" y="689"/>
                  </a:lnTo>
                  <a:lnTo>
                    <a:pt x="200" y="665"/>
                  </a:lnTo>
                  <a:lnTo>
                    <a:pt x="208" y="697"/>
                  </a:lnTo>
                  <a:lnTo>
                    <a:pt x="208" y="649"/>
                  </a:lnTo>
                  <a:lnTo>
                    <a:pt x="216" y="617"/>
                  </a:lnTo>
                  <a:lnTo>
                    <a:pt x="216" y="593"/>
                  </a:lnTo>
                  <a:lnTo>
                    <a:pt x="216" y="641"/>
                  </a:lnTo>
                  <a:lnTo>
                    <a:pt x="224" y="665"/>
                  </a:lnTo>
                  <a:lnTo>
                    <a:pt x="224" y="673"/>
                  </a:lnTo>
                  <a:lnTo>
                    <a:pt x="224" y="665"/>
                  </a:lnTo>
                  <a:lnTo>
                    <a:pt x="232" y="641"/>
                  </a:lnTo>
                  <a:lnTo>
                    <a:pt x="232" y="609"/>
                  </a:lnTo>
                  <a:lnTo>
                    <a:pt x="240" y="601"/>
                  </a:lnTo>
                  <a:lnTo>
                    <a:pt x="248" y="633"/>
                  </a:lnTo>
                  <a:lnTo>
                    <a:pt x="248" y="625"/>
                  </a:lnTo>
                  <a:lnTo>
                    <a:pt x="248" y="633"/>
                  </a:lnTo>
                  <a:lnTo>
                    <a:pt x="256" y="625"/>
                  </a:lnTo>
                  <a:lnTo>
                    <a:pt x="256" y="577"/>
                  </a:lnTo>
                  <a:lnTo>
                    <a:pt x="264" y="569"/>
                  </a:lnTo>
                  <a:lnTo>
                    <a:pt x="264" y="601"/>
                  </a:lnTo>
                  <a:lnTo>
                    <a:pt x="272" y="633"/>
                  </a:lnTo>
                  <a:lnTo>
                    <a:pt x="272" y="593"/>
                  </a:lnTo>
                  <a:lnTo>
                    <a:pt x="280" y="609"/>
                  </a:lnTo>
                  <a:lnTo>
                    <a:pt x="280" y="537"/>
                  </a:lnTo>
                  <a:lnTo>
                    <a:pt x="288" y="545"/>
                  </a:lnTo>
                  <a:lnTo>
                    <a:pt x="288" y="561"/>
                  </a:lnTo>
                  <a:lnTo>
                    <a:pt x="296" y="537"/>
                  </a:lnTo>
                  <a:lnTo>
                    <a:pt x="296" y="593"/>
                  </a:lnTo>
                  <a:lnTo>
                    <a:pt x="304" y="569"/>
                  </a:lnTo>
                  <a:lnTo>
                    <a:pt x="304" y="545"/>
                  </a:lnTo>
                  <a:lnTo>
                    <a:pt x="304" y="561"/>
                  </a:lnTo>
                  <a:lnTo>
                    <a:pt x="312" y="585"/>
                  </a:lnTo>
                  <a:lnTo>
                    <a:pt x="312" y="529"/>
                  </a:lnTo>
                  <a:lnTo>
                    <a:pt x="320" y="513"/>
                  </a:lnTo>
                  <a:lnTo>
                    <a:pt x="320" y="529"/>
                  </a:lnTo>
                  <a:lnTo>
                    <a:pt x="328" y="505"/>
                  </a:lnTo>
                  <a:lnTo>
                    <a:pt x="328" y="497"/>
                  </a:lnTo>
                  <a:lnTo>
                    <a:pt x="336" y="473"/>
                  </a:lnTo>
                  <a:lnTo>
                    <a:pt x="336" y="449"/>
                  </a:lnTo>
                  <a:lnTo>
                    <a:pt x="336" y="465"/>
                  </a:lnTo>
                  <a:lnTo>
                    <a:pt x="344" y="489"/>
                  </a:lnTo>
                  <a:lnTo>
                    <a:pt x="344" y="521"/>
                  </a:lnTo>
                  <a:lnTo>
                    <a:pt x="344" y="497"/>
                  </a:lnTo>
                  <a:lnTo>
                    <a:pt x="352" y="449"/>
                  </a:lnTo>
                  <a:lnTo>
                    <a:pt x="352" y="465"/>
                  </a:lnTo>
                  <a:lnTo>
                    <a:pt x="360" y="457"/>
                  </a:lnTo>
                  <a:lnTo>
                    <a:pt x="360" y="425"/>
                  </a:lnTo>
                  <a:lnTo>
                    <a:pt x="368" y="401"/>
                  </a:lnTo>
                  <a:lnTo>
                    <a:pt x="368" y="393"/>
                  </a:lnTo>
                  <a:lnTo>
                    <a:pt x="376" y="385"/>
                  </a:lnTo>
                  <a:lnTo>
                    <a:pt x="376" y="345"/>
                  </a:lnTo>
                  <a:lnTo>
                    <a:pt x="376" y="369"/>
                  </a:lnTo>
                  <a:lnTo>
                    <a:pt x="384" y="369"/>
                  </a:lnTo>
                  <a:lnTo>
                    <a:pt x="384" y="345"/>
                  </a:lnTo>
                  <a:lnTo>
                    <a:pt x="392" y="321"/>
                  </a:lnTo>
                  <a:lnTo>
                    <a:pt x="392" y="345"/>
                  </a:lnTo>
                  <a:lnTo>
                    <a:pt x="392" y="321"/>
                  </a:lnTo>
                  <a:lnTo>
                    <a:pt x="400" y="296"/>
                  </a:lnTo>
                  <a:lnTo>
                    <a:pt x="400" y="304"/>
                  </a:lnTo>
                  <a:lnTo>
                    <a:pt x="408" y="321"/>
                  </a:lnTo>
                  <a:lnTo>
                    <a:pt x="408" y="304"/>
                  </a:lnTo>
                  <a:lnTo>
                    <a:pt x="408" y="313"/>
                  </a:lnTo>
                  <a:lnTo>
                    <a:pt x="416" y="304"/>
                  </a:lnTo>
                  <a:lnTo>
                    <a:pt x="416" y="361"/>
                  </a:lnTo>
                  <a:lnTo>
                    <a:pt x="424" y="353"/>
                  </a:lnTo>
                  <a:lnTo>
                    <a:pt x="424" y="361"/>
                  </a:lnTo>
                  <a:lnTo>
                    <a:pt x="432" y="353"/>
                  </a:lnTo>
                  <a:lnTo>
                    <a:pt x="432" y="345"/>
                  </a:lnTo>
                  <a:lnTo>
                    <a:pt x="440" y="393"/>
                  </a:lnTo>
                  <a:lnTo>
                    <a:pt x="440" y="329"/>
                  </a:lnTo>
                  <a:lnTo>
                    <a:pt x="448" y="345"/>
                  </a:lnTo>
                  <a:lnTo>
                    <a:pt x="448" y="337"/>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42" name="Freeform 162"/>
            <p:cNvSpPr>
              <a:spLocks/>
            </p:cNvSpPr>
            <p:nvPr/>
          </p:nvSpPr>
          <p:spPr bwMode="auto">
            <a:xfrm>
              <a:off x="1955" y="1289"/>
              <a:ext cx="439" cy="544"/>
            </a:xfrm>
            <a:custGeom>
              <a:avLst/>
              <a:gdLst/>
              <a:ahLst/>
              <a:cxnLst>
                <a:cxn ang="0">
                  <a:pos x="8" y="24"/>
                </a:cxn>
                <a:cxn ang="0">
                  <a:pos x="16" y="56"/>
                </a:cxn>
                <a:cxn ang="0">
                  <a:pos x="24" y="80"/>
                </a:cxn>
                <a:cxn ang="0">
                  <a:pos x="40" y="216"/>
                </a:cxn>
                <a:cxn ang="0">
                  <a:pos x="48" y="280"/>
                </a:cxn>
                <a:cxn ang="0">
                  <a:pos x="56" y="304"/>
                </a:cxn>
                <a:cxn ang="0">
                  <a:pos x="72" y="344"/>
                </a:cxn>
                <a:cxn ang="0">
                  <a:pos x="88" y="416"/>
                </a:cxn>
                <a:cxn ang="0">
                  <a:pos x="96" y="400"/>
                </a:cxn>
                <a:cxn ang="0">
                  <a:pos x="104" y="400"/>
                </a:cxn>
                <a:cxn ang="0">
                  <a:pos x="120" y="400"/>
                </a:cxn>
                <a:cxn ang="0">
                  <a:pos x="128" y="424"/>
                </a:cxn>
                <a:cxn ang="0">
                  <a:pos x="144" y="360"/>
                </a:cxn>
                <a:cxn ang="0">
                  <a:pos x="152" y="424"/>
                </a:cxn>
                <a:cxn ang="0">
                  <a:pos x="160" y="432"/>
                </a:cxn>
                <a:cxn ang="0">
                  <a:pos x="168" y="416"/>
                </a:cxn>
                <a:cxn ang="0">
                  <a:pos x="176" y="448"/>
                </a:cxn>
                <a:cxn ang="0">
                  <a:pos x="184" y="416"/>
                </a:cxn>
                <a:cxn ang="0">
                  <a:pos x="200" y="424"/>
                </a:cxn>
                <a:cxn ang="0">
                  <a:pos x="207" y="392"/>
                </a:cxn>
                <a:cxn ang="0">
                  <a:pos x="215" y="408"/>
                </a:cxn>
                <a:cxn ang="0">
                  <a:pos x="231" y="432"/>
                </a:cxn>
                <a:cxn ang="0">
                  <a:pos x="239" y="408"/>
                </a:cxn>
                <a:cxn ang="0">
                  <a:pos x="255" y="480"/>
                </a:cxn>
                <a:cxn ang="0">
                  <a:pos x="263" y="456"/>
                </a:cxn>
                <a:cxn ang="0">
                  <a:pos x="271" y="496"/>
                </a:cxn>
                <a:cxn ang="0">
                  <a:pos x="279" y="544"/>
                </a:cxn>
                <a:cxn ang="0">
                  <a:pos x="295" y="480"/>
                </a:cxn>
                <a:cxn ang="0">
                  <a:pos x="303" y="464"/>
                </a:cxn>
                <a:cxn ang="0">
                  <a:pos x="311" y="464"/>
                </a:cxn>
                <a:cxn ang="0">
                  <a:pos x="319" y="424"/>
                </a:cxn>
                <a:cxn ang="0">
                  <a:pos x="335" y="392"/>
                </a:cxn>
                <a:cxn ang="0">
                  <a:pos x="343" y="352"/>
                </a:cxn>
                <a:cxn ang="0">
                  <a:pos x="359" y="384"/>
                </a:cxn>
                <a:cxn ang="0">
                  <a:pos x="367" y="336"/>
                </a:cxn>
                <a:cxn ang="0">
                  <a:pos x="375" y="320"/>
                </a:cxn>
                <a:cxn ang="0">
                  <a:pos x="383" y="392"/>
                </a:cxn>
                <a:cxn ang="0">
                  <a:pos x="391" y="368"/>
                </a:cxn>
                <a:cxn ang="0">
                  <a:pos x="399" y="384"/>
                </a:cxn>
                <a:cxn ang="0">
                  <a:pos x="415" y="288"/>
                </a:cxn>
                <a:cxn ang="0">
                  <a:pos x="423" y="416"/>
                </a:cxn>
                <a:cxn ang="0">
                  <a:pos x="431" y="480"/>
                </a:cxn>
              </a:cxnLst>
              <a:rect l="0" t="0" r="r" b="b"/>
              <a:pathLst>
                <a:path w="439" h="544">
                  <a:moveTo>
                    <a:pt x="0" y="0"/>
                  </a:moveTo>
                  <a:lnTo>
                    <a:pt x="0" y="32"/>
                  </a:lnTo>
                  <a:lnTo>
                    <a:pt x="8" y="24"/>
                  </a:lnTo>
                  <a:lnTo>
                    <a:pt x="8" y="8"/>
                  </a:lnTo>
                  <a:lnTo>
                    <a:pt x="16" y="8"/>
                  </a:lnTo>
                  <a:lnTo>
                    <a:pt x="16" y="56"/>
                  </a:lnTo>
                  <a:lnTo>
                    <a:pt x="24" y="80"/>
                  </a:lnTo>
                  <a:lnTo>
                    <a:pt x="24" y="120"/>
                  </a:lnTo>
                  <a:lnTo>
                    <a:pt x="24" y="80"/>
                  </a:lnTo>
                  <a:lnTo>
                    <a:pt x="32" y="128"/>
                  </a:lnTo>
                  <a:lnTo>
                    <a:pt x="32" y="200"/>
                  </a:lnTo>
                  <a:lnTo>
                    <a:pt x="40" y="216"/>
                  </a:lnTo>
                  <a:lnTo>
                    <a:pt x="40" y="240"/>
                  </a:lnTo>
                  <a:lnTo>
                    <a:pt x="48" y="248"/>
                  </a:lnTo>
                  <a:lnTo>
                    <a:pt x="48" y="280"/>
                  </a:lnTo>
                  <a:lnTo>
                    <a:pt x="48" y="272"/>
                  </a:lnTo>
                  <a:lnTo>
                    <a:pt x="56" y="312"/>
                  </a:lnTo>
                  <a:lnTo>
                    <a:pt x="56" y="304"/>
                  </a:lnTo>
                  <a:lnTo>
                    <a:pt x="64" y="280"/>
                  </a:lnTo>
                  <a:lnTo>
                    <a:pt x="64" y="336"/>
                  </a:lnTo>
                  <a:lnTo>
                    <a:pt x="72" y="344"/>
                  </a:lnTo>
                  <a:lnTo>
                    <a:pt x="72" y="368"/>
                  </a:lnTo>
                  <a:lnTo>
                    <a:pt x="80" y="376"/>
                  </a:lnTo>
                  <a:lnTo>
                    <a:pt x="88" y="416"/>
                  </a:lnTo>
                  <a:lnTo>
                    <a:pt x="88" y="376"/>
                  </a:lnTo>
                  <a:lnTo>
                    <a:pt x="96" y="352"/>
                  </a:lnTo>
                  <a:lnTo>
                    <a:pt x="96" y="400"/>
                  </a:lnTo>
                  <a:lnTo>
                    <a:pt x="96" y="368"/>
                  </a:lnTo>
                  <a:lnTo>
                    <a:pt x="104" y="392"/>
                  </a:lnTo>
                  <a:lnTo>
                    <a:pt x="104" y="400"/>
                  </a:lnTo>
                  <a:lnTo>
                    <a:pt x="112" y="416"/>
                  </a:lnTo>
                  <a:lnTo>
                    <a:pt x="112" y="424"/>
                  </a:lnTo>
                  <a:lnTo>
                    <a:pt x="120" y="400"/>
                  </a:lnTo>
                  <a:lnTo>
                    <a:pt x="120" y="360"/>
                  </a:lnTo>
                  <a:lnTo>
                    <a:pt x="128" y="408"/>
                  </a:lnTo>
                  <a:lnTo>
                    <a:pt x="128" y="424"/>
                  </a:lnTo>
                  <a:lnTo>
                    <a:pt x="136" y="464"/>
                  </a:lnTo>
                  <a:lnTo>
                    <a:pt x="136" y="416"/>
                  </a:lnTo>
                  <a:lnTo>
                    <a:pt x="144" y="360"/>
                  </a:lnTo>
                  <a:lnTo>
                    <a:pt x="144" y="344"/>
                  </a:lnTo>
                  <a:lnTo>
                    <a:pt x="144" y="392"/>
                  </a:lnTo>
                  <a:lnTo>
                    <a:pt x="152" y="424"/>
                  </a:lnTo>
                  <a:lnTo>
                    <a:pt x="152" y="448"/>
                  </a:lnTo>
                  <a:lnTo>
                    <a:pt x="160" y="464"/>
                  </a:lnTo>
                  <a:lnTo>
                    <a:pt x="160" y="432"/>
                  </a:lnTo>
                  <a:lnTo>
                    <a:pt x="168" y="416"/>
                  </a:lnTo>
                  <a:lnTo>
                    <a:pt x="168" y="408"/>
                  </a:lnTo>
                  <a:lnTo>
                    <a:pt x="168" y="416"/>
                  </a:lnTo>
                  <a:lnTo>
                    <a:pt x="176" y="416"/>
                  </a:lnTo>
                  <a:lnTo>
                    <a:pt x="176" y="400"/>
                  </a:lnTo>
                  <a:lnTo>
                    <a:pt x="176" y="448"/>
                  </a:lnTo>
                  <a:lnTo>
                    <a:pt x="184" y="416"/>
                  </a:lnTo>
                  <a:lnTo>
                    <a:pt x="184" y="408"/>
                  </a:lnTo>
                  <a:lnTo>
                    <a:pt x="184" y="416"/>
                  </a:lnTo>
                  <a:lnTo>
                    <a:pt x="192" y="440"/>
                  </a:lnTo>
                  <a:lnTo>
                    <a:pt x="200" y="416"/>
                  </a:lnTo>
                  <a:lnTo>
                    <a:pt x="200" y="424"/>
                  </a:lnTo>
                  <a:lnTo>
                    <a:pt x="200" y="416"/>
                  </a:lnTo>
                  <a:lnTo>
                    <a:pt x="207" y="416"/>
                  </a:lnTo>
                  <a:lnTo>
                    <a:pt x="207" y="392"/>
                  </a:lnTo>
                  <a:lnTo>
                    <a:pt x="207" y="416"/>
                  </a:lnTo>
                  <a:lnTo>
                    <a:pt x="215" y="400"/>
                  </a:lnTo>
                  <a:lnTo>
                    <a:pt x="215" y="408"/>
                  </a:lnTo>
                  <a:lnTo>
                    <a:pt x="223" y="432"/>
                  </a:lnTo>
                  <a:lnTo>
                    <a:pt x="223" y="424"/>
                  </a:lnTo>
                  <a:lnTo>
                    <a:pt x="231" y="432"/>
                  </a:lnTo>
                  <a:lnTo>
                    <a:pt x="231" y="512"/>
                  </a:lnTo>
                  <a:lnTo>
                    <a:pt x="239" y="456"/>
                  </a:lnTo>
                  <a:lnTo>
                    <a:pt x="239" y="408"/>
                  </a:lnTo>
                  <a:lnTo>
                    <a:pt x="247" y="432"/>
                  </a:lnTo>
                  <a:lnTo>
                    <a:pt x="247" y="472"/>
                  </a:lnTo>
                  <a:lnTo>
                    <a:pt x="255" y="480"/>
                  </a:lnTo>
                  <a:lnTo>
                    <a:pt x="255" y="416"/>
                  </a:lnTo>
                  <a:lnTo>
                    <a:pt x="263" y="472"/>
                  </a:lnTo>
                  <a:lnTo>
                    <a:pt x="263" y="456"/>
                  </a:lnTo>
                  <a:lnTo>
                    <a:pt x="271" y="480"/>
                  </a:lnTo>
                  <a:lnTo>
                    <a:pt x="271" y="472"/>
                  </a:lnTo>
                  <a:lnTo>
                    <a:pt x="271" y="496"/>
                  </a:lnTo>
                  <a:lnTo>
                    <a:pt x="279" y="496"/>
                  </a:lnTo>
                  <a:lnTo>
                    <a:pt x="279" y="472"/>
                  </a:lnTo>
                  <a:lnTo>
                    <a:pt x="279" y="544"/>
                  </a:lnTo>
                  <a:lnTo>
                    <a:pt x="287" y="512"/>
                  </a:lnTo>
                  <a:lnTo>
                    <a:pt x="287" y="472"/>
                  </a:lnTo>
                  <a:lnTo>
                    <a:pt x="295" y="480"/>
                  </a:lnTo>
                  <a:lnTo>
                    <a:pt x="295" y="464"/>
                  </a:lnTo>
                  <a:lnTo>
                    <a:pt x="303" y="440"/>
                  </a:lnTo>
                  <a:lnTo>
                    <a:pt x="303" y="464"/>
                  </a:lnTo>
                  <a:lnTo>
                    <a:pt x="303" y="440"/>
                  </a:lnTo>
                  <a:lnTo>
                    <a:pt x="311" y="432"/>
                  </a:lnTo>
                  <a:lnTo>
                    <a:pt x="311" y="464"/>
                  </a:lnTo>
                  <a:lnTo>
                    <a:pt x="311" y="456"/>
                  </a:lnTo>
                  <a:lnTo>
                    <a:pt x="319" y="416"/>
                  </a:lnTo>
                  <a:lnTo>
                    <a:pt x="319" y="424"/>
                  </a:lnTo>
                  <a:lnTo>
                    <a:pt x="327" y="448"/>
                  </a:lnTo>
                  <a:lnTo>
                    <a:pt x="335" y="416"/>
                  </a:lnTo>
                  <a:lnTo>
                    <a:pt x="335" y="392"/>
                  </a:lnTo>
                  <a:lnTo>
                    <a:pt x="335" y="400"/>
                  </a:lnTo>
                  <a:lnTo>
                    <a:pt x="343" y="384"/>
                  </a:lnTo>
                  <a:lnTo>
                    <a:pt x="343" y="352"/>
                  </a:lnTo>
                  <a:lnTo>
                    <a:pt x="351" y="368"/>
                  </a:lnTo>
                  <a:lnTo>
                    <a:pt x="351" y="392"/>
                  </a:lnTo>
                  <a:lnTo>
                    <a:pt x="359" y="384"/>
                  </a:lnTo>
                  <a:lnTo>
                    <a:pt x="359" y="328"/>
                  </a:lnTo>
                  <a:lnTo>
                    <a:pt x="367" y="352"/>
                  </a:lnTo>
                  <a:lnTo>
                    <a:pt x="367" y="336"/>
                  </a:lnTo>
                  <a:lnTo>
                    <a:pt x="367" y="392"/>
                  </a:lnTo>
                  <a:lnTo>
                    <a:pt x="375" y="376"/>
                  </a:lnTo>
                  <a:lnTo>
                    <a:pt x="375" y="320"/>
                  </a:lnTo>
                  <a:lnTo>
                    <a:pt x="375" y="328"/>
                  </a:lnTo>
                  <a:lnTo>
                    <a:pt x="383" y="376"/>
                  </a:lnTo>
                  <a:lnTo>
                    <a:pt x="383" y="392"/>
                  </a:lnTo>
                  <a:lnTo>
                    <a:pt x="383" y="328"/>
                  </a:lnTo>
                  <a:lnTo>
                    <a:pt x="391" y="336"/>
                  </a:lnTo>
                  <a:lnTo>
                    <a:pt x="391" y="368"/>
                  </a:lnTo>
                  <a:lnTo>
                    <a:pt x="399" y="384"/>
                  </a:lnTo>
                  <a:lnTo>
                    <a:pt x="399" y="376"/>
                  </a:lnTo>
                  <a:lnTo>
                    <a:pt x="399" y="384"/>
                  </a:lnTo>
                  <a:lnTo>
                    <a:pt x="407" y="400"/>
                  </a:lnTo>
                  <a:lnTo>
                    <a:pt x="407" y="296"/>
                  </a:lnTo>
                  <a:lnTo>
                    <a:pt x="415" y="288"/>
                  </a:lnTo>
                  <a:lnTo>
                    <a:pt x="415" y="312"/>
                  </a:lnTo>
                  <a:lnTo>
                    <a:pt x="423" y="344"/>
                  </a:lnTo>
                  <a:lnTo>
                    <a:pt x="423" y="416"/>
                  </a:lnTo>
                  <a:lnTo>
                    <a:pt x="431" y="440"/>
                  </a:lnTo>
                  <a:lnTo>
                    <a:pt x="431" y="496"/>
                  </a:lnTo>
                  <a:lnTo>
                    <a:pt x="431" y="480"/>
                  </a:lnTo>
                  <a:lnTo>
                    <a:pt x="439" y="496"/>
                  </a:lnTo>
                  <a:lnTo>
                    <a:pt x="439" y="544"/>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43" name="Freeform 163"/>
            <p:cNvSpPr>
              <a:spLocks/>
            </p:cNvSpPr>
            <p:nvPr/>
          </p:nvSpPr>
          <p:spPr bwMode="auto">
            <a:xfrm>
              <a:off x="2394" y="1072"/>
              <a:ext cx="448" cy="1779"/>
            </a:xfrm>
            <a:custGeom>
              <a:avLst/>
              <a:gdLst/>
              <a:ahLst/>
              <a:cxnLst>
                <a:cxn ang="0">
                  <a:pos x="8" y="721"/>
                </a:cxn>
                <a:cxn ang="0">
                  <a:pos x="16" y="753"/>
                </a:cxn>
                <a:cxn ang="0">
                  <a:pos x="24" y="825"/>
                </a:cxn>
                <a:cxn ang="0">
                  <a:pos x="32" y="833"/>
                </a:cxn>
                <a:cxn ang="0">
                  <a:pos x="40" y="801"/>
                </a:cxn>
                <a:cxn ang="0">
                  <a:pos x="48" y="817"/>
                </a:cxn>
                <a:cxn ang="0">
                  <a:pos x="64" y="793"/>
                </a:cxn>
                <a:cxn ang="0">
                  <a:pos x="72" y="769"/>
                </a:cxn>
                <a:cxn ang="0">
                  <a:pos x="88" y="849"/>
                </a:cxn>
                <a:cxn ang="0">
                  <a:pos x="96" y="817"/>
                </a:cxn>
                <a:cxn ang="0">
                  <a:pos x="104" y="857"/>
                </a:cxn>
                <a:cxn ang="0">
                  <a:pos x="120" y="809"/>
                </a:cxn>
                <a:cxn ang="0">
                  <a:pos x="128" y="817"/>
                </a:cxn>
                <a:cxn ang="0">
                  <a:pos x="136" y="825"/>
                </a:cxn>
                <a:cxn ang="0">
                  <a:pos x="152" y="890"/>
                </a:cxn>
                <a:cxn ang="0">
                  <a:pos x="160" y="857"/>
                </a:cxn>
                <a:cxn ang="0">
                  <a:pos x="168" y="665"/>
                </a:cxn>
                <a:cxn ang="0">
                  <a:pos x="184" y="489"/>
                </a:cxn>
                <a:cxn ang="0">
                  <a:pos x="192" y="40"/>
                </a:cxn>
                <a:cxn ang="0">
                  <a:pos x="208" y="409"/>
                </a:cxn>
                <a:cxn ang="0">
                  <a:pos x="216" y="1362"/>
                </a:cxn>
                <a:cxn ang="0">
                  <a:pos x="232" y="1723"/>
                </a:cxn>
                <a:cxn ang="0">
                  <a:pos x="240" y="1667"/>
                </a:cxn>
                <a:cxn ang="0">
                  <a:pos x="256" y="1066"/>
                </a:cxn>
                <a:cxn ang="0">
                  <a:pos x="264" y="761"/>
                </a:cxn>
                <a:cxn ang="0">
                  <a:pos x="272" y="705"/>
                </a:cxn>
                <a:cxn ang="0">
                  <a:pos x="288" y="697"/>
                </a:cxn>
                <a:cxn ang="0">
                  <a:pos x="296" y="697"/>
                </a:cxn>
                <a:cxn ang="0">
                  <a:pos x="304" y="657"/>
                </a:cxn>
                <a:cxn ang="0">
                  <a:pos x="320" y="641"/>
                </a:cxn>
                <a:cxn ang="0">
                  <a:pos x="328" y="625"/>
                </a:cxn>
                <a:cxn ang="0">
                  <a:pos x="344" y="633"/>
                </a:cxn>
                <a:cxn ang="0">
                  <a:pos x="352" y="625"/>
                </a:cxn>
                <a:cxn ang="0">
                  <a:pos x="360" y="561"/>
                </a:cxn>
                <a:cxn ang="0">
                  <a:pos x="376" y="529"/>
                </a:cxn>
                <a:cxn ang="0">
                  <a:pos x="384" y="497"/>
                </a:cxn>
                <a:cxn ang="0">
                  <a:pos x="400" y="545"/>
                </a:cxn>
                <a:cxn ang="0">
                  <a:pos x="408" y="465"/>
                </a:cxn>
                <a:cxn ang="0">
                  <a:pos x="416" y="505"/>
                </a:cxn>
                <a:cxn ang="0">
                  <a:pos x="424" y="465"/>
                </a:cxn>
                <a:cxn ang="0">
                  <a:pos x="440" y="465"/>
                </a:cxn>
                <a:cxn ang="0">
                  <a:pos x="448" y="457"/>
                </a:cxn>
              </a:cxnLst>
              <a:rect l="0" t="0" r="r" b="b"/>
              <a:pathLst>
                <a:path w="448" h="1779">
                  <a:moveTo>
                    <a:pt x="0" y="761"/>
                  </a:moveTo>
                  <a:lnTo>
                    <a:pt x="0" y="737"/>
                  </a:lnTo>
                  <a:lnTo>
                    <a:pt x="8" y="721"/>
                  </a:lnTo>
                  <a:lnTo>
                    <a:pt x="8" y="777"/>
                  </a:lnTo>
                  <a:lnTo>
                    <a:pt x="16" y="769"/>
                  </a:lnTo>
                  <a:lnTo>
                    <a:pt x="16" y="753"/>
                  </a:lnTo>
                  <a:lnTo>
                    <a:pt x="16" y="785"/>
                  </a:lnTo>
                  <a:lnTo>
                    <a:pt x="24" y="801"/>
                  </a:lnTo>
                  <a:lnTo>
                    <a:pt x="24" y="825"/>
                  </a:lnTo>
                  <a:lnTo>
                    <a:pt x="32" y="817"/>
                  </a:lnTo>
                  <a:lnTo>
                    <a:pt x="32" y="809"/>
                  </a:lnTo>
                  <a:lnTo>
                    <a:pt x="32" y="833"/>
                  </a:lnTo>
                  <a:lnTo>
                    <a:pt x="40" y="833"/>
                  </a:lnTo>
                  <a:lnTo>
                    <a:pt x="40" y="866"/>
                  </a:lnTo>
                  <a:lnTo>
                    <a:pt x="40" y="801"/>
                  </a:lnTo>
                  <a:lnTo>
                    <a:pt x="48" y="801"/>
                  </a:lnTo>
                  <a:lnTo>
                    <a:pt x="48" y="785"/>
                  </a:lnTo>
                  <a:lnTo>
                    <a:pt x="48" y="817"/>
                  </a:lnTo>
                  <a:lnTo>
                    <a:pt x="56" y="841"/>
                  </a:lnTo>
                  <a:lnTo>
                    <a:pt x="56" y="833"/>
                  </a:lnTo>
                  <a:lnTo>
                    <a:pt x="64" y="793"/>
                  </a:lnTo>
                  <a:lnTo>
                    <a:pt x="64" y="833"/>
                  </a:lnTo>
                  <a:lnTo>
                    <a:pt x="72" y="825"/>
                  </a:lnTo>
                  <a:lnTo>
                    <a:pt x="72" y="769"/>
                  </a:lnTo>
                  <a:lnTo>
                    <a:pt x="80" y="817"/>
                  </a:lnTo>
                  <a:lnTo>
                    <a:pt x="80" y="801"/>
                  </a:lnTo>
                  <a:lnTo>
                    <a:pt x="88" y="849"/>
                  </a:lnTo>
                  <a:lnTo>
                    <a:pt x="88" y="809"/>
                  </a:lnTo>
                  <a:lnTo>
                    <a:pt x="96" y="841"/>
                  </a:lnTo>
                  <a:lnTo>
                    <a:pt x="96" y="817"/>
                  </a:lnTo>
                  <a:lnTo>
                    <a:pt x="96" y="825"/>
                  </a:lnTo>
                  <a:lnTo>
                    <a:pt x="104" y="841"/>
                  </a:lnTo>
                  <a:lnTo>
                    <a:pt x="104" y="857"/>
                  </a:lnTo>
                  <a:lnTo>
                    <a:pt x="112" y="825"/>
                  </a:lnTo>
                  <a:lnTo>
                    <a:pt x="112" y="857"/>
                  </a:lnTo>
                  <a:lnTo>
                    <a:pt x="120" y="809"/>
                  </a:lnTo>
                  <a:lnTo>
                    <a:pt x="120" y="817"/>
                  </a:lnTo>
                  <a:lnTo>
                    <a:pt x="128" y="849"/>
                  </a:lnTo>
                  <a:lnTo>
                    <a:pt x="128" y="817"/>
                  </a:lnTo>
                  <a:lnTo>
                    <a:pt x="136" y="801"/>
                  </a:lnTo>
                  <a:lnTo>
                    <a:pt x="136" y="785"/>
                  </a:lnTo>
                  <a:lnTo>
                    <a:pt x="136" y="825"/>
                  </a:lnTo>
                  <a:lnTo>
                    <a:pt x="144" y="833"/>
                  </a:lnTo>
                  <a:lnTo>
                    <a:pt x="144" y="849"/>
                  </a:lnTo>
                  <a:lnTo>
                    <a:pt x="152" y="890"/>
                  </a:lnTo>
                  <a:lnTo>
                    <a:pt x="152" y="898"/>
                  </a:lnTo>
                  <a:lnTo>
                    <a:pt x="152" y="882"/>
                  </a:lnTo>
                  <a:lnTo>
                    <a:pt x="160" y="857"/>
                  </a:lnTo>
                  <a:lnTo>
                    <a:pt x="160" y="793"/>
                  </a:lnTo>
                  <a:lnTo>
                    <a:pt x="168" y="753"/>
                  </a:lnTo>
                  <a:lnTo>
                    <a:pt x="168" y="665"/>
                  </a:lnTo>
                  <a:lnTo>
                    <a:pt x="176" y="601"/>
                  </a:lnTo>
                  <a:lnTo>
                    <a:pt x="176" y="529"/>
                  </a:lnTo>
                  <a:lnTo>
                    <a:pt x="184" y="489"/>
                  </a:lnTo>
                  <a:lnTo>
                    <a:pt x="184" y="249"/>
                  </a:lnTo>
                  <a:lnTo>
                    <a:pt x="192" y="128"/>
                  </a:lnTo>
                  <a:lnTo>
                    <a:pt x="192" y="40"/>
                  </a:lnTo>
                  <a:lnTo>
                    <a:pt x="200" y="0"/>
                  </a:lnTo>
                  <a:lnTo>
                    <a:pt x="200" y="152"/>
                  </a:lnTo>
                  <a:lnTo>
                    <a:pt x="208" y="409"/>
                  </a:lnTo>
                  <a:lnTo>
                    <a:pt x="208" y="866"/>
                  </a:lnTo>
                  <a:lnTo>
                    <a:pt x="216" y="1042"/>
                  </a:lnTo>
                  <a:lnTo>
                    <a:pt x="216" y="1362"/>
                  </a:lnTo>
                  <a:lnTo>
                    <a:pt x="224" y="1498"/>
                  </a:lnTo>
                  <a:lnTo>
                    <a:pt x="224" y="1619"/>
                  </a:lnTo>
                  <a:lnTo>
                    <a:pt x="232" y="1723"/>
                  </a:lnTo>
                  <a:lnTo>
                    <a:pt x="232" y="1779"/>
                  </a:lnTo>
                  <a:lnTo>
                    <a:pt x="240" y="1779"/>
                  </a:lnTo>
                  <a:lnTo>
                    <a:pt x="240" y="1667"/>
                  </a:lnTo>
                  <a:lnTo>
                    <a:pt x="248" y="1530"/>
                  </a:lnTo>
                  <a:lnTo>
                    <a:pt x="248" y="1170"/>
                  </a:lnTo>
                  <a:lnTo>
                    <a:pt x="256" y="1066"/>
                  </a:lnTo>
                  <a:lnTo>
                    <a:pt x="256" y="962"/>
                  </a:lnTo>
                  <a:lnTo>
                    <a:pt x="264" y="890"/>
                  </a:lnTo>
                  <a:lnTo>
                    <a:pt x="264" y="761"/>
                  </a:lnTo>
                  <a:lnTo>
                    <a:pt x="264" y="793"/>
                  </a:lnTo>
                  <a:lnTo>
                    <a:pt x="272" y="761"/>
                  </a:lnTo>
                  <a:lnTo>
                    <a:pt x="272" y="705"/>
                  </a:lnTo>
                  <a:lnTo>
                    <a:pt x="280" y="705"/>
                  </a:lnTo>
                  <a:lnTo>
                    <a:pt x="280" y="721"/>
                  </a:lnTo>
                  <a:lnTo>
                    <a:pt x="288" y="697"/>
                  </a:lnTo>
                  <a:lnTo>
                    <a:pt x="288" y="689"/>
                  </a:lnTo>
                  <a:lnTo>
                    <a:pt x="288" y="705"/>
                  </a:lnTo>
                  <a:lnTo>
                    <a:pt x="296" y="697"/>
                  </a:lnTo>
                  <a:lnTo>
                    <a:pt x="304" y="673"/>
                  </a:lnTo>
                  <a:lnTo>
                    <a:pt x="304" y="641"/>
                  </a:lnTo>
                  <a:lnTo>
                    <a:pt x="304" y="657"/>
                  </a:lnTo>
                  <a:lnTo>
                    <a:pt x="312" y="641"/>
                  </a:lnTo>
                  <a:lnTo>
                    <a:pt x="312" y="673"/>
                  </a:lnTo>
                  <a:lnTo>
                    <a:pt x="320" y="641"/>
                  </a:lnTo>
                  <a:lnTo>
                    <a:pt x="320" y="609"/>
                  </a:lnTo>
                  <a:lnTo>
                    <a:pt x="328" y="593"/>
                  </a:lnTo>
                  <a:lnTo>
                    <a:pt x="328" y="625"/>
                  </a:lnTo>
                  <a:lnTo>
                    <a:pt x="336" y="633"/>
                  </a:lnTo>
                  <a:lnTo>
                    <a:pt x="336" y="673"/>
                  </a:lnTo>
                  <a:lnTo>
                    <a:pt x="344" y="633"/>
                  </a:lnTo>
                  <a:lnTo>
                    <a:pt x="344" y="625"/>
                  </a:lnTo>
                  <a:lnTo>
                    <a:pt x="344" y="649"/>
                  </a:lnTo>
                  <a:lnTo>
                    <a:pt x="352" y="625"/>
                  </a:lnTo>
                  <a:lnTo>
                    <a:pt x="352" y="609"/>
                  </a:lnTo>
                  <a:lnTo>
                    <a:pt x="360" y="609"/>
                  </a:lnTo>
                  <a:lnTo>
                    <a:pt x="360" y="561"/>
                  </a:lnTo>
                  <a:lnTo>
                    <a:pt x="368" y="521"/>
                  </a:lnTo>
                  <a:lnTo>
                    <a:pt x="368" y="585"/>
                  </a:lnTo>
                  <a:lnTo>
                    <a:pt x="376" y="529"/>
                  </a:lnTo>
                  <a:lnTo>
                    <a:pt x="376" y="513"/>
                  </a:lnTo>
                  <a:lnTo>
                    <a:pt x="384" y="561"/>
                  </a:lnTo>
                  <a:lnTo>
                    <a:pt x="384" y="497"/>
                  </a:lnTo>
                  <a:lnTo>
                    <a:pt x="392" y="513"/>
                  </a:lnTo>
                  <a:lnTo>
                    <a:pt x="392" y="537"/>
                  </a:lnTo>
                  <a:lnTo>
                    <a:pt x="400" y="545"/>
                  </a:lnTo>
                  <a:lnTo>
                    <a:pt x="400" y="497"/>
                  </a:lnTo>
                  <a:lnTo>
                    <a:pt x="408" y="481"/>
                  </a:lnTo>
                  <a:lnTo>
                    <a:pt x="408" y="465"/>
                  </a:lnTo>
                  <a:lnTo>
                    <a:pt x="408" y="481"/>
                  </a:lnTo>
                  <a:lnTo>
                    <a:pt x="416" y="521"/>
                  </a:lnTo>
                  <a:lnTo>
                    <a:pt x="416" y="505"/>
                  </a:lnTo>
                  <a:lnTo>
                    <a:pt x="424" y="489"/>
                  </a:lnTo>
                  <a:lnTo>
                    <a:pt x="424" y="449"/>
                  </a:lnTo>
                  <a:lnTo>
                    <a:pt x="424" y="465"/>
                  </a:lnTo>
                  <a:lnTo>
                    <a:pt x="432" y="489"/>
                  </a:lnTo>
                  <a:lnTo>
                    <a:pt x="432" y="457"/>
                  </a:lnTo>
                  <a:lnTo>
                    <a:pt x="440" y="465"/>
                  </a:lnTo>
                  <a:lnTo>
                    <a:pt x="440" y="409"/>
                  </a:lnTo>
                  <a:lnTo>
                    <a:pt x="440" y="441"/>
                  </a:lnTo>
                  <a:lnTo>
                    <a:pt x="448" y="457"/>
                  </a:lnTo>
                  <a:lnTo>
                    <a:pt x="448" y="369"/>
                  </a:lnTo>
                  <a:lnTo>
                    <a:pt x="448" y="377"/>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44" name="Freeform 164"/>
            <p:cNvSpPr>
              <a:spLocks/>
            </p:cNvSpPr>
            <p:nvPr/>
          </p:nvSpPr>
          <p:spPr bwMode="auto">
            <a:xfrm>
              <a:off x="2842" y="1289"/>
              <a:ext cx="447" cy="480"/>
            </a:xfrm>
            <a:custGeom>
              <a:avLst/>
              <a:gdLst/>
              <a:ahLst/>
              <a:cxnLst>
                <a:cxn ang="0">
                  <a:pos x="8" y="216"/>
                </a:cxn>
                <a:cxn ang="0">
                  <a:pos x="16" y="168"/>
                </a:cxn>
                <a:cxn ang="0">
                  <a:pos x="24" y="136"/>
                </a:cxn>
                <a:cxn ang="0">
                  <a:pos x="40" y="80"/>
                </a:cxn>
                <a:cxn ang="0">
                  <a:pos x="48" y="32"/>
                </a:cxn>
                <a:cxn ang="0">
                  <a:pos x="56" y="8"/>
                </a:cxn>
                <a:cxn ang="0">
                  <a:pos x="64" y="16"/>
                </a:cxn>
                <a:cxn ang="0">
                  <a:pos x="80" y="80"/>
                </a:cxn>
                <a:cxn ang="0">
                  <a:pos x="88" y="64"/>
                </a:cxn>
                <a:cxn ang="0">
                  <a:pos x="104" y="16"/>
                </a:cxn>
                <a:cxn ang="0">
                  <a:pos x="112" y="56"/>
                </a:cxn>
                <a:cxn ang="0">
                  <a:pos x="120" y="112"/>
                </a:cxn>
                <a:cxn ang="0">
                  <a:pos x="136" y="144"/>
                </a:cxn>
                <a:cxn ang="0">
                  <a:pos x="144" y="160"/>
                </a:cxn>
                <a:cxn ang="0">
                  <a:pos x="152" y="256"/>
                </a:cxn>
                <a:cxn ang="0">
                  <a:pos x="168" y="280"/>
                </a:cxn>
                <a:cxn ang="0">
                  <a:pos x="176" y="392"/>
                </a:cxn>
                <a:cxn ang="0">
                  <a:pos x="192" y="376"/>
                </a:cxn>
                <a:cxn ang="0">
                  <a:pos x="200" y="352"/>
                </a:cxn>
                <a:cxn ang="0">
                  <a:pos x="208" y="312"/>
                </a:cxn>
                <a:cxn ang="0">
                  <a:pos x="224" y="352"/>
                </a:cxn>
                <a:cxn ang="0">
                  <a:pos x="232" y="352"/>
                </a:cxn>
                <a:cxn ang="0">
                  <a:pos x="248" y="456"/>
                </a:cxn>
                <a:cxn ang="0">
                  <a:pos x="256" y="392"/>
                </a:cxn>
                <a:cxn ang="0">
                  <a:pos x="264" y="440"/>
                </a:cxn>
                <a:cxn ang="0">
                  <a:pos x="280" y="368"/>
                </a:cxn>
                <a:cxn ang="0">
                  <a:pos x="288" y="400"/>
                </a:cxn>
                <a:cxn ang="0">
                  <a:pos x="296" y="392"/>
                </a:cxn>
                <a:cxn ang="0">
                  <a:pos x="304" y="408"/>
                </a:cxn>
                <a:cxn ang="0">
                  <a:pos x="320" y="376"/>
                </a:cxn>
                <a:cxn ang="0">
                  <a:pos x="328" y="376"/>
                </a:cxn>
                <a:cxn ang="0">
                  <a:pos x="336" y="376"/>
                </a:cxn>
                <a:cxn ang="0">
                  <a:pos x="344" y="448"/>
                </a:cxn>
                <a:cxn ang="0">
                  <a:pos x="360" y="416"/>
                </a:cxn>
                <a:cxn ang="0">
                  <a:pos x="376" y="384"/>
                </a:cxn>
                <a:cxn ang="0">
                  <a:pos x="384" y="432"/>
                </a:cxn>
                <a:cxn ang="0">
                  <a:pos x="400" y="408"/>
                </a:cxn>
                <a:cxn ang="0">
                  <a:pos x="408" y="416"/>
                </a:cxn>
                <a:cxn ang="0">
                  <a:pos x="416" y="464"/>
                </a:cxn>
                <a:cxn ang="0">
                  <a:pos x="424" y="400"/>
                </a:cxn>
                <a:cxn ang="0">
                  <a:pos x="432" y="408"/>
                </a:cxn>
                <a:cxn ang="0">
                  <a:pos x="439" y="392"/>
                </a:cxn>
              </a:cxnLst>
              <a:rect l="0" t="0" r="r" b="b"/>
              <a:pathLst>
                <a:path w="447" h="480">
                  <a:moveTo>
                    <a:pt x="0" y="160"/>
                  </a:moveTo>
                  <a:lnTo>
                    <a:pt x="8" y="152"/>
                  </a:lnTo>
                  <a:lnTo>
                    <a:pt x="8" y="216"/>
                  </a:lnTo>
                  <a:lnTo>
                    <a:pt x="8" y="168"/>
                  </a:lnTo>
                  <a:lnTo>
                    <a:pt x="16" y="176"/>
                  </a:lnTo>
                  <a:lnTo>
                    <a:pt x="16" y="168"/>
                  </a:lnTo>
                  <a:lnTo>
                    <a:pt x="24" y="136"/>
                  </a:lnTo>
                  <a:lnTo>
                    <a:pt x="24" y="112"/>
                  </a:lnTo>
                  <a:lnTo>
                    <a:pt x="24" y="136"/>
                  </a:lnTo>
                  <a:lnTo>
                    <a:pt x="32" y="96"/>
                  </a:lnTo>
                  <a:lnTo>
                    <a:pt x="32" y="72"/>
                  </a:lnTo>
                  <a:lnTo>
                    <a:pt x="40" y="80"/>
                  </a:lnTo>
                  <a:lnTo>
                    <a:pt x="40" y="96"/>
                  </a:lnTo>
                  <a:lnTo>
                    <a:pt x="40" y="88"/>
                  </a:lnTo>
                  <a:lnTo>
                    <a:pt x="48" y="32"/>
                  </a:lnTo>
                  <a:lnTo>
                    <a:pt x="56" y="24"/>
                  </a:lnTo>
                  <a:lnTo>
                    <a:pt x="56" y="40"/>
                  </a:lnTo>
                  <a:lnTo>
                    <a:pt x="56" y="8"/>
                  </a:lnTo>
                  <a:lnTo>
                    <a:pt x="64" y="24"/>
                  </a:lnTo>
                  <a:lnTo>
                    <a:pt x="64" y="8"/>
                  </a:lnTo>
                  <a:lnTo>
                    <a:pt x="64" y="16"/>
                  </a:lnTo>
                  <a:lnTo>
                    <a:pt x="72" y="32"/>
                  </a:lnTo>
                  <a:lnTo>
                    <a:pt x="72" y="56"/>
                  </a:lnTo>
                  <a:lnTo>
                    <a:pt x="80" y="80"/>
                  </a:lnTo>
                  <a:lnTo>
                    <a:pt x="80" y="40"/>
                  </a:lnTo>
                  <a:lnTo>
                    <a:pt x="88" y="32"/>
                  </a:lnTo>
                  <a:lnTo>
                    <a:pt x="88" y="64"/>
                  </a:lnTo>
                  <a:lnTo>
                    <a:pt x="96" y="80"/>
                  </a:lnTo>
                  <a:lnTo>
                    <a:pt x="96" y="16"/>
                  </a:lnTo>
                  <a:lnTo>
                    <a:pt x="104" y="16"/>
                  </a:lnTo>
                  <a:lnTo>
                    <a:pt x="104" y="0"/>
                  </a:lnTo>
                  <a:lnTo>
                    <a:pt x="104" y="40"/>
                  </a:lnTo>
                  <a:lnTo>
                    <a:pt x="112" y="56"/>
                  </a:lnTo>
                  <a:lnTo>
                    <a:pt x="112" y="40"/>
                  </a:lnTo>
                  <a:lnTo>
                    <a:pt x="120" y="96"/>
                  </a:lnTo>
                  <a:lnTo>
                    <a:pt x="120" y="112"/>
                  </a:lnTo>
                  <a:lnTo>
                    <a:pt x="128" y="112"/>
                  </a:lnTo>
                  <a:lnTo>
                    <a:pt x="128" y="88"/>
                  </a:lnTo>
                  <a:lnTo>
                    <a:pt x="136" y="144"/>
                  </a:lnTo>
                  <a:lnTo>
                    <a:pt x="136" y="160"/>
                  </a:lnTo>
                  <a:lnTo>
                    <a:pt x="144" y="184"/>
                  </a:lnTo>
                  <a:lnTo>
                    <a:pt x="144" y="160"/>
                  </a:lnTo>
                  <a:lnTo>
                    <a:pt x="144" y="176"/>
                  </a:lnTo>
                  <a:lnTo>
                    <a:pt x="152" y="224"/>
                  </a:lnTo>
                  <a:lnTo>
                    <a:pt x="152" y="256"/>
                  </a:lnTo>
                  <a:lnTo>
                    <a:pt x="160" y="208"/>
                  </a:lnTo>
                  <a:lnTo>
                    <a:pt x="160" y="264"/>
                  </a:lnTo>
                  <a:lnTo>
                    <a:pt x="168" y="280"/>
                  </a:lnTo>
                  <a:lnTo>
                    <a:pt x="168" y="304"/>
                  </a:lnTo>
                  <a:lnTo>
                    <a:pt x="176" y="264"/>
                  </a:lnTo>
                  <a:lnTo>
                    <a:pt x="176" y="392"/>
                  </a:lnTo>
                  <a:lnTo>
                    <a:pt x="184" y="448"/>
                  </a:lnTo>
                  <a:lnTo>
                    <a:pt x="184" y="424"/>
                  </a:lnTo>
                  <a:lnTo>
                    <a:pt x="192" y="376"/>
                  </a:lnTo>
                  <a:lnTo>
                    <a:pt x="192" y="344"/>
                  </a:lnTo>
                  <a:lnTo>
                    <a:pt x="200" y="368"/>
                  </a:lnTo>
                  <a:lnTo>
                    <a:pt x="200" y="352"/>
                  </a:lnTo>
                  <a:lnTo>
                    <a:pt x="200" y="368"/>
                  </a:lnTo>
                  <a:lnTo>
                    <a:pt x="208" y="344"/>
                  </a:lnTo>
                  <a:lnTo>
                    <a:pt x="208" y="312"/>
                  </a:lnTo>
                  <a:lnTo>
                    <a:pt x="216" y="328"/>
                  </a:lnTo>
                  <a:lnTo>
                    <a:pt x="216" y="384"/>
                  </a:lnTo>
                  <a:lnTo>
                    <a:pt x="224" y="352"/>
                  </a:lnTo>
                  <a:lnTo>
                    <a:pt x="224" y="392"/>
                  </a:lnTo>
                  <a:lnTo>
                    <a:pt x="232" y="400"/>
                  </a:lnTo>
                  <a:lnTo>
                    <a:pt x="232" y="352"/>
                  </a:lnTo>
                  <a:lnTo>
                    <a:pt x="240" y="344"/>
                  </a:lnTo>
                  <a:lnTo>
                    <a:pt x="240" y="432"/>
                  </a:lnTo>
                  <a:lnTo>
                    <a:pt x="248" y="456"/>
                  </a:lnTo>
                  <a:lnTo>
                    <a:pt x="248" y="392"/>
                  </a:lnTo>
                  <a:lnTo>
                    <a:pt x="256" y="376"/>
                  </a:lnTo>
                  <a:lnTo>
                    <a:pt x="256" y="392"/>
                  </a:lnTo>
                  <a:lnTo>
                    <a:pt x="264" y="464"/>
                  </a:lnTo>
                  <a:lnTo>
                    <a:pt x="264" y="480"/>
                  </a:lnTo>
                  <a:lnTo>
                    <a:pt x="264" y="440"/>
                  </a:lnTo>
                  <a:lnTo>
                    <a:pt x="272" y="416"/>
                  </a:lnTo>
                  <a:lnTo>
                    <a:pt x="272" y="400"/>
                  </a:lnTo>
                  <a:lnTo>
                    <a:pt x="280" y="368"/>
                  </a:lnTo>
                  <a:lnTo>
                    <a:pt x="280" y="432"/>
                  </a:lnTo>
                  <a:lnTo>
                    <a:pt x="280" y="424"/>
                  </a:lnTo>
                  <a:lnTo>
                    <a:pt x="288" y="400"/>
                  </a:lnTo>
                  <a:lnTo>
                    <a:pt x="288" y="392"/>
                  </a:lnTo>
                  <a:lnTo>
                    <a:pt x="296" y="368"/>
                  </a:lnTo>
                  <a:lnTo>
                    <a:pt x="296" y="392"/>
                  </a:lnTo>
                  <a:lnTo>
                    <a:pt x="304" y="408"/>
                  </a:lnTo>
                  <a:lnTo>
                    <a:pt x="304" y="400"/>
                  </a:lnTo>
                  <a:lnTo>
                    <a:pt x="304" y="408"/>
                  </a:lnTo>
                  <a:lnTo>
                    <a:pt x="312" y="376"/>
                  </a:lnTo>
                  <a:lnTo>
                    <a:pt x="312" y="360"/>
                  </a:lnTo>
                  <a:lnTo>
                    <a:pt x="320" y="376"/>
                  </a:lnTo>
                  <a:lnTo>
                    <a:pt x="320" y="392"/>
                  </a:lnTo>
                  <a:lnTo>
                    <a:pt x="328" y="408"/>
                  </a:lnTo>
                  <a:lnTo>
                    <a:pt x="328" y="376"/>
                  </a:lnTo>
                  <a:lnTo>
                    <a:pt x="328" y="384"/>
                  </a:lnTo>
                  <a:lnTo>
                    <a:pt x="336" y="400"/>
                  </a:lnTo>
                  <a:lnTo>
                    <a:pt x="336" y="376"/>
                  </a:lnTo>
                  <a:lnTo>
                    <a:pt x="336" y="424"/>
                  </a:lnTo>
                  <a:lnTo>
                    <a:pt x="344" y="432"/>
                  </a:lnTo>
                  <a:lnTo>
                    <a:pt x="344" y="448"/>
                  </a:lnTo>
                  <a:lnTo>
                    <a:pt x="352" y="456"/>
                  </a:lnTo>
                  <a:lnTo>
                    <a:pt x="352" y="424"/>
                  </a:lnTo>
                  <a:lnTo>
                    <a:pt x="360" y="416"/>
                  </a:lnTo>
                  <a:lnTo>
                    <a:pt x="368" y="352"/>
                  </a:lnTo>
                  <a:lnTo>
                    <a:pt x="368" y="408"/>
                  </a:lnTo>
                  <a:lnTo>
                    <a:pt x="376" y="384"/>
                  </a:lnTo>
                  <a:lnTo>
                    <a:pt x="376" y="440"/>
                  </a:lnTo>
                  <a:lnTo>
                    <a:pt x="384" y="464"/>
                  </a:lnTo>
                  <a:lnTo>
                    <a:pt x="384" y="432"/>
                  </a:lnTo>
                  <a:lnTo>
                    <a:pt x="384" y="440"/>
                  </a:lnTo>
                  <a:lnTo>
                    <a:pt x="392" y="416"/>
                  </a:lnTo>
                  <a:lnTo>
                    <a:pt x="400" y="408"/>
                  </a:lnTo>
                  <a:lnTo>
                    <a:pt x="400" y="400"/>
                  </a:lnTo>
                  <a:lnTo>
                    <a:pt x="400" y="424"/>
                  </a:lnTo>
                  <a:lnTo>
                    <a:pt x="408" y="416"/>
                  </a:lnTo>
                  <a:lnTo>
                    <a:pt x="408" y="392"/>
                  </a:lnTo>
                  <a:lnTo>
                    <a:pt x="408" y="416"/>
                  </a:lnTo>
                  <a:lnTo>
                    <a:pt x="416" y="464"/>
                  </a:lnTo>
                  <a:lnTo>
                    <a:pt x="416" y="424"/>
                  </a:lnTo>
                  <a:lnTo>
                    <a:pt x="424" y="376"/>
                  </a:lnTo>
                  <a:lnTo>
                    <a:pt x="424" y="400"/>
                  </a:lnTo>
                  <a:lnTo>
                    <a:pt x="432" y="392"/>
                  </a:lnTo>
                  <a:lnTo>
                    <a:pt x="432" y="424"/>
                  </a:lnTo>
                  <a:lnTo>
                    <a:pt x="432" y="408"/>
                  </a:lnTo>
                  <a:lnTo>
                    <a:pt x="439" y="384"/>
                  </a:lnTo>
                  <a:lnTo>
                    <a:pt x="439" y="408"/>
                  </a:lnTo>
                  <a:lnTo>
                    <a:pt x="439" y="392"/>
                  </a:lnTo>
                  <a:lnTo>
                    <a:pt x="447" y="352"/>
                  </a:lnTo>
                  <a:lnTo>
                    <a:pt x="447" y="312"/>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45" name="Freeform 165"/>
            <p:cNvSpPr>
              <a:spLocks/>
            </p:cNvSpPr>
            <p:nvPr/>
          </p:nvSpPr>
          <p:spPr bwMode="auto">
            <a:xfrm>
              <a:off x="3289" y="896"/>
              <a:ext cx="448" cy="2179"/>
            </a:xfrm>
            <a:custGeom>
              <a:avLst/>
              <a:gdLst/>
              <a:ahLst/>
              <a:cxnLst>
                <a:cxn ang="0">
                  <a:pos x="8" y="737"/>
                </a:cxn>
                <a:cxn ang="0">
                  <a:pos x="16" y="721"/>
                </a:cxn>
                <a:cxn ang="0">
                  <a:pos x="24" y="625"/>
                </a:cxn>
                <a:cxn ang="0">
                  <a:pos x="32" y="665"/>
                </a:cxn>
                <a:cxn ang="0">
                  <a:pos x="48" y="657"/>
                </a:cxn>
                <a:cxn ang="0">
                  <a:pos x="56" y="625"/>
                </a:cxn>
                <a:cxn ang="0">
                  <a:pos x="72" y="665"/>
                </a:cxn>
                <a:cxn ang="0">
                  <a:pos x="80" y="585"/>
                </a:cxn>
                <a:cxn ang="0">
                  <a:pos x="96" y="713"/>
                </a:cxn>
                <a:cxn ang="0">
                  <a:pos x="104" y="729"/>
                </a:cxn>
                <a:cxn ang="0">
                  <a:pos x="112" y="825"/>
                </a:cxn>
                <a:cxn ang="0">
                  <a:pos x="120" y="865"/>
                </a:cxn>
                <a:cxn ang="0">
                  <a:pos x="136" y="889"/>
                </a:cxn>
                <a:cxn ang="0">
                  <a:pos x="144" y="905"/>
                </a:cxn>
                <a:cxn ang="0">
                  <a:pos x="160" y="937"/>
                </a:cxn>
                <a:cxn ang="0">
                  <a:pos x="168" y="889"/>
                </a:cxn>
                <a:cxn ang="0">
                  <a:pos x="176" y="953"/>
                </a:cxn>
                <a:cxn ang="0">
                  <a:pos x="192" y="977"/>
                </a:cxn>
                <a:cxn ang="0">
                  <a:pos x="200" y="937"/>
                </a:cxn>
                <a:cxn ang="0">
                  <a:pos x="208" y="937"/>
                </a:cxn>
                <a:cxn ang="0">
                  <a:pos x="224" y="953"/>
                </a:cxn>
                <a:cxn ang="0">
                  <a:pos x="232" y="953"/>
                </a:cxn>
                <a:cxn ang="0">
                  <a:pos x="240" y="913"/>
                </a:cxn>
                <a:cxn ang="0">
                  <a:pos x="248" y="969"/>
                </a:cxn>
                <a:cxn ang="0">
                  <a:pos x="264" y="1009"/>
                </a:cxn>
                <a:cxn ang="0">
                  <a:pos x="272" y="1017"/>
                </a:cxn>
                <a:cxn ang="0">
                  <a:pos x="280" y="705"/>
                </a:cxn>
                <a:cxn ang="0">
                  <a:pos x="296" y="425"/>
                </a:cxn>
                <a:cxn ang="0">
                  <a:pos x="304" y="0"/>
                </a:cxn>
                <a:cxn ang="0">
                  <a:pos x="312" y="601"/>
                </a:cxn>
                <a:cxn ang="0">
                  <a:pos x="328" y="1602"/>
                </a:cxn>
                <a:cxn ang="0">
                  <a:pos x="336" y="2179"/>
                </a:cxn>
                <a:cxn ang="0">
                  <a:pos x="344" y="1939"/>
                </a:cxn>
                <a:cxn ang="0">
                  <a:pos x="360" y="1426"/>
                </a:cxn>
                <a:cxn ang="0">
                  <a:pos x="368" y="1042"/>
                </a:cxn>
                <a:cxn ang="0">
                  <a:pos x="384" y="881"/>
                </a:cxn>
                <a:cxn ang="0">
                  <a:pos x="392" y="801"/>
                </a:cxn>
                <a:cxn ang="0">
                  <a:pos x="400" y="809"/>
                </a:cxn>
                <a:cxn ang="0">
                  <a:pos x="408" y="745"/>
                </a:cxn>
                <a:cxn ang="0">
                  <a:pos x="424" y="801"/>
                </a:cxn>
                <a:cxn ang="0">
                  <a:pos x="432" y="785"/>
                </a:cxn>
                <a:cxn ang="0">
                  <a:pos x="440" y="769"/>
                </a:cxn>
              </a:cxnLst>
              <a:rect l="0" t="0" r="r" b="b"/>
              <a:pathLst>
                <a:path w="448" h="2179">
                  <a:moveTo>
                    <a:pt x="0" y="705"/>
                  </a:moveTo>
                  <a:lnTo>
                    <a:pt x="0" y="729"/>
                  </a:lnTo>
                  <a:lnTo>
                    <a:pt x="8" y="737"/>
                  </a:lnTo>
                  <a:lnTo>
                    <a:pt x="8" y="689"/>
                  </a:lnTo>
                  <a:lnTo>
                    <a:pt x="16" y="665"/>
                  </a:lnTo>
                  <a:lnTo>
                    <a:pt x="16" y="721"/>
                  </a:lnTo>
                  <a:lnTo>
                    <a:pt x="16" y="665"/>
                  </a:lnTo>
                  <a:lnTo>
                    <a:pt x="24" y="649"/>
                  </a:lnTo>
                  <a:lnTo>
                    <a:pt x="24" y="625"/>
                  </a:lnTo>
                  <a:lnTo>
                    <a:pt x="24" y="665"/>
                  </a:lnTo>
                  <a:lnTo>
                    <a:pt x="32" y="673"/>
                  </a:lnTo>
                  <a:lnTo>
                    <a:pt x="32" y="665"/>
                  </a:lnTo>
                  <a:lnTo>
                    <a:pt x="40" y="673"/>
                  </a:lnTo>
                  <a:lnTo>
                    <a:pt x="40" y="649"/>
                  </a:lnTo>
                  <a:lnTo>
                    <a:pt x="48" y="657"/>
                  </a:lnTo>
                  <a:lnTo>
                    <a:pt x="48" y="689"/>
                  </a:lnTo>
                  <a:lnTo>
                    <a:pt x="56" y="673"/>
                  </a:lnTo>
                  <a:lnTo>
                    <a:pt x="56" y="625"/>
                  </a:lnTo>
                  <a:lnTo>
                    <a:pt x="64" y="617"/>
                  </a:lnTo>
                  <a:lnTo>
                    <a:pt x="64" y="633"/>
                  </a:lnTo>
                  <a:lnTo>
                    <a:pt x="72" y="665"/>
                  </a:lnTo>
                  <a:lnTo>
                    <a:pt x="72" y="689"/>
                  </a:lnTo>
                  <a:lnTo>
                    <a:pt x="72" y="649"/>
                  </a:lnTo>
                  <a:lnTo>
                    <a:pt x="80" y="585"/>
                  </a:lnTo>
                  <a:lnTo>
                    <a:pt x="88" y="601"/>
                  </a:lnTo>
                  <a:lnTo>
                    <a:pt x="88" y="705"/>
                  </a:lnTo>
                  <a:lnTo>
                    <a:pt x="96" y="713"/>
                  </a:lnTo>
                  <a:lnTo>
                    <a:pt x="96" y="705"/>
                  </a:lnTo>
                  <a:lnTo>
                    <a:pt x="96" y="713"/>
                  </a:lnTo>
                  <a:lnTo>
                    <a:pt x="104" y="729"/>
                  </a:lnTo>
                  <a:lnTo>
                    <a:pt x="104" y="825"/>
                  </a:lnTo>
                  <a:lnTo>
                    <a:pt x="112" y="817"/>
                  </a:lnTo>
                  <a:lnTo>
                    <a:pt x="112" y="825"/>
                  </a:lnTo>
                  <a:lnTo>
                    <a:pt x="120" y="849"/>
                  </a:lnTo>
                  <a:lnTo>
                    <a:pt x="120" y="841"/>
                  </a:lnTo>
                  <a:lnTo>
                    <a:pt x="120" y="865"/>
                  </a:lnTo>
                  <a:lnTo>
                    <a:pt x="128" y="857"/>
                  </a:lnTo>
                  <a:lnTo>
                    <a:pt x="128" y="897"/>
                  </a:lnTo>
                  <a:lnTo>
                    <a:pt x="136" y="889"/>
                  </a:lnTo>
                  <a:lnTo>
                    <a:pt x="136" y="921"/>
                  </a:lnTo>
                  <a:lnTo>
                    <a:pt x="144" y="913"/>
                  </a:lnTo>
                  <a:lnTo>
                    <a:pt x="144" y="905"/>
                  </a:lnTo>
                  <a:lnTo>
                    <a:pt x="152" y="921"/>
                  </a:lnTo>
                  <a:lnTo>
                    <a:pt x="152" y="881"/>
                  </a:lnTo>
                  <a:lnTo>
                    <a:pt x="160" y="937"/>
                  </a:lnTo>
                  <a:lnTo>
                    <a:pt x="160" y="961"/>
                  </a:lnTo>
                  <a:lnTo>
                    <a:pt x="160" y="945"/>
                  </a:lnTo>
                  <a:lnTo>
                    <a:pt x="168" y="889"/>
                  </a:lnTo>
                  <a:lnTo>
                    <a:pt x="168" y="905"/>
                  </a:lnTo>
                  <a:lnTo>
                    <a:pt x="176" y="945"/>
                  </a:lnTo>
                  <a:lnTo>
                    <a:pt x="176" y="953"/>
                  </a:lnTo>
                  <a:lnTo>
                    <a:pt x="184" y="977"/>
                  </a:lnTo>
                  <a:lnTo>
                    <a:pt x="192" y="969"/>
                  </a:lnTo>
                  <a:lnTo>
                    <a:pt x="192" y="977"/>
                  </a:lnTo>
                  <a:lnTo>
                    <a:pt x="192" y="969"/>
                  </a:lnTo>
                  <a:lnTo>
                    <a:pt x="200" y="961"/>
                  </a:lnTo>
                  <a:lnTo>
                    <a:pt x="200" y="937"/>
                  </a:lnTo>
                  <a:lnTo>
                    <a:pt x="200" y="953"/>
                  </a:lnTo>
                  <a:lnTo>
                    <a:pt x="208" y="945"/>
                  </a:lnTo>
                  <a:lnTo>
                    <a:pt x="208" y="937"/>
                  </a:lnTo>
                  <a:lnTo>
                    <a:pt x="216" y="945"/>
                  </a:lnTo>
                  <a:lnTo>
                    <a:pt x="216" y="961"/>
                  </a:lnTo>
                  <a:lnTo>
                    <a:pt x="224" y="953"/>
                  </a:lnTo>
                  <a:lnTo>
                    <a:pt x="224" y="961"/>
                  </a:lnTo>
                  <a:lnTo>
                    <a:pt x="232" y="985"/>
                  </a:lnTo>
                  <a:lnTo>
                    <a:pt x="232" y="953"/>
                  </a:lnTo>
                  <a:lnTo>
                    <a:pt x="232" y="985"/>
                  </a:lnTo>
                  <a:lnTo>
                    <a:pt x="240" y="937"/>
                  </a:lnTo>
                  <a:lnTo>
                    <a:pt x="240" y="913"/>
                  </a:lnTo>
                  <a:lnTo>
                    <a:pt x="240" y="977"/>
                  </a:lnTo>
                  <a:lnTo>
                    <a:pt x="248" y="961"/>
                  </a:lnTo>
                  <a:lnTo>
                    <a:pt x="248" y="969"/>
                  </a:lnTo>
                  <a:lnTo>
                    <a:pt x="256" y="953"/>
                  </a:lnTo>
                  <a:lnTo>
                    <a:pt x="256" y="1025"/>
                  </a:lnTo>
                  <a:lnTo>
                    <a:pt x="264" y="1009"/>
                  </a:lnTo>
                  <a:lnTo>
                    <a:pt x="264" y="1074"/>
                  </a:lnTo>
                  <a:lnTo>
                    <a:pt x="264" y="1050"/>
                  </a:lnTo>
                  <a:lnTo>
                    <a:pt x="272" y="1017"/>
                  </a:lnTo>
                  <a:lnTo>
                    <a:pt x="272" y="897"/>
                  </a:lnTo>
                  <a:lnTo>
                    <a:pt x="280" y="809"/>
                  </a:lnTo>
                  <a:lnTo>
                    <a:pt x="280" y="705"/>
                  </a:lnTo>
                  <a:lnTo>
                    <a:pt x="288" y="673"/>
                  </a:lnTo>
                  <a:lnTo>
                    <a:pt x="288" y="537"/>
                  </a:lnTo>
                  <a:lnTo>
                    <a:pt x="296" y="425"/>
                  </a:lnTo>
                  <a:lnTo>
                    <a:pt x="296" y="96"/>
                  </a:lnTo>
                  <a:lnTo>
                    <a:pt x="304" y="8"/>
                  </a:lnTo>
                  <a:lnTo>
                    <a:pt x="304" y="0"/>
                  </a:lnTo>
                  <a:lnTo>
                    <a:pt x="304" y="8"/>
                  </a:lnTo>
                  <a:lnTo>
                    <a:pt x="312" y="72"/>
                  </a:lnTo>
                  <a:lnTo>
                    <a:pt x="312" y="601"/>
                  </a:lnTo>
                  <a:lnTo>
                    <a:pt x="320" y="937"/>
                  </a:lnTo>
                  <a:lnTo>
                    <a:pt x="320" y="1274"/>
                  </a:lnTo>
                  <a:lnTo>
                    <a:pt x="328" y="1602"/>
                  </a:lnTo>
                  <a:lnTo>
                    <a:pt x="328" y="1995"/>
                  </a:lnTo>
                  <a:lnTo>
                    <a:pt x="336" y="2099"/>
                  </a:lnTo>
                  <a:lnTo>
                    <a:pt x="336" y="2179"/>
                  </a:lnTo>
                  <a:lnTo>
                    <a:pt x="336" y="2155"/>
                  </a:lnTo>
                  <a:lnTo>
                    <a:pt x="344" y="2131"/>
                  </a:lnTo>
                  <a:lnTo>
                    <a:pt x="344" y="1939"/>
                  </a:lnTo>
                  <a:lnTo>
                    <a:pt x="352" y="1771"/>
                  </a:lnTo>
                  <a:lnTo>
                    <a:pt x="352" y="1578"/>
                  </a:lnTo>
                  <a:lnTo>
                    <a:pt x="360" y="1426"/>
                  </a:lnTo>
                  <a:lnTo>
                    <a:pt x="360" y="1154"/>
                  </a:lnTo>
                  <a:lnTo>
                    <a:pt x="368" y="1138"/>
                  </a:lnTo>
                  <a:lnTo>
                    <a:pt x="368" y="1042"/>
                  </a:lnTo>
                  <a:lnTo>
                    <a:pt x="376" y="945"/>
                  </a:lnTo>
                  <a:lnTo>
                    <a:pt x="376" y="913"/>
                  </a:lnTo>
                  <a:lnTo>
                    <a:pt x="384" y="881"/>
                  </a:lnTo>
                  <a:lnTo>
                    <a:pt x="384" y="849"/>
                  </a:lnTo>
                  <a:lnTo>
                    <a:pt x="392" y="833"/>
                  </a:lnTo>
                  <a:lnTo>
                    <a:pt x="392" y="801"/>
                  </a:lnTo>
                  <a:lnTo>
                    <a:pt x="400" y="793"/>
                  </a:lnTo>
                  <a:lnTo>
                    <a:pt x="400" y="769"/>
                  </a:lnTo>
                  <a:lnTo>
                    <a:pt x="400" y="809"/>
                  </a:lnTo>
                  <a:lnTo>
                    <a:pt x="408" y="737"/>
                  </a:lnTo>
                  <a:lnTo>
                    <a:pt x="408" y="729"/>
                  </a:lnTo>
                  <a:lnTo>
                    <a:pt x="408" y="745"/>
                  </a:lnTo>
                  <a:lnTo>
                    <a:pt x="416" y="785"/>
                  </a:lnTo>
                  <a:lnTo>
                    <a:pt x="416" y="817"/>
                  </a:lnTo>
                  <a:lnTo>
                    <a:pt x="424" y="801"/>
                  </a:lnTo>
                  <a:lnTo>
                    <a:pt x="424" y="849"/>
                  </a:lnTo>
                  <a:lnTo>
                    <a:pt x="424" y="801"/>
                  </a:lnTo>
                  <a:lnTo>
                    <a:pt x="432" y="785"/>
                  </a:lnTo>
                  <a:lnTo>
                    <a:pt x="432" y="801"/>
                  </a:lnTo>
                  <a:lnTo>
                    <a:pt x="432" y="769"/>
                  </a:lnTo>
                  <a:lnTo>
                    <a:pt x="440" y="769"/>
                  </a:lnTo>
                  <a:lnTo>
                    <a:pt x="440" y="841"/>
                  </a:lnTo>
                  <a:lnTo>
                    <a:pt x="448" y="841"/>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46" name="Freeform 166"/>
            <p:cNvSpPr>
              <a:spLocks/>
            </p:cNvSpPr>
            <p:nvPr/>
          </p:nvSpPr>
          <p:spPr bwMode="auto">
            <a:xfrm>
              <a:off x="3737" y="1256"/>
              <a:ext cx="448" cy="529"/>
            </a:xfrm>
            <a:custGeom>
              <a:avLst/>
              <a:gdLst/>
              <a:ahLst/>
              <a:cxnLst>
                <a:cxn ang="0">
                  <a:pos x="8" y="457"/>
                </a:cxn>
                <a:cxn ang="0">
                  <a:pos x="16" y="425"/>
                </a:cxn>
                <a:cxn ang="0">
                  <a:pos x="24" y="337"/>
                </a:cxn>
                <a:cxn ang="0">
                  <a:pos x="32" y="377"/>
                </a:cxn>
                <a:cxn ang="0">
                  <a:pos x="48" y="313"/>
                </a:cxn>
                <a:cxn ang="0">
                  <a:pos x="56" y="329"/>
                </a:cxn>
                <a:cxn ang="0">
                  <a:pos x="64" y="345"/>
                </a:cxn>
                <a:cxn ang="0">
                  <a:pos x="72" y="353"/>
                </a:cxn>
                <a:cxn ang="0">
                  <a:pos x="80" y="329"/>
                </a:cxn>
                <a:cxn ang="0">
                  <a:pos x="96" y="257"/>
                </a:cxn>
                <a:cxn ang="0">
                  <a:pos x="104" y="265"/>
                </a:cxn>
                <a:cxn ang="0">
                  <a:pos x="112" y="249"/>
                </a:cxn>
                <a:cxn ang="0">
                  <a:pos x="120" y="169"/>
                </a:cxn>
                <a:cxn ang="0">
                  <a:pos x="136" y="217"/>
                </a:cxn>
                <a:cxn ang="0">
                  <a:pos x="144" y="145"/>
                </a:cxn>
                <a:cxn ang="0">
                  <a:pos x="160" y="129"/>
                </a:cxn>
                <a:cxn ang="0">
                  <a:pos x="168" y="65"/>
                </a:cxn>
                <a:cxn ang="0">
                  <a:pos x="184" y="49"/>
                </a:cxn>
                <a:cxn ang="0">
                  <a:pos x="192" y="25"/>
                </a:cxn>
                <a:cxn ang="0">
                  <a:pos x="200" y="0"/>
                </a:cxn>
                <a:cxn ang="0">
                  <a:pos x="216" y="113"/>
                </a:cxn>
                <a:cxn ang="0">
                  <a:pos x="224" y="49"/>
                </a:cxn>
                <a:cxn ang="0">
                  <a:pos x="232" y="89"/>
                </a:cxn>
                <a:cxn ang="0">
                  <a:pos x="248" y="145"/>
                </a:cxn>
                <a:cxn ang="0">
                  <a:pos x="256" y="217"/>
                </a:cxn>
                <a:cxn ang="0">
                  <a:pos x="264" y="233"/>
                </a:cxn>
                <a:cxn ang="0">
                  <a:pos x="272" y="345"/>
                </a:cxn>
                <a:cxn ang="0">
                  <a:pos x="288" y="329"/>
                </a:cxn>
                <a:cxn ang="0">
                  <a:pos x="296" y="401"/>
                </a:cxn>
                <a:cxn ang="0">
                  <a:pos x="312" y="433"/>
                </a:cxn>
                <a:cxn ang="0">
                  <a:pos x="320" y="385"/>
                </a:cxn>
                <a:cxn ang="0">
                  <a:pos x="336" y="457"/>
                </a:cxn>
                <a:cxn ang="0">
                  <a:pos x="344" y="529"/>
                </a:cxn>
                <a:cxn ang="0">
                  <a:pos x="352" y="481"/>
                </a:cxn>
                <a:cxn ang="0">
                  <a:pos x="360" y="465"/>
                </a:cxn>
                <a:cxn ang="0">
                  <a:pos x="376" y="481"/>
                </a:cxn>
                <a:cxn ang="0">
                  <a:pos x="384" y="393"/>
                </a:cxn>
                <a:cxn ang="0">
                  <a:pos x="400" y="441"/>
                </a:cxn>
                <a:cxn ang="0">
                  <a:pos x="408" y="433"/>
                </a:cxn>
                <a:cxn ang="0">
                  <a:pos x="424" y="401"/>
                </a:cxn>
                <a:cxn ang="0">
                  <a:pos x="432" y="377"/>
                </a:cxn>
                <a:cxn ang="0">
                  <a:pos x="440" y="449"/>
                </a:cxn>
              </a:cxnLst>
              <a:rect l="0" t="0" r="r" b="b"/>
              <a:pathLst>
                <a:path w="448" h="529">
                  <a:moveTo>
                    <a:pt x="0" y="481"/>
                  </a:moveTo>
                  <a:lnTo>
                    <a:pt x="0" y="417"/>
                  </a:lnTo>
                  <a:lnTo>
                    <a:pt x="8" y="457"/>
                  </a:lnTo>
                  <a:lnTo>
                    <a:pt x="8" y="425"/>
                  </a:lnTo>
                  <a:lnTo>
                    <a:pt x="16" y="385"/>
                  </a:lnTo>
                  <a:lnTo>
                    <a:pt x="16" y="425"/>
                  </a:lnTo>
                  <a:lnTo>
                    <a:pt x="16" y="401"/>
                  </a:lnTo>
                  <a:lnTo>
                    <a:pt x="24" y="401"/>
                  </a:lnTo>
                  <a:lnTo>
                    <a:pt x="24" y="337"/>
                  </a:lnTo>
                  <a:lnTo>
                    <a:pt x="32" y="401"/>
                  </a:lnTo>
                  <a:lnTo>
                    <a:pt x="32" y="353"/>
                  </a:lnTo>
                  <a:lnTo>
                    <a:pt x="32" y="377"/>
                  </a:lnTo>
                  <a:lnTo>
                    <a:pt x="40" y="369"/>
                  </a:lnTo>
                  <a:lnTo>
                    <a:pt x="40" y="345"/>
                  </a:lnTo>
                  <a:lnTo>
                    <a:pt x="48" y="313"/>
                  </a:lnTo>
                  <a:lnTo>
                    <a:pt x="48" y="337"/>
                  </a:lnTo>
                  <a:lnTo>
                    <a:pt x="48" y="321"/>
                  </a:lnTo>
                  <a:lnTo>
                    <a:pt x="56" y="329"/>
                  </a:lnTo>
                  <a:lnTo>
                    <a:pt x="56" y="305"/>
                  </a:lnTo>
                  <a:lnTo>
                    <a:pt x="56" y="337"/>
                  </a:lnTo>
                  <a:lnTo>
                    <a:pt x="64" y="345"/>
                  </a:lnTo>
                  <a:lnTo>
                    <a:pt x="64" y="393"/>
                  </a:lnTo>
                  <a:lnTo>
                    <a:pt x="72" y="385"/>
                  </a:lnTo>
                  <a:lnTo>
                    <a:pt x="72" y="353"/>
                  </a:lnTo>
                  <a:lnTo>
                    <a:pt x="80" y="313"/>
                  </a:lnTo>
                  <a:lnTo>
                    <a:pt x="80" y="337"/>
                  </a:lnTo>
                  <a:lnTo>
                    <a:pt x="80" y="329"/>
                  </a:lnTo>
                  <a:lnTo>
                    <a:pt x="88" y="337"/>
                  </a:lnTo>
                  <a:lnTo>
                    <a:pt x="88" y="273"/>
                  </a:lnTo>
                  <a:lnTo>
                    <a:pt x="96" y="257"/>
                  </a:lnTo>
                  <a:lnTo>
                    <a:pt x="96" y="289"/>
                  </a:lnTo>
                  <a:lnTo>
                    <a:pt x="96" y="241"/>
                  </a:lnTo>
                  <a:lnTo>
                    <a:pt x="104" y="265"/>
                  </a:lnTo>
                  <a:lnTo>
                    <a:pt x="104" y="273"/>
                  </a:lnTo>
                  <a:lnTo>
                    <a:pt x="112" y="257"/>
                  </a:lnTo>
                  <a:lnTo>
                    <a:pt x="112" y="249"/>
                  </a:lnTo>
                  <a:lnTo>
                    <a:pt x="112" y="257"/>
                  </a:lnTo>
                  <a:lnTo>
                    <a:pt x="120" y="241"/>
                  </a:lnTo>
                  <a:lnTo>
                    <a:pt x="120" y="169"/>
                  </a:lnTo>
                  <a:lnTo>
                    <a:pt x="128" y="169"/>
                  </a:lnTo>
                  <a:lnTo>
                    <a:pt x="128" y="185"/>
                  </a:lnTo>
                  <a:lnTo>
                    <a:pt x="136" y="217"/>
                  </a:lnTo>
                  <a:lnTo>
                    <a:pt x="136" y="169"/>
                  </a:lnTo>
                  <a:lnTo>
                    <a:pt x="144" y="153"/>
                  </a:lnTo>
                  <a:lnTo>
                    <a:pt x="144" y="145"/>
                  </a:lnTo>
                  <a:lnTo>
                    <a:pt x="152" y="193"/>
                  </a:lnTo>
                  <a:lnTo>
                    <a:pt x="152" y="121"/>
                  </a:lnTo>
                  <a:lnTo>
                    <a:pt x="160" y="129"/>
                  </a:lnTo>
                  <a:lnTo>
                    <a:pt x="160" y="161"/>
                  </a:lnTo>
                  <a:lnTo>
                    <a:pt x="168" y="129"/>
                  </a:lnTo>
                  <a:lnTo>
                    <a:pt x="168" y="65"/>
                  </a:lnTo>
                  <a:lnTo>
                    <a:pt x="176" y="57"/>
                  </a:lnTo>
                  <a:lnTo>
                    <a:pt x="176" y="41"/>
                  </a:lnTo>
                  <a:lnTo>
                    <a:pt x="184" y="49"/>
                  </a:lnTo>
                  <a:lnTo>
                    <a:pt x="184" y="57"/>
                  </a:lnTo>
                  <a:lnTo>
                    <a:pt x="184" y="25"/>
                  </a:lnTo>
                  <a:lnTo>
                    <a:pt x="192" y="25"/>
                  </a:lnTo>
                  <a:lnTo>
                    <a:pt x="192" y="9"/>
                  </a:lnTo>
                  <a:lnTo>
                    <a:pt x="200" y="41"/>
                  </a:lnTo>
                  <a:lnTo>
                    <a:pt x="200" y="0"/>
                  </a:lnTo>
                  <a:lnTo>
                    <a:pt x="208" y="33"/>
                  </a:lnTo>
                  <a:lnTo>
                    <a:pt x="208" y="89"/>
                  </a:lnTo>
                  <a:lnTo>
                    <a:pt x="216" y="113"/>
                  </a:lnTo>
                  <a:lnTo>
                    <a:pt x="216" y="97"/>
                  </a:lnTo>
                  <a:lnTo>
                    <a:pt x="224" y="89"/>
                  </a:lnTo>
                  <a:lnTo>
                    <a:pt x="224" y="49"/>
                  </a:lnTo>
                  <a:lnTo>
                    <a:pt x="224" y="57"/>
                  </a:lnTo>
                  <a:lnTo>
                    <a:pt x="232" y="65"/>
                  </a:lnTo>
                  <a:lnTo>
                    <a:pt x="232" y="89"/>
                  </a:lnTo>
                  <a:lnTo>
                    <a:pt x="240" y="113"/>
                  </a:lnTo>
                  <a:lnTo>
                    <a:pt x="240" y="169"/>
                  </a:lnTo>
                  <a:lnTo>
                    <a:pt x="248" y="145"/>
                  </a:lnTo>
                  <a:lnTo>
                    <a:pt x="248" y="137"/>
                  </a:lnTo>
                  <a:lnTo>
                    <a:pt x="248" y="185"/>
                  </a:lnTo>
                  <a:lnTo>
                    <a:pt x="256" y="217"/>
                  </a:lnTo>
                  <a:lnTo>
                    <a:pt x="256" y="209"/>
                  </a:lnTo>
                  <a:lnTo>
                    <a:pt x="256" y="217"/>
                  </a:lnTo>
                  <a:lnTo>
                    <a:pt x="264" y="233"/>
                  </a:lnTo>
                  <a:lnTo>
                    <a:pt x="264" y="297"/>
                  </a:lnTo>
                  <a:lnTo>
                    <a:pt x="272" y="265"/>
                  </a:lnTo>
                  <a:lnTo>
                    <a:pt x="272" y="345"/>
                  </a:lnTo>
                  <a:lnTo>
                    <a:pt x="280" y="345"/>
                  </a:lnTo>
                  <a:lnTo>
                    <a:pt x="280" y="361"/>
                  </a:lnTo>
                  <a:lnTo>
                    <a:pt x="288" y="329"/>
                  </a:lnTo>
                  <a:lnTo>
                    <a:pt x="288" y="377"/>
                  </a:lnTo>
                  <a:lnTo>
                    <a:pt x="296" y="369"/>
                  </a:lnTo>
                  <a:lnTo>
                    <a:pt x="296" y="401"/>
                  </a:lnTo>
                  <a:lnTo>
                    <a:pt x="304" y="409"/>
                  </a:lnTo>
                  <a:lnTo>
                    <a:pt x="304" y="417"/>
                  </a:lnTo>
                  <a:lnTo>
                    <a:pt x="312" y="433"/>
                  </a:lnTo>
                  <a:lnTo>
                    <a:pt x="312" y="417"/>
                  </a:lnTo>
                  <a:lnTo>
                    <a:pt x="320" y="393"/>
                  </a:lnTo>
                  <a:lnTo>
                    <a:pt x="320" y="385"/>
                  </a:lnTo>
                  <a:lnTo>
                    <a:pt x="328" y="393"/>
                  </a:lnTo>
                  <a:lnTo>
                    <a:pt x="328" y="433"/>
                  </a:lnTo>
                  <a:lnTo>
                    <a:pt x="336" y="457"/>
                  </a:lnTo>
                  <a:lnTo>
                    <a:pt x="336" y="449"/>
                  </a:lnTo>
                  <a:lnTo>
                    <a:pt x="336" y="481"/>
                  </a:lnTo>
                  <a:lnTo>
                    <a:pt x="344" y="529"/>
                  </a:lnTo>
                  <a:lnTo>
                    <a:pt x="344" y="521"/>
                  </a:lnTo>
                  <a:lnTo>
                    <a:pt x="352" y="497"/>
                  </a:lnTo>
                  <a:lnTo>
                    <a:pt x="352" y="481"/>
                  </a:lnTo>
                  <a:lnTo>
                    <a:pt x="360" y="433"/>
                  </a:lnTo>
                  <a:lnTo>
                    <a:pt x="360" y="409"/>
                  </a:lnTo>
                  <a:lnTo>
                    <a:pt x="360" y="465"/>
                  </a:lnTo>
                  <a:lnTo>
                    <a:pt x="368" y="489"/>
                  </a:lnTo>
                  <a:lnTo>
                    <a:pt x="368" y="441"/>
                  </a:lnTo>
                  <a:lnTo>
                    <a:pt x="376" y="481"/>
                  </a:lnTo>
                  <a:lnTo>
                    <a:pt x="376" y="465"/>
                  </a:lnTo>
                  <a:lnTo>
                    <a:pt x="384" y="457"/>
                  </a:lnTo>
                  <a:lnTo>
                    <a:pt x="384" y="393"/>
                  </a:lnTo>
                  <a:lnTo>
                    <a:pt x="392" y="401"/>
                  </a:lnTo>
                  <a:lnTo>
                    <a:pt x="392" y="449"/>
                  </a:lnTo>
                  <a:lnTo>
                    <a:pt x="400" y="441"/>
                  </a:lnTo>
                  <a:lnTo>
                    <a:pt x="400" y="385"/>
                  </a:lnTo>
                  <a:lnTo>
                    <a:pt x="400" y="393"/>
                  </a:lnTo>
                  <a:lnTo>
                    <a:pt x="408" y="433"/>
                  </a:lnTo>
                  <a:lnTo>
                    <a:pt x="408" y="457"/>
                  </a:lnTo>
                  <a:lnTo>
                    <a:pt x="416" y="409"/>
                  </a:lnTo>
                  <a:lnTo>
                    <a:pt x="424" y="401"/>
                  </a:lnTo>
                  <a:lnTo>
                    <a:pt x="424" y="409"/>
                  </a:lnTo>
                  <a:lnTo>
                    <a:pt x="432" y="433"/>
                  </a:lnTo>
                  <a:lnTo>
                    <a:pt x="432" y="377"/>
                  </a:lnTo>
                  <a:lnTo>
                    <a:pt x="432" y="393"/>
                  </a:lnTo>
                  <a:lnTo>
                    <a:pt x="440" y="401"/>
                  </a:lnTo>
                  <a:lnTo>
                    <a:pt x="440" y="449"/>
                  </a:lnTo>
                  <a:lnTo>
                    <a:pt x="440" y="417"/>
                  </a:lnTo>
                  <a:lnTo>
                    <a:pt x="448" y="441"/>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sp>
          <p:nvSpPr>
            <p:cNvPr id="97447" name="Freeform 167"/>
            <p:cNvSpPr>
              <a:spLocks/>
            </p:cNvSpPr>
            <p:nvPr/>
          </p:nvSpPr>
          <p:spPr bwMode="auto">
            <a:xfrm>
              <a:off x="4185" y="1657"/>
              <a:ext cx="56" cy="96"/>
            </a:xfrm>
            <a:custGeom>
              <a:avLst/>
              <a:gdLst/>
              <a:ahLst/>
              <a:cxnLst>
                <a:cxn ang="0">
                  <a:pos x="0" y="40"/>
                </a:cxn>
                <a:cxn ang="0">
                  <a:pos x="0" y="56"/>
                </a:cxn>
                <a:cxn ang="0">
                  <a:pos x="8" y="56"/>
                </a:cxn>
                <a:cxn ang="0">
                  <a:pos x="8" y="32"/>
                </a:cxn>
                <a:cxn ang="0">
                  <a:pos x="16" y="48"/>
                </a:cxn>
                <a:cxn ang="0">
                  <a:pos x="16" y="16"/>
                </a:cxn>
                <a:cxn ang="0">
                  <a:pos x="24" y="0"/>
                </a:cxn>
                <a:cxn ang="0">
                  <a:pos x="24" y="16"/>
                </a:cxn>
                <a:cxn ang="0">
                  <a:pos x="32" y="0"/>
                </a:cxn>
                <a:cxn ang="0">
                  <a:pos x="32" y="56"/>
                </a:cxn>
                <a:cxn ang="0">
                  <a:pos x="40" y="80"/>
                </a:cxn>
                <a:cxn ang="0">
                  <a:pos x="40" y="0"/>
                </a:cxn>
                <a:cxn ang="0">
                  <a:pos x="48" y="96"/>
                </a:cxn>
                <a:cxn ang="0">
                  <a:pos x="48" y="56"/>
                </a:cxn>
                <a:cxn ang="0">
                  <a:pos x="48" y="72"/>
                </a:cxn>
                <a:cxn ang="0">
                  <a:pos x="56" y="80"/>
                </a:cxn>
              </a:cxnLst>
              <a:rect l="0" t="0" r="r" b="b"/>
              <a:pathLst>
                <a:path w="56" h="96">
                  <a:moveTo>
                    <a:pt x="0" y="40"/>
                  </a:moveTo>
                  <a:lnTo>
                    <a:pt x="0" y="56"/>
                  </a:lnTo>
                  <a:lnTo>
                    <a:pt x="8" y="56"/>
                  </a:lnTo>
                  <a:lnTo>
                    <a:pt x="8" y="32"/>
                  </a:lnTo>
                  <a:lnTo>
                    <a:pt x="16" y="48"/>
                  </a:lnTo>
                  <a:lnTo>
                    <a:pt x="16" y="16"/>
                  </a:lnTo>
                  <a:lnTo>
                    <a:pt x="24" y="0"/>
                  </a:lnTo>
                  <a:lnTo>
                    <a:pt x="24" y="16"/>
                  </a:lnTo>
                  <a:lnTo>
                    <a:pt x="32" y="0"/>
                  </a:lnTo>
                  <a:lnTo>
                    <a:pt x="32" y="56"/>
                  </a:lnTo>
                  <a:lnTo>
                    <a:pt x="40" y="80"/>
                  </a:lnTo>
                  <a:lnTo>
                    <a:pt x="40" y="0"/>
                  </a:lnTo>
                  <a:lnTo>
                    <a:pt x="48" y="96"/>
                  </a:lnTo>
                  <a:lnTo>
                    <a:pt x="48" y="56"/>
                  </a:lnTo>
                  <a:lnTo>
                    <a:pt x="48" y="72"/>
                  </a:lnTo>
                  <a:lnTo>
                    <a:pt x="56" y="80"/>
                  </a:lnTo>
                </a:path>
              </a:pathLst>
            </a:custGeom>
            <a:noFill/>
            <a:ln w="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sz="900"/>
            </a:p>
          </p:txBody>
        </p:sp>
      </p:grpSp>
      <p:sp>
        <p:nvSpPr>
          <p:cNvPr id="170" name="TextBox 169"/>
          <p:cNvSpPr txBox="1"/>
          <p:nvPr/>
        </p:nvSpPr>
        <p:spPr>
          <a:xfrm>
            <a:off x="0" y="0"/>
            <a:ext cx="5572359" cy="461665"/>
          </a:xfrm>
          <a:prstGeom prst="rect">
            <a:avLst/>
          </a:prstGeom>
          <a:noFill/>
          <a:ln w="9525" algn="ctr">
            <a:noFill/>
            <a:miter lim="800000"/>
            <a:headEnd/>
            <a:tailEnd/>
          </a:ln>
        </p:spPr>
        <p:txBody>
          <a:bodyPr wrap="none" anchor="ctr">
            <a:spAutoFit/>
          </a:bodyPr>
          <a:lstStyle/>
          <a:p>
            <a:r>
              <a:rPr lang="en-US" altLang="ko-KR" sz="2400" dirty="0" smtClean="0">
                <a:latin typeface="Times New Roman" pitchFamily="18" charset="0"/>
                <a:ea typeface="바탕" pitchFamily="18" charset="-127"/>
                <a:cs typeface="Times New Roman" pitchFamily="18" charset="0"/>
              </a:rPr>
              <a:t>* Multi-patches Synthesize Experiments - 1</a:t>
            </a:r>
            <a:endParaRPr lang="ko-KR" altLang="en-US" sz="2400" dirty="0">
              <a:latin typeface="Times New Roman" pitchFamily="18" charset="0"/>
              <a:ea typeface="바탕" pitchFamily="18" charset="-127"/>
              <a:cs typeface="Times New Roman" pitchFamily="18" charset="0"/>
            </a:endParaRPr>
          </a:p>
        </p:txBody>
      </p:sp>
      <p:sp>
        <p:nvSpPr>
          <p:cNvPr id="171" name="Text Box 6"/>
          <p:cNvSpPr txBox="1">
            <a:spLocks noChangeArrowheads="1"/>
          </p:cNvSpPr>
          <p:nvPr/>
        </p:nvSpPr>
        <p:spPr bwMode="auto">
          <a:xfrm>
            <a:off x="971600" y="1340768"/>
            <a:ext cx="726481" cy="307777"/>
          </a:xfrm>
          <a:prstGeom prst="rect">
            <a:avLst/>
          </a:prstGeom>
          <a:noFill/>
          <a:ln w="9525">
            <a:noFill/>
            <a:miter lim="800000"/>
            <a:headEnd/>
            <a:tailEnd/>
          </a:ln>
          <a:effectLst/>
        </p:spPr>
        <p:txBody>
          <a:bodyPr wrap="none">
            <a:spAutoFit/>
          </a:bodyPr>
          <a:lstStyle/>
          <a:p>
            <a:pPr algn="ctr"/>
            <a:r>
              <a:rPr lang="en-US" altLang="ko-KR" sz="1400" dirty="0" smtClean="0">
                <a:latin typeface="맑은 고딕" pitchFamily="50" charset="-127"/>
                <a:ea typeface="맑은 고딕" pitchFamily="50" charset="-127"/>
              </a:rPr>
              <a:t>Lead II</a:t>
            </a:r>
            <a:endParaRPr lang="ko-KR" altLang="en-US" sz="1000" dirty="0">
              <a:latin typeface="맑은 고딕" pitchFamily="50" charset="-127"/>
              <a:ea typeface="맑은 고딕" pitchFamily="50" charset="-127"/>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Text Box 6"/>
          <p:cNvSpPr txBox="1">
            <a:spLocks noChangeArrowheads="1"/>
          </p:cNvSpPr>
          <p:nvPr/>
        </p:nvSpPr>
        <p:spPr bwMode="auto">
          <a:xfrm>
            <a:off x="581629" y="1372706"/>
            <a:ext cx="894027" cy="461665"/>
          </a:xfrm>
          <a:prstGeom prst="rect">
            <a:avLst/>
          </a:prstGeom>
          <a:noFill/>
          <a:ln w="9525">
            <a:noFill/>
            <a:miter lim="800000"/>
            <a:headEnd/>
            <a:tailEnd/>
          </a:ln>
          <a:effectLst/>
        </p:spPr>
        <p:txBody>
          <a:bodyPr wrap="none">
            <a:spAutoFit/>
          </a:bodyPr>
          <a:lstStyle/>
          <a:p>
            <a:pPr algn="ctr"/>
            <a:r>
              <a:rPr lang="en-US" altLang="ko-KR" sz="1400" dirty="0" smtClean="0">
                <a:latin typeface="맑은 고딕" pitchFamily="50" charset="-127"/>
                <a:ea typeface="맑은 고딕" pitchFamily="50" charset="-127"/>
              </a:rPr>
              <a:t>Patch #1</a:t>
            </a:r>
          </a:p>
          <a:p>
            <a:pPr algn="ctr"/>
            <a:r>
              <a:rPr lang="en-US" altLang="ko-KR" sz="1000" dirty="0" smtClean="0">
                <a:latin typeface="맑은 고딕" pitchFamily="50" charset="-127"/>
                <a:ea typeface="맑은 고딕" pitchFamily="50" charset="-127"/>
              </a:rPr>
              <a:t>(r=-0.19)</a:t>
            </a:r>
            <a:endParaRPr lang="ko-KR" altLang="en-US" sz="1000" dirty="0">
              <a:latin typeface="맑은 고딕" pitchFamily="50" charset="-127"/>
              <a:ea typeface="맑은 고딕" pitchFamily="50" charset="-127"/>
            </a:endParaRPr>
          </a:p>
        </p:txBody>
      </p:sp>
      <p:sp>
        <p:nvSpPr>
          <p:cNvPr id="5128" name="Text Box 8"/>
          <p:cNvSpPr txBox="1">
            <a:spLocks noChangeArrowheads="1"/>
          </p:cNvSpPr>
          <p:nvPr/>
        </p:nvSpPr>
        <p:spPr bwMode="auto">
          <a:xfrm>
            <a:off x="581629" y="2613025"/>
            <a:ext cx="894027" cy="461665"/>
          </a:xfrm>
          <a:prstGeom prst="rect">
            <a:avLst/>
          </a:prstGeom>
          <a:noFill/>
          <a:ln w="9525">
            <a:noFill/>
            <a:miter lim="800000"/>
            <a:headEnd/>
            <a:tailEnd/>
          </a:ln>
          <a:effectLst/>
        </p:spPr>
        <p:txBody>
          <a:bodyPr wrap="none">
            <a:spAutoFit/>
          </a:bodyPr>
          <a:lstStyle/>
          <a:p>
            <a:pPr algn="ctr"/>
            <a:r>
              <a:rPr lang="en-US" altLang="ko-KR" sz="1400" dirty="0" smtClean="0">
                <a:latin typeface="맑은 고딕" pitchFamily="50" charset="-127"/>
                <a:ea typeface="맑은 고딕" pitchFamily="50" charset="-127"/>
              </a:rPr>
              <a:t>Patch</a:t>
            </a:r>
            <a:r>
              <a:rPr lang="ko-KR" altLang="en-US" sz="1400" dirty="0" smtClean="0">
                <a:latin typeface="맑은 고딕" pitchFamily="50" charset="-127"/>
                <a:ea typeface="맑은 고딕" pitchFamily="50" charset="-127"/>
              </a:rPr>
              <a:t> </a:t>
            </a:r>
            <a:r>
              <a:rPr lang="en-US" altLang="ko-KR" sz="1400" dirty="0" smtClean="0">
                <a:latin typeface="맑은 고딕" pitchFamily="50" charset="-127"/>
                <a:ea typeface="맑은 고딕" pitchFamily="50" charset="-127"/>
              </a:rPr>
              <a:t>#2</a:t>
            </a:r>
          </a:p>
          <a:p>
            <a:pPr algn="ctr"/>
            <a:r>
              <a:rPr lang="en-US" altLang="ko-KR" sz="1000" dirty="0" smtClean="0">
                <a:latin typeface="맑은 고딕" pitchFamily="50" charset="-127"/>
                <a:ea typeface="맑은 고딕" pitchFamily="50" charset="-127"/>
              </a:rPr>
              <a:t>(r=0.940)</a:t>
            </a:r>
            <a:endParaRPr lang="ko-KR" altLang="en-US" sz="1000" dirty="0">
              <a:latin typeface="맑은 고딕" pitchFamily="50" charset="-127"/>
              <a:ea typeface="맑은 고딕" pitchFamily="50" charset="-127"/>
            </a:endParaRPr>
          </a:p>
        </p:txBody>
      </p:sp>
      <p:sp>
        <p:nvSpPr>
          <p:cNvPr id="5129" name="Text Box 9"/>
          <p:cNvSpPr txBox="1">
            <a:spLocks noChangeArrowheads="1"/>
          </p:cNvSpPr>
          <p:nvPr/>
        </p:nvSpPr>
        <p:spPr bwMode="auto">
          <a:xfrm>
            <a:off x="581629" y="3765550"/>
            <a:ext cx="894027" cy="461665"/>
          </a:xfrm>
          <a:prstGeom prst="rect">
            <a:avLst/>
          </a:prstGeom>
          <a:noFill/>
          <a:ln w="9525">
            <a:noFill/>
            <a:miter lim="800000"/>
            <a:headEnd/>
            <a:tailEnd/>
          </a:ln>
          <a:effectLst/>
        </p:spPr>
        <p:txBody>
          <a:bodyPr wrap="none">
            <a:spAutoFit/>
          </a:bodyPr>
          <a:lstStyle/>
          <a:p>
            <a:pPr algn="ctr"/>
            <a:r>
              <a:rPr lang="en-US" altLang="ko-KR" sz="1400" dirty="0" smtClean="0">
                <a:latin typeface="맑은 고딕" pitchFamily="50" charset="-127"/>
                <a:ea typeface="맑은 고딕" pitchFamily="50" charset="-127"/>
              </a:rPr>
              <a:t>Patch</a:t>
            </a:r>
            <a:r>
              <a:rPr lang="ko-KR" altLang="en-US" sz="1400" dirty="0" smtClean="0">
                <a:latin typeface="맑은 고딕" pitchFamily="50" charset="-127"/>
                <a:ea typeface="맑은 고딕" pitchFamily="50" charset="-127"/>
              </a:rPr>
              <a:t> </a:t>
            </a:r>
            <a:r>
              <a:rPr lang="en-US" altLang="ko-KR" sz="1400" dirty="0" smtClean="0">
                <a:latin typeface="맑은 고딕" pitchFamily="50" charset="-127"/>
                <a:ea typeface="맑은 고딕" pitchFamily="50" charset="-127"/>
              </a:rPr>
              <a:t>#3</a:t>
            </a:r>
          </a:p>
          <a:p>
            <a:pPr algn="ctr"/>
            <a:r>
              <a:rPr lang="en-US" altLang="ko-KR" sz="1000" dirty="0" smtClean="0">
                <a:latin typeface="맑은 고딕" pitchFamily="50" charset="-127"/>
                <a:ea typeface="맑은 고딕" pitchFamily="50" charset="-127"/>
              </a:rPr>
              <a:t>(r=-0.438)</a:t>
            </a:r>
            <a:endParaRPr lang="ko-KR" altLang="en-US" sz="1000" dirty="0">
              <a:latin typeface="맑은 고딕" pitchFamily="50" charset="-127"/>
              <a:ea typeface="맑은 고딕" pitchFamily="50" charset="-127"/>
            </a:endParaRPr>
          </a:p>
        </p:txBody>
      </p:sp>
      <p:sp>
        <p:nvSpPr>
          <p:cNvPr id="5130" name="Text Box 10"/>
          <p:cNvSpPr txBox="1">
            <a:spLocks noChangeArrowheads="1"/>
          </p:cNvSpPr>
          <p:nvPr/>
        </p:nvSpPr>
        <p:spPr bwMode="auto">
          <a:xfrm>
            <a:off x="581629" y="4869160"/>
            <a:ext cx="894027" cy="461665"/>
          </a:xfrm>
          <a:prstGeom prst="rect">
            <a:avLst/>
          </a:prstGeom>
          <a:noFill/>
          <a:ln w="9525">
            <a:noFill/>
            <a:miter lim="800000"/>
            <a:headEnd/>
            <a:tailEnd/>
          </a:ln>
          <a:effectLst/>
        </p:spPr>
        <p:txBody>
          <a:bodyPr wrap="none">
            <a:spAutoFit/>
          </a:bodyPr>
          <a:lstStyle/>
          <a:p>
            <a:pPr algn="ctr"/>
            <a:r>
              <a:rPr lang="en-US" altLang="ko-KR" sz="1400" dirty="0" smtClean="0">
                <a:latin typeface="맑은 고딕" pitchFamily="50" charset="-127"/>
                <a:ea typeface="맑은 고딕" pitchFamily="50" charset="-127"/>
              </a:rPr>
              <a:t>Patch #4</a:t>
            </a:r>
          </a:p>
          <a:p>
            <a:pPr algn="ctr"/>
            <a:r>
              <a:rPr lang="en-US" altLang="ko-KR" sz="1000" dirty="0" smtClean="0">
                <a:latin typeface="맑은 고딕" pitchFamily="50" charset="-127"/>
                <a:ea typeface="맑은 고딕" pitchFamily="50" charset="-127"/>
              </a:rPr>
              <a:t>(r=-0.798)</a:t>
            </a:r>
            <a:endParaRPr lang="ko-KR" altLang="en-US" sz="1000" dirty="0">
              <a:latin typeface="맑은 고딕" pitchFamily="50" charset="-127"/>
              <a:ea typeface="맑은 고딕" pitchFamily="50" charset="-127"/>
            </a:endParaRPr>
          </a:p>
        </p:txBody>
      </p:sp>
      <p:sp>
        <p:nvSpPr>
          <p:cNvPr id="11" name="TextBox 10"/>
          <p:cNvSpPr txBox="1"/>
          <p:nvPr/>
        </p:nvSpPr>
        <p:spPr>
          <a:xfrm>
            <a:off x="0" y="0"/>
            <a:ext cx="5726248" cy="461665"/>
          </a:xfrm>
          <a:prstGeom prst="rect">
            <a:avLst/>
          </a:prstGeom>
          <a:noFill/>
          <a:ln w="9525" algn="ctr">
            <a:noFill/>
            <a:miter lim="800000"/>
            <a:headEnd/>
            <a:tailEnd/>
          </a:ln>
        </p:spPr>
        <p:txBody>
          <a:bodyPr wrap="none" anchor="ctr">
            <a:spAutoFit/>
          </a:bodyPr>
          <a:lstStyle/>
          <a:p>
            <a:r>
              <a:rPr lang="en-US" altLang="ko-KR" sz="2400" dirty="0" smtClean="0">
                <a:latin typeface="Times New Roman" pitchFamily="18" charset="0"/>
                <a:ea typeface="바탕" pitchFamily="18" charset="-127"/>
                <a:cs typeface="Times New Roman" pitchFamily="18" charset="0"/>
              </a:rPr>
              <a:t>* Multi-patches Synthesize Experiments - 2</a:t>
            </a:r>
            <a:endParaRPr lang="ko-KR" altLang="en-US" sz="2400" dirty="0">
              <a:latin typeface="Times New Roman" pitchFamily="18" charset="0"/>
              <a:ea typeface="바탕" pitchFamily="18" charset="-127"/>
              <a:cs typeface="Times New Roman" pitchFamily="18" charset="0"/>
            </a:endParaRPr>
          </a:p>
        </p:txBody>
      </p:sp>
      <p:sp>
        <p:nvSpPr>
          <p:cNvPr id="9" name="슬라이드 번호 개체 틀 8"/>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45</a:t>
            </a:fld>
            <a:endParaRPr lang="ko-KR" altLang="en-US" dirty="0"/>
          </a:p>
        </p:txBody>
      </p:sp>
      <p:pic>
        <p:nvPicPr>
          <p:cNvPr id="10" name="Picture 9"/>
          <p:cNvPicPr>
            <a:picLocks noChangeAspect="1" noChangeArrowheads="1"/>
          </p:cNvPicPr>
          <p:nvPr/>
        </p:nvPicPr>
        <p:blipFill>
          <a:blip r:embed="rId2" cstate="print"/>
          <a:srcRect/>
          <a:stretch>
            <a:fillRect/>
          </a:stretch>
        </p:blipFill>
        <p:spPr bwMode="auto">
          <a:xfrm>
            <a:off x="1282774" y="823367"/>
            <a:ext cx="7105650" cy="5341937"/>
          </a:xfrm>
          <a:prstGeom prst="rect">
            <a:avLst/>
          </a:prstGeom>
          <a:noFill/>
          <a:ln w="9525">
            <a:noFill/>
            <a:miter lim="800000"/>
            <a:headEnd/>
            <a:tailEnd/>
          </a:ln>
        </p:spPr>
      </p:pic>
      <p:sp>
        <p:nvSpPr>
          <p:cNvPr id="16" name="TextBox 15"/>
          <p:cNvSpPr txBox="1"/>
          <p:nvPr/>
        </p:nvSpPr>
        <p:spPr>
          <a:xfrm>
            <a:off x="0" y="6611779"/>
            <a:ext cx="2286203" cy="246221"/>
          </a:xfrm>
          <a:prstGeom prst="rect">
            <a:avLst/>
          </a:prstGeom>
          <a:noFill/>
        </p:spPr>
        <p:txBody>
          <a:bodyPr wrap="none" rtlCol="0">
            <a:spAutoFit/>
          </a:bodyPr>
          <a:lstStyle/>
          <a:p>
            <a:r>
              <a:rPr lang="en-US" altLang="ko-KR" sz="1000" dirty="0" smtClean="0"/>
              <a:t>* Pearson correlation(r) </a:t>
            </a:r>
            <a:r>
              <a:rPr lang="en-US" altLang="ko-KR" sz="1000" dirty="0" err="1" smtClean="0"/>
              <a:t>w.r.t</a:t>
            </a:r>
            <a:r>
              <a:rPr lang="en-US" altLang="ko-KR" sz="1000" dirty="0" smtClean="0"/>
              <a:t>. Lead II</a:t>
            </a:r>
            <a:endParaRPr lang="ko-KR" altLang="en-US" sz="10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0"/>
            <a:ext cx="5726248" cy="461665"/>
          </a:xfrm>
          <a:prstGeom prst="rect">
            <a:avLst/>
          </a:prstGeom>
          <a:noFill/>
          <a:ln w="9525" algn="ctr">
            <a:noFill/>
            <a:miter lim="800000"/>
            <a:headEnd/>
            <a:tailEnd/>
          </a:ln>
        </p:spPr>
        <p:txBody>
          <a:bodyPr wrap="none" anchor="ctr">
            <a:spAutoFit/>
          </a:bodyPr>
          <a:lstStyle/>
          <a:p>
            <a:r>
              <a:rPr lang="en-US" altLang="ko-KR" sz="2400" dirty="0" smtClean="0">
                <a:latin typeface="Times New Roman" pitchFamily="18" charset="0"/>
                <a:ea typeface="바탕" pitchFamily="18" charset="-127"/>
                <a:cs typeface="Times New Roman" pitchFamily="18" charset="0"/>
              </a:rPr>
              <a:t>* Multi-patches Synthesize Experiments - 3</a:t>
            </a:r>
            <a:endParaRPr lang="ko-KR" altLang="en-US" sz="2400" dirty="0">
              <a:latin typeface="Times New Roman" pitchFamily="18" charset="0"/>
              <a:ea typeface="바탕" pitchFamily="18" charset="-127"/>
              <a:cs typeface="Times New Roman" pitchFamily="18" charset="0"/>
            </a:endParaRPr>
          </a:p>
        </p:txBody>
      </p:sp>
      <p:sp>
        <p:nvSpPr>
          <p:cNvPr id="8" name="슬라이드 번호 개체 틀 7"/>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46</a:t>
            </a:fld>
            <a:endParaRPr lang="ko-KR" altLang="en-US" dirty="0"/>
          </a:p>
        </p:txBody>
      </p:sp>
      <p:pic>
        <p:nvPicPr>
          <p:cNvPr id="9" name="Picture 7"/>
          <p:cNvPicPr>
            <a:picLocks noChangeAspect="1" noChangeArrowheads="1"/>
          </p:cNvPicPr>
          <p:nvPr/>
        </p:nvPicPr>
        <p:blipFill>
          <a:blip r:embed="rId2" cstate="print"/>
          <a:srcRect/>
          <a:stretch>
            <a:fillRect/>
          </a:stretch>
        </p:blipFill>
        <p:spPr bwMode="auto">
          <a:xfrm>
            <a:off x="1547664" y="758031"/>
            <a:ext cx="7105650" cy="5341937"/>
          </a:xfrm>
          <a:prstGeom prst="rect">
            <a:avLst/>
          </a:prstGeom>
          <a:noFill/>
          <a:ln w="9525">
            <a:noFill/>
            <a:miter lim="800000"/>
            <a:headEnd/>
            <a:tailEnd/>
          </a:ln>
        </p:spPr>
      </p:pic>
      <p:sp>
        <p:nvSpPr>
          <p:cNvPr id="10" name="Text Box 4"/>
          <p:cNvSpPr txBox="1">
            <a:spLocks noChangeArrowheads="1"/>
          </p:cNvSpPr>
          <p:nvPr/>
        </p:nvSpPr>
        <p:spPr bwMode="auto">
          <a:xfrm>
            <a:off x="611560" y="1412776"/>
            <a:ext cx="1227452" cy="461665"/>
          </a:xfrm>
          <a:prstGeom prst="rect">
            <a:avLst/>
          </a:prstGeom>
          <a:noFill/>
          <a:ln w="9525">
            <a:noFill/>
            <a:miter lim="800000"/>
            <a:headEnd/>
            <a:tailEnd/>
          </a:ln>
        </p:spPr>
        <p:txBody>
          <a:bodyPr wrap="none">
            <a:spAutoFit/>
          </a:bodyPr>
          <a:lstStyle/>
          <a:p>
            <a:pPr algn="ctr"/>
            <a:r>
              <a:rPr lang="en-US" altLang="ko-KR" sz="1400" dirty="0" smtClean="0">
                <a:ea typeface="HY헤드라인M" pitchFamily="18" charset="-127"/>
              </a:rPr>
              <a:t>Patch #1+#2</a:t>
            </a:r>
            <a:endParaRPr lang="en-US" altLang="ko-KR" sz="1400" dirty="0">
              <a:ea typeface="HY헤드라인M" pitchFamily="18" charset="-127"/>
            </a:endParaRPr>
          </a:p>
          <a:p>
            <a:pPr algn="ctr"/>
            <a:r>
              <a:rPr lang="en-US" altLang="ko-KR" sz="1000" dirty="0" smtClean="0">
                <a:ea typeface="HY헤드라인M" pitchFamily="18" charset="-127"/>
              </a:rPr>
              <a:t>(r=0.932</a:t>
            </a:r>
            <a:r>
              <a:rPr lang="en-US" altLang="ko-KR" sz="1000" dirty="0">
                <a:ea typeface="HY헤드라인M" pitchFamily="18" charset="-127"/>
              </a:rPr>
              <a:t>)</a:t>
            </a:r>
          </a:p>
        </p:txBody>
      </p:sp>
      <p:sp>
        <p:nvSpPr>
          <p:cNvPr id="11" name="Text Box 5"/>
          <p:cNvSpPr txBox="1">
            <a:spLocks noChangeArrowheads="1"/>
          </p:cNvSpPr>
          <p:nvPr/>
        </p:nvSpPr>
        <p:spPr bwMode="auto">
          <a:xfrm>
            <a:off x="611560" y="3095382"/>
            <a:ext cx="1227452" cy="461665"/>
          </a:xfrm>
          <a:prstGeom prst="rect">
            <a:avLst/>
          </a:prstGeom>
          <a:noFill/>
          <a:ln w="9525">
            <a:noFill/>
            <a:miter lim="800000"/>
            <a:headEnd/>
            <a:tailEnd/>
          </a:ln>
        </p:spPr>
        <p:txBody>
          <a:bodyPr wrap="none">
            <a:spAutoFit/>
          </a:bodyPr>
          <a:lstStyle/>
          <a:p>
            <a:pPr algn="ctr"/>
            <a:r>
              <a:rPr lang="en-US" altLang="ko-KR" sz="1400" dirty="0" smtClean="0">
                <a:ea typeface="HY헤드라인M" pitchFamily="18" charset="-127"/>
              </a:rPr>
              <a:t>Patch #1+#3</a:t>
            </a:r>
            <a:endParaRPr lang="en-US" altLang="ko-KR" sz="1400" dirty="0">
              <a:ea typeface="HY헤드라인M" pitchFamily="18" charset="-127"/>
            </a:endParaRPr>
          </a:p>
          <a:p>
            <a:pPr algn="ctr"/>
            <a:r>
              <a:rPr lang="en-US" altLang="ko-KR" sz="1000" dirty="0" smtClean="0">
                <a:ea typeface="HY헤드라인M" pitchFamily="18" charset="-127"/>
              </a:rPr>
              <a:t>(r=-0.470</a:t>
            </a:r>
            <a:r>
              <a:rPr lang="en-US" altLang="ko-KR" sz="1000" dirty="0">
                <a:ea typeface="HY헤드라인M" pitchFamily="18" charset="-127"/>
              </a:rPr>
              <a:t>)</a:t>
            </a:r>
          </a:p>
        </p:txBody>
      </p:sp>
      <p:sp>
        <p:nvSpPr>
          <p:cNvPr id="13" name="Text Box 6"/>
          <p:cNvSpPr txBox="1">
            <a:spLocks noChangeArrowheads="1"/>
          </p:cNvSpPr>
          <p:nvPr/>
        </p:nvSpPr>
        <p:spPr bwMode="auto">
          <a:xfrm>
            <a:off x="611560" y="4653136"/>
            <a:ext cx="1227452" cy="461665"/>
          </a:xfrm>
          <a:prstGeom prst="rect">
            <a:avLst/>
          </a:prstGeom>
          <a:noFill/>
          <a:ln w="9525">
            <a:noFill/>
            <a:miter lim="800000"/>
            <a:headEnd/>
            <a:tailEnd/>
          </a:ln>
        </p:spPr>
        <p:txBody>
          <a:bodyPr wrap="none">
            <a:spAutoFit/>
          </a:bodyPr>
          <a:lstStyle/>
          <a:p>
            <a:pPr algn="ctr"/>
            <a:r>
              <a:rPr lang="en-US" altLang="ko-KR" sz="1400" dirty="0" smtClean="0">
                <a:ea typeface="HY헤드라인M" pitchFamily="18" charset="-127"/>
              </a:rPr>
              <a:t>Patch #1+#4</a:t>
            </a:r>
            <a:endParaRPr lang="en-US" altLang="ko-KR" sz="1400" dirty="0">
              <a:ea typeface="HY헤드라인M" pitchFamily="18" charset="-127"/>
            </a:endParaRPr>
          </a:p>
          <a:p>
            <a:pPr algn="ctr"/>
            <a:r>
              <a:rPr lang="en-US" altLang="ko-KR" sz="1000" dirty="0" smtClean="0">
                <a:ea typeface="HY헤드라인M" pitchFamily="18" charset="-127"/>
              </a:rPr>
              <a:t>(r=-0.831</a:t>
            </a:r>
            <a:r>
              <a:rPr lang="en-US" altLang="ko-KR" sz="1000" dirty="0">
                <a:ea typeface="HY헤드라인M" pitchFamily="18" charset="-127"/>
              </a:rPr>
              <a:t>)</a:t>
            </a:r>
          </a:p>
        </p:txBody>
      </p:sp>
      <p:sp>
        <p:nvSpPr>
          <p:cNvPr id="14" name="TextBox 13"/>
          <p:cNvSpPr txBox="1"/>
          <p:nvPr/>
        </p:nvSpPr>
        <p:spPr>
          <a:xfrm>
            <a:off x="0" y="6611779"/>
            <a:ext cx="2286203" cy="246221"/>
          </a:xfrm>
          <a:prstGeom prst="rect">
            <a:avLst/>
          </a:prstGeom>
          <a:noFill/>
        </p:spPr>
        <p:txBody>
          <a:bodyPr wrap="none" rtlCol="0">
            <a:spAutoFit/>
          </a:bodyPr>
          <a:lstStyle/>
          <a:p>
            <a:r>
              <a:rPr lang="en-US" altLang="ko-KR" sz="1000" dirty="0" smtClean="0"/>
              <a:t>* Pearson correlation(r) </a:t>
            </a:r>
            <a:r>
              <a:rPr lang="en-US" altLang="ko-KR" sz="1000" dirty="0" err="1" smtClean="0"/>
              <a:t>w.r.t</a:t>
            </a:r>
            <a:r>
              <a:rPr lang="en-US" altLang="ko-KR" sz="1000" dirty="0" smtClean="0"/>
              <a:t>. Lead II</a:t>
            </a:r>
            <a:endParaRPr lang="ko-KR" altLang="en-US" sz="10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0" y="0"/>
            <a:ext cx="5726248" cy="461665"/>
          </a:xfrm>
          <a:prstGeom prst="rect">
            <a:avLst/>
          </a:prstGeom>
          <a:noFill/>
          <a:ln w="9525" algn="ctr">
            <a:noFill/>
            <a:miter lim="800000"/>
            <a:headEnd/>
            <a:tailEnd/>
          </a:ln>
        </p:spPr>
        <p:txBody>
          <a:bodyPr wrap="none" anchor="ctr">
            <a:spAutoFit/>
          </a:bodyPr>
          <a:lstStyle/>
          <a:p>
            <a:r>
              <a:rPr lang="en-US" altLang="ko-KR" sz="2400" dirty="0" smtClean="0">
                <a:latin typeface="Times New Roman" pitchFamily="18" charset="0"/>
                <a:ea typeface="바탕" pitchFamily="18" charset="-127"/>
                <a:cs typeface="Times New Roman" pitchFamily="18" charset="0"/>
              </a:rPr>
              <a:t>* Multi-patches Synthesize Experiments - 5</a:t>
            </a:r>
            <a:endParaRPr lang="ko-KR" altLang="en-US" sz="2400" dirty="0">
              <a:latin typeface="Times New Roman" pitchFamily="18" charset="0"/>
              <a:ea typeface="바탕" pitchFamily="18" charset="-127"/>
              <a:cs typeface="Times New Roman" pitchFamily="18" charset="0"/>
            </a:endParaRPr>
          </a:p>
        </p:txBody>
      </p:sp>
      <p:sp>
        <p:nvSpPr>
          <p:cNvPr id="14" name="슬라이드 번호 개체 틀 13"/>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47</a:t>
            </a:fld>
            <a:endParaRPr lang="ko-KR" altLang="en-US" dirty="0"/>
          </a:p>
        </p:txBody>
      </p:sp>
      <p:pic>
        <p:nvPicPr>
          <p:cNvPr id="13" name="Picture 7"/>
          <p:cNvPicPr>
            <a:picLocks noChangeAspect="1" noChangeArrowheads="1"/>
          </p:cNvPicPr>
          <p:nvPr/>
        </p:nvPicPr>
        <p:blipFill>
          <a:blip r:embed="rId2" cstate="print"/>
          <a:srcRect/>
          <a:stretch>
            <a:fillRect/>
          </a:stretch>
        </p:blipFill>
        <p:spPr bwMode="auto">
          <a:xfrm>
            <a:off x="1498798" y="823367"/>
            <a:ext cx="7105650" cy="5341937"/>
          </a:xfrm>
          <a:prstGeom prst="rect">
            <a:avLst/>
          </a:prstGeom>
          <a:noFill/>
          <a:ln w="9525">
            <a:noFill/>
            <a:miter lim="800000"/>
            <a:headEnd/>
            <a:tailEnd/>
          </a:ln>
        </p:spPr>
      </p:pic>
      <p:sp>
        <p:nvSpPr>
          <p:cNvPr id="15" name="Text Box 4"/>
          <p:cNvSpPr txBox="1">
            <a:spLocks noChangeArrowheads="1"/>
          </p:cNvSpPr>
          <p:nvPr/>
        </p:nvSpPr>
        <p:spPr bwMode="auto">
          <a:xfrm>
            <a:off x="539552" y="1615455"/>
            <a:ext cx="1227452" cy="461665"/>
          </a:xfrm>
          <a:prstGeom prst="rect">
            <a:avLst/>
          </a:prstGeom>
          <a:noFill/>
          <a:ln w="9525">
            <a:noFill/>
            <a:miter lim="800000"/>
            <a:headEnd/>
            <a:tailEnd/>
          </a:ln>
        </p:spPr>
        <p:txBody>
          <a:bodyPr wrap="none">
            <a:spAutoFit/>
          </a:bodyPr>
          <a:lstStyle/>
          <a:p>
            <a:pPr algn="ctr"/>
            <a:r>
              <a:rPr lang="en-US" altLang="ko-KR" sz="1400" dirty="0" smtClean="0">
                <a:ea typeface="HY헤드라인M" pitchFamily="18" charset="-127"/>
              </a:rPr>
              <a:t>Patch #2+#3</a:t>
            </a:r>
          </a:p>
          <a:p>
            <a:pPr algn="ctr"/>
            <a:r>
              <a:rPr lang="en-US" altLang="ko-KR" sz="1000" dirty="0" smtClean="0">
                <a:ea typeface="HY헤드라인M" pitchFamily="18" charset="-127"/>
              </a:rPr>
              <a:t>(r=0.974)</a:t>
            </a:r>
          </a:p>
        </p:txBody>
      </p:sp>
      <p:sp>
        <p:nvSpPr>
          <p:cNvPr id="16" name="Text Box 5"/>
          <p:cNvSpPr txBox="1">
            <a:spLocks noChangeArrowheads="1"/>
          </p:cNvSpPr>
          <p:nvPr/>
        </p:nvSpPr>
        <p:spPr bwMode="auto">
          <a:xfrm>
            <a:off x="611560" y="3127623"/>
            <a:ext cx="1227452" cy="461665"/>
          </a:xfrm>
          <a:prstGeom prst="rect">
            <a:avLst/>
          </a:prstGeom>
          <a:noFill/>
          <a:ln w="9525">
            <a:noFill/>
            <a:miter lim="800000"/>
            <a:headEnd/>
            <a:tailEnd/>
          </a:ln>
        </p:spPr>
        <p:txBody>
          <a:bodyPr wrap="none">
            <a:spAutoFit/>
          </a:bodyPr>
          <a:lstStyle/>
          <a:p>
            <a:pPr algn="ctr"/>
            <a:r>
              <a:rPr lang="en-US" altLang="ko-KR" sz="1400" dirty="0" smtClean="0">
                <a:ea typeface="HY헤드라인M" pitchFamily="18" charset="-127"/>
              </a:rPr>
              <a:t>Patch #2+#4</a:t>
            </a:r>
          </a:p>
          <a:p>
            <a:pPr algn="ctr"/>
            <a:r>
              <a:rPr lang="en-US" altLang="ko-KR" sz="1000" dirty="0" smtClean="0">
                <a:ea typeface="HY헤드라인M" pitchFamily="18" charset="-127"/>
              </a:rPr>
              <a:t>(r=0.924)</a:t>
            </a:r>
          </a:p>
        </p:txBody>
      </p:sp>
      <p:sp>
        <p:nvSpPr>
          <p:cNvPr id="17" name="Text Box 6"/>
          <p:cNvSpPr txBox="1">
            <a:spLocks noChangeArrowheads="1"/>
          </p:cNvSpPr>
          <p:nvPr/>
        </p:nvSpPr>
        <p:spPr bwMode="auto">
          <a:xfrm>
            <a:off x="608244" y="4754190"/>
            <a:ext cx="1227452" cy="461665"/>
          </a:xfrm>
          <a:prstGeom prst="rect">
            <a:avLst/>
          </a:prstGeom>
          <a:noFill/>
          <a:ln w="9525">
            <a:noFill/>
            <a:miter lim="800000"/>
            <a:headEnd/>
            <a:tailEnd/>
          </a:ln>
        </p:spPr>
        <p:txBody>
          <a:bodyPr wrap="none">
            <a:spAutoFit/>
          </a:bodyPr>
          <a:lstStyle/>
          <a:p>
            <a:pPr algn="ctr"/>
            <a:r>
              <a:rPr lang="en-US" altLang="ko-KR" sz="1400" dirty="0" smtClean="0">
                <a:ea typeface="HY헤드라인M" pitchFamily="18" charset="-127"/>
              </a:rPr>
              <a:t>Patch #3+#4</a:t>
            </a:r>
          </a:p>
          <a:p>
            <a:pPr algn="ctr"/>
            <a:r>
              <a:rPr lang="en-US" altLang="ko-KR" sz="1000" dirty="0" smtClean="0">
                <a:ea typeface="HY헤드라인M" pitchFamily="18" charset="-127"/>
              </a:rPr>
              <a:t>(r=-0.749)</a:t>
            </a:r>
          </a:p>
        </p:txBody>
      </p:sp>
      <p:sp>
        <p:nvSpPr>
          <p:cNvPr id="18" name="TextBox 17"/>
          <p:cNvSpPr txBox="1"/>
          <p:nvPr/>
        </p:nvSpPr>
        <p:spPr>
          <a:xfrm>
            <a:off x="0" y="6611779"/>
            <a:ext cx="2286203" cy="246221"/>
          </a:xfrm>
          <a:prstGeom prst="rect">
            <a:avLst/>
          </a:prstGeom>
          <a:noFill/>
        </p:spPr>
        <p:txBody>
          <a:bodyPr wrap="none" rtlCol="0">
            <a:spAutoFit/>
          </a:bodyPr>
          <a:lstStyle/>
          <a:p>
            <a:r>
              <a:rPr lang="en-US" altLang="ko-KR" sz="1000" dirty="0" smtClean="0"/>
              <a:t>* Pearson correlation(r) </a:t>
            </a:r>
            <a:r>
              <a:rPr lang="en-US" altLang="ko-KR" sz="1000" dirty="0" err="1" smtClean="0"/>
              <a:t>w.r.t</a:t>
            </a:r>
            <a:r>
              <a:rPr lang="en-US" altLang="ko-KR" sz="1000" dirty="0" smtClean="0"/>
              <a:t>. Lead II</a:t>
            </a:r>
            <a:endParaRPr lang="ko-KR" altLang="en-US" sz="10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0"/>
            <a:ext cx="5572359" cy="461665"/>
          </a:xfrm>
          <a:prstGeom prst="rect">
            <a:avLst/>
          </a:prstGeom>
          <a:noFill/>
          <a:ln w="9525" algn="ctr">
            <a:noFill/>
            <a:miter lim="800000"/>
            <a:headEnd/>
            <a:tailEnd/>
          </a:ln>
        </p:spPr>
        <p:txBody>
          <a:bodyPr wrap="none" anchor="ctr">
            <a:spAutoFit/>
          </a:bodyPr>
          <a:lstStyle/>
          <a:p>
            <a:r>
              <a:rPr lang="en-US" altLang="ko-KR" sz="2400" dirty="0" smtClean="0">
                <a:latin typeface="Times New Roman" pitchFamily="18" charset="0"/>
                <a:ea typeface="바탕" pitchFamily="18" charset="-127"/>
                <a:cs typeface="Times New Roman" pitchFamily="18" charset="0"/>
              </a:rPr>
              <a:t>* Multi-patches Synthesize Experiments -4 </a:t>
            </a:r>
            <a:endParaRPr lang="ko-KR" altLang="en-US" sz="2400" dirty="0">
              <a:latin typeface="Times New Roman" pitchFamily="18" charset="0"/>
              <a:ea typeface="바탕" pitchFamily="18" charset="-127"/>
              <a:cs typeface="Times New Roman" pitchFamily="18" charset="0"/>
            </a:endParaRPr>
          </a:p>
        </p:txBody>
      </p:sp>
      <p:sp>
        <p:nvSpPr>
          <p:cNvPr id="12" name="슬라이드 번호 개체 틀 11"/>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48</a:t>
            </a:fld>
            <a:endParaRPr lang="ko-KR" altLang="en-US" dirty="0"/>
          </a:p>
        </p:txBody>
      </p:sp>
      <p:pic>
        <p:nvPicPr>
          <p:cNvPr id="13" name="Picture 8"/>
          <p:cNvPicPr>
            <a:picLocks noChangeAspect="1" noChangeArrowheads="1"/>
          </p:cNvPicPr>
          <p:nvPr/>
        </p:nvPicPr>
        <p:blipFill>
          <a:blip r:embed="rId2" cstate="print"/>
          <a:srcRect/>
          <a:stretch>
            <a:fillRect/>
          </a:stretch>
        </p:blipFill>
        <p:spPr bwMode="auto">
          <a:xfrm>
            <a:off x="1691680" y="823367"/>
            <a:ext cx="7105650" cy="5341937"/>
          </a:xfrm>
          <a:prstGeom prst="rect">
            <a:avLst/>
          </a:prstGeom>
          <a:noFill/>
          <a:ln w="9525">
            <a:noFill/>
            <a:miter lim="800000"/>
            <a:headEnd/>
            <a:tailEnd/>
          </a:ln>
        </p:spPr>
      </p:pic>
      <p:sp>
        <p:nvSpPr>
          <p:cNvPr id="14" name="Text Box 4"/>
          <p:cNvSpPr txBox="1">
            <a:spLocks noChangeArrowheads="1"/>
          </p:cNvSpPr>
          <p:nvPr/>
        </p:nvSpPr>
        <p:spPr bwMode="auto">
          <a:xfrm>
            <a:off x="467544" y="1484784"/>
            <a:ext cx="1560877" cy="461665"/>
          </a:xfrm>
          <a:prstGeom prst="rect">
            <a:avLst/>
          </a:prstGeom>
          <a:noFill/>
          <a:ln w="9525">
            <a:noFill/>
            <a:miter lim="800000"/>
            <a:headEnd/>
            <a:tailEnd/>
          </a:ln>
        </p:spPr>
        <p:txBody>
          <a:bodyPr wrap="none">
            <a:spAutoFit/>
          </a:bodyPr>
          <a:lstStyle/>
          <a:p>
            <a:pPr algn="ctr"/>
            <a:r>
              <a:rPr lang="en-US" altLang="ko-KR" sz="1400" dirty="0" smtClean="0">
                <a:ea typeface="HY헤드라인M" pitchFamily="18" charset="-127"/>
              </a:rPr>
              <a:t>Patch #1+#2+#3</a:t>
            </a:r>
            <a:endParaRPr lang="en-US" altLang="ko-KR" sz="1400" dirty="0">
              <a:ea typeface="HY헤드라인M" pitchFamily="18" charset="-127"/>
            </a:endParaRPr>
          </a:p>
          <a:p>
            <a:pPr algn="ctr"/>
            <a:r>
              <a:rPr lang="en-US" altLang="ko-KR" sz="1000" dirty="0" smtClean="0">
                <a:ea typeface="HY헤드라인M" pitchFamily="18" charset="-127"/>
              </a:rPr>
              <a:t>(r=0.967</a:t>
            </a:r>
            <a:r>
              <a:rPr lang="en-US" altLang="ko-KR" sz="1000" dirty="0">
                <a:ea typeface="HY헤드라인M" pitchFamily="18" charset="-127"/>
              </a:rPr>
              <a:t>)</a:t>
            </a:r>
          </a:p>
        </p:txBody>
      </p:sp>
      <p:sp>
        <p:nvSpPr>
          <p:cNvPr id="15" name="Text Box 5"/>
          <p:cNvSpPr txBox="1">
            <a:spLocks noChangeArrowheads="1"/>
          </p:cNvSpPr>
          <p:nvPr/>
        </p:nvSpPr>
        <p:spPr bwMode="auto">
          <a:xfrm>
            <a:off x="467544" y="2708747"/>
            <a:ext cx="1560877" cy="461665"/>
          </a:xfrm>
          <a:prstGeom prst="rect">
            <a:avLst/>
          </a:prstGeom>
          <a:noFill/>
          <a:ln w="9525">
            <a:noFill/>
            <a:miter lim="800000"/>
            <a:headEnd/>
            <a:tailEnd/>
          </a:ln>
        </p:spPr>
        <p:txBody>
          <a:bodyPr wrap="none">
            <a:spAutoFit/>
          </a:bodyPr>
          <a:lstStyle/>
          <a:p>
            <a:pPr algn="ctr"/>
            <a:r>
              <a:rPr lang="en-US" altLang="ko-KR" sz="1400" dirty="0" smtClean="0">
                <a:ea typeface="HY헤드라인M" pitchFamily="18" charset="-127"/>
              </a:rPr>
              <a:t>Patch #1+#2+#4</a:t>
            </a:r>
            <a:endParaRPr lang="en-US" altLang="ko-KR" sz="1400" dirty="0">
              <a:ea typeface="HY헤드라인M" pitchFamily="18" charset="-127"/>
            </a:endParaRPr>
          </a:p>
          <a:p>
            <a:pPr algn="ctr"/>
            <a:r>
              <a:rPr lang="en-US" altLang="ko-KR" sz="1000" dirty="0" smtClean="0">
                <a:ea typeface="HY헤드라인M" pitchFamily="18" charset="-127"/>
              </a:rPr>
              <a:t>(r=0.918</a:t>
            </a:r>
            <a:r>
              <a:rPr lang="en-US" altLang="ko-KR" sz="1000" dirty="0">
                <a:ea typeface="HY헤드라인M" pitchFamily="18" charset="-127"/>
              </a:rPr>
              <a:t>)</a:t>
            </a:r>
          </a:p>
        </p:txBody>
      </p:sp>
      <p:sp>
        <p:nvSpPr>
          <p:cNvPr id="16" name="Text Box 6"/>
          <p:cNvSpPr txBox="1">
            <a:spLocks noChangeArrowheads="1"/>
          </p:cNvSpPr>
          <p:nvPr/>
        </p:nvSpPr>
        <p:spPr bwMode="auto">
          <a:xfrm>
            <a:off x="467544" y="3861272"/>
            <a:ext cx="1560877" cy="461665"/>
          </a:xfrm>
          <a:prstGeom prst="rect">
            <a:avLst/>
          </a:prstGeom>
          <a:noFill/>
          <a:ln w="9525">
            <a:noFill/>
            <a:miter lim="800000"/>
            <a:headEnd/>
            <a:tailEnd/>
          </a:ln>
        </p:spPr>
        <p:txBody>
          <a:bodyPr wrap="none">
            <a:spAutoFit/>
          </a:bodyPr>
          <a:lstStyle/>
          <a:p>
            <a:pPr algn="ctr"/>
            <a:r>
              <a:rPr lang="en-US" altLang="ko-KR" sz="1400" dirty="0" smtClean="0">
                <a:ea typeface="HY헤드라인M" pitchFamily="18" charset="-127"/>
              </a:rPr>
              <a:t>Patch #1+#3+#4</a:t>
            </a:r>
            <a:endParaRPr lang="en-US" altLang="ko-KR" sz="1400" dirty="0">
              <a:ea typeface="HY헤드라인M" pitchFamily="18" charset="-127"/>
            </a:endParaRPr>
          </a:p>
          <a:p>
            <a:pPr algn="ctr"/>
            <a:r>
              <a:rPr lang="en-US" altLang="ko-KR" sz="1000" dirty="0" smtClean="0">
                <a:ea typeface="HY헤드라인M" pitchFamily="18" charset="-127"/>
              </a:rPr>
              <a:t>(r=-0.772</a:t>
            </a:r>
            <a:r>
              <a:rPr lang="en-US" altLang="ko-KR" sz="1000" dirty="0">
                <a:ea typeface="HY헤드라인M" pitchFamily="18" charset="-127"/>
              </a:rPr>
              <a:t>)</a:t>
            </a:r>
          </a:p>
        </p:txBody>
      </p:sp>
      <p:sp>
        <p:nvSpPr>
          <p:cNvPr id="17" name="Text Box 7"/>
          <p:cNvSpPr txBox="1">
            <a:spLocks noChangeArrowheads="1"/>
          </p:cNvSpPr>
          <p:nvPr/>
        </p:nvSpPr>
        <p:spPr bwMode="auto">
          <a:xfrm>
            <a:off x="467544" y="5013797"/>
            <a:ext cx="1560877" cy="461665"/>
          </a:xfrm>
          <a:prstGeom prst="rect">
            <a:avLst/>
          </a:prstGeom>
          <a:noFill/>
          <a:ln w="9525">
            <a:noFill/>
            <a:miter lim="800000"/>
            <a:headEnd/>
            <a:tailEnd/>
          </a:ln>
        </p:spPr>
        <p:txBody>
          <a:bodyPr wrap="none">
            <a:spAutoFit/>
          </a:bodyPr>
          <a:lstStyle/>
          <a:p>
            <a:pPr algn="ctr"/>
            <a:r>
              <a:rPr lang="en-US" altLang="ko-KR" sz="1400" dirty="0" smtClean="0">
                <a:ea typeface="HY헤드라인M" pitchFamily="18" charset="-127"/>
              </a:rPr>
              <a:t>Patch #2+#3+#4</a:t>
            </a:r>
            <a:endParaRPr lang="en-US" altLang="ko-KR" sz="1400" dirty="0">
              <a:ea typeface="HY헤드라인M" pitchFamily="18" charset="-127"/>
            </a:endParaRPr>
          </a:p>
          <a:p>
            <a:pPr algn="ctr"/>
            <a:r>
              <a:rPr lang="en-US" altLang="ko-KR" sz="1000" dirty="0" smtClean="0">
                <a:ea typeface="HY헤드라인M" pitchFamily="18" charset="-127"/>
              </a:rPr>
              <a:t>(r=0.977</a:t>
            </a:r>
            <a:r>
              <a:rPr lang="en-US" altLang="ko-KR" sz="1000" dirty="0">
                <a:ea typeface="HY헤드라인M" pitchFamily="18" charset="-127"/>
              </a:rPr>
              <a:t>)</a:t>
            </a:r>
          </a:p>
        </p:txBody>
      </p:sp>
      <p:sp>
        <p:nvSpPr>
          <p:cNvPr id="18" name="TextBox 17"/>
          <p:cNvSpPr txBox="1"/>
          <p:nvPr/>
        </p:nvSpPr>
        <p:spPr>
          <a:xfrm>
            <a:off x="0" y="6611779"/>
            <a:ext cx="2286203" cy="246221"/>
          </a:xfrm>
          <a:prstGeom prst="rect">
            <a:avLst/>
          </a:prstGeom>
          <a:noFill/>
        </p:spPr>
        <p:txBody>
          <a:bodyPr wrap="none" rtlCol="0">
            <a:spAutoFit/>
          </a:bodyPr>
          <a:lstStyle/>
          <a:p>
            <a:r>
              <a:rPr lang="en-US" altLang="ko-KR" sz="1000" dirty="0" smtClean="0"/>
              <a:t>* Pearson correlation(r) </a:t>
            </a:r>
            <a:r>
              <a:rPr lang="en-US" altLang="ko-KR" sz="1000" dirty="0" err="1" smtClean="0"/>
              <a:t>w.r.t</a:t>
            </a:r>
            <a:r>
              <a:rPr lang="en-US" altLang="ko-KR" sz="1000" dirty="0" smtClean="0"/>
              <a:t>. Lead II</a:t>
            </a:r>
            <a:endParaRPr lang="ko-KR" altLang="en-US" sz="10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614311" cy="461665"/>
          </a:xfrm>
          <a:prstGeom prst="rect">
            <a:avLst/>
          </a:prstGeom>
          <a:noFill/>
          <a:ln w="9525" algn="ctr">
            <a:noFill/>
            <a:miter lim="800000"/>
            <a:headEnd/>
            <a:tailEnd/>
          </a:ln>
        </p:spPr>
        <p:txBody>
          <a:bodyPr wrap="none" anchor="ctr">
            <a:spAutoFit/>
          </a:bodyPr>
          <a:lstStyle/>
          <a:p>
            <a:r>
              <a:rPr lang="en-US" altLang="ko-KR" sz="2400" dirty="0" smtClean="0">
                <a:latin typeface="Times New Roman" pitchFamily="18" charset="0"/>
                <a:ea typeface="바탕" pitchFamily="18" charset="-127"/>
                <a:cs typeface="Times New Roman" pitchFamily="18" charset="0"/>
              </a:rPr>
              <a:t>* Multi-patches Synthesize Experiments -Summary </a:t>
            </a:r>
            <a:endParaRPr lang="ko-KR" altLang="en-US" sz="2400" dirty="0">
              <a:latin typeface="Times New Roman" pitchFamily="18" charset="0"/>
              <a:ea typeface="바탕" pitchFamily="18" charset="-127"/>
              <a:cs typeface="Times New Roman" pitchFamily="18" charset="0"/>
            </a:endParaRPr>
          </a:p>
        </p:txBody>
      </p:sp>
      <p:sp>
        <p:nvSpPr>
          <p:cNvPr id="7" name="TextBox 6"/>
          <p:cNvSpPr txBox="1"/>
          <p:nvPr/>
        </p:nvSpPr>
        <p:spPr>
          <a:xfrm>
            <a:off x="179512" y="5325979"/>
            <a:ext cx="8856984" cy="1343381"/>
          </a:xfrm>
          <a:prstGeom prst="rect">
            <a:avLst/>
          </a:prstGeom>
          <a:noFill/>
        </p:spPr>
        <p:txBody>
          <a:bodyPr wrap="square" rtlCol="0">
            <a:spAutoFit/>
          </a:bodyPr>
          <a:lstStyle/>
          <a:p>
            <a:pPr>
              <a:lnSpc>
                <a:spcPct val="150000"/>
              </a:lnSpc>
              <a:buFontTx/>
              <a:buChar char="-"/>
            </a:pPr>
            <a:r>
              <a:rPr lang="en-US" altLang="ko-KR" sz="1400" dirty="0" smtClean="0">
                <a:latin typeface="맑은 고딕" pitchFamily="50" charset="-127"/>
                <a:ea typeface="맑은 고딕" pitchFamily="50" charset="-127"/>
              </a:rPr>
              <a:t> Multi-Patch</a:t>
            </a:r>
            <a:r>
              <a:rPr lang="ko-KR" altLang="en-US" sz="1400" dirty="0" smtClean="0">
                <a:latin typeface="맑은 고딕" pitchFamily="50" charset="-127"/>
                <a:ea typeface="맑은 고딕" pitchFamily="50" charset="-127"/>
              </a:rPr>
              <a:t>를 이용하여 측정한 신호의</a:t>
            </a:r>
            <a:r>
              <a:rPr lang="en-US" altLang="ko-KR" sz="1400" dirty="0" smtClean="0">
                <a:latin typeface="맑은 고딕" pitchFamily="50" charset="-127"/>
                <a:ea typeface="맑은 고딕" pitchFamily="50" charset="-127"/>
              </a:rPr>
              <a:t> </a:t>
            </a:r>
            <a:r>
              <a:rPr lang="ko-KR" altLang="en-US" sz="1400" dirty="0" smtClean="0">
                <a:latin typeface="맑은 고딕" pitchFamily="50" charset="-127"/>
                <a:ea typeface="맑은 고딕" pitchFamily="50" charset="-127"/>
              </a:rPr>
              <a:t>가능한 모든 조합을 이용하여 파형을 합성</a:t>
            </a:r>
            <a:endParaRPr lang="en-US" altLang="ko-KR" sz="1400" dirty="0" smtClean="0">
              <a:latin typeface="맑은 고딕" pitchFamily="50" charset="-127"/>
              <a:ea typeface="맑은 고딕" pitchFamily="50" charset="-127"/>
            </a:endParaRPr>
          </a:p>
          <a:p>
            <a:pPr>
              <a:lnSpc>
                <a:spcPct val="150000"/>
              </a:lnSpc>
              <a:buFontTx/>
              <a:buChar char="-"/>
            </a:pPr>
            <a:r>
              <a:rPr lang="en-US" altLang="ko-KR" sz="1400" dirty="0" smtClean="0">
                <a:latin typeface="맑은 고딕" pitchFamily="50" charset="-127"/>
                <a:ea typeface="맑은 고딕" pitchFamily="50" charset="-127"/>
              </a:rPr>
              <a:t> </a:t>
            </a:r>
            <a:r>
              <a:rPr lang="ko-KR" altLang="en-US" sz="1400" dirty="0" smtClean="0">
                <a:latin typeface="맑은 고딕" pitchFamily="50" charset="-127"/>
                <a:ea typeface="맑은 고딕" pitchFamily="50" charset="-127"/>
              </a:rPr>
              <a:t>표준 </a:t>
            </a:r>
            <a:r>
              <a:rPr lang="en-US" altLang="ko-KR" sz="1400" dirty="0" smtClean="0">
                <a:latin typeface="맑은 고딕" pitchFamily="50" charset="-127"/>
                <a:ea typeface="맑은 고딕" pitchFamily="50" charset="-127"/>
              </a:rPr>
              <a:t>Lead II</a:t>
            </a:r>
            <a:r>
              <a:rPr lang="ko-KR" altLang="en-US" sz="1400" dirty="0" smtClean="0">
                <a:latin typeface="맑은 고딕" pitchFamily="50" charset="-127"/>
                <a:ea typeface="맑은 고딕" pitchFamily="50" charset="-127"/>
              </a:rPr>
              <a:t>와의 상관관계를 </a:t>
            </a:r>
            <a:r>
              <a:rPr lang="en-US" altLang="ko-KR" sz="1400" dirty="0" smtClean="0">
                <a:latin typeface="맑은 고딕" pitchFamily="50" charset="-127"/>
                <a:ea typeface="맑은 고딕" pitchFamily="50" charset="-127"/>
              </a:rPr>
              <a:t>28</a:t>
            </a:r>
            <a:r>
              <a:rPr lang="ko-KR" altLang="en-US" sz="1400" dirty="0" smtClean="0">
                <a:latin typeface="맑은 고딕" pitchFamily="50" charset="-127"/>
                <a:ea typeface="맑은 고딕" pitchFamily="50" charset="-127"/>
              </a:rPr>
              <a:t>명을 대상으로 계산함</a:t>
            </a:r>
            <a:r>
              <a:rPr lang="en-US" altLang="ko-KR" sz="1400" dirty="0" smtClean="0">
                <a:latin typeface="맑은 고딕" pitchFamily="50" charset="-127"/>
                <a:ea typeface="맑은 고딕" pitchFamily="50" charset="-127"/>
              </a:rPr>
              <a:t>.</a:t>
            </a:r>
          </a:p>
          <a:p>
            <a:pPr>
              <a:lnSpc>
                <a:spcPct val="150000"/>
              </a:lnSpc>
              <a:buFontTx/>
              <a:buChar char="-"/>
            </a:pPr>
            <a:r>
              <a:rPr lang="en-US" altLang="ko-KR" sz="1400" dirty="0" smtClean="0">
                <a:latin typeface="맑은 고딕" pitchFamily="50" charset="-127"/>
                <a:ea typeface="맑은 고딕" pitchFamily="50" charset="-127"/>
              </a:rPr>
              <a:t> Patch #2</a:t>
            </a:r>
            <a:r>
              <a:rPr lang="ko-KR" altLang="en-US" sz="1400" dirty="0" smtClean="0">
                <a:latin typeface="맑은 고딕" pitchFamily="50" charset="-127"/>
                <a:ea typeface="맑은 고딕" pitchFamily="50" charset="-127"/>
              </a:rPr>
              <a:t>와 </a:t>
            </a:r>
            <a:r>
              <a:rPr lang="en-US" altLang="ko-KR" sz="1400" dirty="0" smtClean="0">
                <a:latin typeface="맑은 고딕" pitchFamily="50" charset="-127"/>
                <a:ea typeface="맑은 고딕" pitchFamily="50" charset="-127"/>
              </a:rPr>
              <a:t>#3</a:t>
            </a:r>
            <a:r>
              <a:rPr lang="ko-KR" altLang="en-US" sz="1400" dirty="0" smtClean="0">
                <a:latin typeface="맑은 고딕" pitchFamily="50" charset="-127"/>
                <a:ea typeface="맑은 고딕" pitchFamily="50" charset="-127"/>
              </a:rPr>
              <a:t>의 위치에서 측정된 신호를 합성한 경우가 평균적으로 상관관계가 가장 높음</a:t>
            </a:r>
            <a:r>
              <a:rPr lang="en-US" altLang="ko-KR" sz="1400" dirty="0" smtClean="0">
                <a:latin typeface="맑은 고딕" pitchFamily="50" charset="-127"/>
                <a:ea typeface="맑은 고딕" pitchFamily="50" charset="-127"/>
              </a:rPr>
              <a:t>( 93%).</a:t>
            </a:r>
          </a:p>
          <a:p>
            <a:pPr>
              <a:lnSpc>
                <a:spcPct val="150000"/>
              </a:lnSpc>
              <a:buFontTx/>
              <a:buChar char="-"/>
            </a:pPr>
            <a:r>
              <a:rPr lang="en-US" altLang="ko-KR" sz="1400" dirty="0" smtClean="0">
                <a:latin typeface="맑은 고딕" pitchFamily="50" charset="-127"/>
                <a:ea typeface="맑은 고딕" pitchFamily="50" charset="-127"/>
              </a:rPr>
              <a:t> 2</a:t>
            </a:r>
            <a:r>
              <a:rPr lang="ko-KR" altLang="en-US" sz="1400" dirty="0" smtClean="0">
                <a:latin typeface="맑은 고딕" pitchFamily="50" charset="-127"/>
                <a:ea typeface="맑은 고딕" pitchFamily="50" charset="-127"/>
              </a:rPr>
              <a:t>개의 </a:t>
            </a:r>
            <a:r>
              <a:rPr lang="en-US" altLang="ko-KR" sz="1400" dirty="0" smtClean="0">
                <a:latin typeface="맑은 고딕" pitchFamily="50" charset="-127"/>
                <a:ea typeface="맑은 고딕" pitchFamily="50" charset="-127"/>
              </a:rPr>
              <a:t>Patch</a:t>
            </a:r>
            <a:r>
              <a:rPr lang="ko-KR" altLang="en-US" sz="1400" dirty="0" smtClean="0">
                <a:latin typeface="맑은 고딕" pitchFamily="50" charset="-127"/>
                <a:ea typeface="맑은 고딕" pitchFamily="50" charset="-127"/>
              </a:rPr>
              <a:t>를</a:t>
            </a:r>
            <a:r>
              <a:rPr lang="en-US" altLang="ko-KR" sz="1400" dirty="0" smtClean="0">
                <a:latin typeface="맑은 고딕" pitchFamily="50" charset="-127"/>
                <a:ea typeface="맑은 고딕" pitchFamily="50" charset="-127"/>
              </a:rPr>
              <a:t> </a:t>
            </a:r>
            <a:r>
              <a:rPr lang="ko-KR" altLang="en-US" sz="1400" dirty="0" smtClean="0">
                <a:latin typeface="맑은 고딕" pitchFamily="50" charset="-127"/>
                <a:ea typeface="맑은 고딕" pitchFamily="50" charset="-127"/>
              </a:rPr>
              <a:t>이용하여 측정하는 경우</a:t>
            </a:r>
            <a:r>
              <a:rPr lang="en-US" altLang="ko-KR" sz="1400" dirty="0" smtClean="0">
                <a:latin typeface="맑은 고딕" pitchFamily="50" charset="-127"/>
                <a:ea typeface="맑은 고딕" pitchFamily="50" charset="-127"/>
              </a:rPr>
              <a:t>, Patch #2</a:t>
            </a:r>
            <a:r>
              <a:rPr lang="ko-KR" altLang="en-US" sz="1400" dirty="0" smtClean="0">
                <a:latin typeface="맑은 고딕" pitchFamily="50" charset="-127"/>
                <a:ea typeface="맑은 고딕" pitchFamily="50" charset="-127"/>
              </a:rPr>
              <a:t>번과 </a:t>
            </a:r>
            <a:r>
              <a:rPr lang="en-US" altLang="ko-KR" sz="1400" dirty="0" smtClean="0">
                <a:latin typeface="맑은 고딕" pitchFamily="50" charset="-127"/>
                <a:ea typeface="맑은 고딕" pitchFamily="50" charset="-127"/>
              </a:rPr>
              <a:t>#3</a:t>
            </a:r>
            <a:r>
              <a:rPr lang="ko-KR" altLang="en-US" sz="1400" dirty="0" smtClean="0">
                <a:latin typeface="맑은 고딕" pitchFamily="50" charset="-127"/>
                <a:ea typeface="맑은 고딕" pitchFamily="50" charset="-127"/>
              </a:rPr>
              <a:t>번의 위치가 가장 최적의 위치라고 판단됨</a:t>
            </a:r>
            <a:r>
              <a:rPr lang="en-US" altLang="ko-KR" sz="1400" dirty="0" smtClean="0">
                <a:latin typeface="맑은 고딕" pitchFamily="50" charset="-127"/>
                <a:ea typeface="맑은 고딕" pitchFamily="50" charset="-127"/>
              </a:rPr>
              <a:t>.</a:t>
            </a:r>
            <a:endParaRPr lang="ko-KR" altLang="en-US" sz="1400" dirty="0">
              <a:latin typeface="맑은 고딕" pitchFamily="50" charset="-127"/>
              <a:ea typeface="맑은 고딕" pitchFamily="50" charset="-127"/>
            </a:endParaRPr>
          </a:p>
        </p:txBody>
      </p:sp>
      <p:pic>
        <p:nvPicPr>
          <p:cNvPr id="43010" name="Picture 2"/>
          <p:cNvPicPr>
            <a:picLocks noChangeAspect="1" noChangeArrowheads="1"/>
          </p:cNvPicPr>
          <p:nvPr/>
        </p:nvPicPr>
        <p:blipFill>
          <a:blip r:embed="rId2" cstate="print"/>
          <a:srcRect/>
          <a:stretch>
            <a:fillRect/>
          </a:stretch>
        </p:blipFill>
        <p:spPr bwMode="auto">
          <a:xfrm>
            <a:off x="755576" y="260648"/>
            <a:ext cx="7632848" cy="5088565"/>
          </a:xfrm>
          <a:prstGeom prst="rect">
            <a:avLst/>
          </a:prstGeom>
          <a:noFill/>
          <a:ln w="9525">
            <a:noFill/>
            <a:miter lim="800000"/>
            <a:headEnd/>
            <a:tailEnd/>
          </a:ln>
          <a:effectLst/>
        </p:spPr>
      </p:pic>
      <p:sp>
        <p:nvSpPr>
          <p:cNvPr id="6" name="슬라이드 번호 개체 틀 5"/>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49</a:t>
            </a:fld>
            <a:endParaRPr lang="ko-KR"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4572000" y="2656655"/>
            <a:ext cx="4464496" cy="3623815"/>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cstate="print"/>
          <a:srcRect/>
          <a:stretch>
            <a:fillRect/>
          </a:stretch>
        </p:blipFill>
        <p:spPr bwMode="auto">
          <a:xfrm>
            <a:off x="464804" y="2276872"/>
            <a:ext cx="4107195" cy="4146632"/>
          </a:xfrm>
          <a:prstGeom prst="rect">
            <a:avLst/>
          </a:prstGeom>
          <a:noFill/>
          <a:ln w="9525">
            <a:noFill/>
            <a:miter lim="800000"/>
            <a:headEnd/>
            <a:tailEnd/>
          </a:ln>
          <a:effectLst/>
        </p:spPr>
      </p:pic>
      <p:sp>
        <p:nvSpPr>
          <p:cNvPr id="2763" name="TextBox 2762"/>
          <p:cNvSpPr txBox="1"/>
          <p:nvPr/>
        </p:nvSpPr>
        <p:spPr>
          <a:xfrm>
            <a:off x="215515" y="476672"/>
            <a:ext cx="8712969" cy="1708160"/>
          </a:xfrm>
          <a:prstGeom prst="rect">
            <a:avLst/>
          </a:prstGeom>
          <a:noFill/>
        </p:spPr>
        <p:txBody>
          <a:bodyPr wrap="square" rtlCol="0">
            <a:spAutoFit/>
          </a:bodyPr>
          <a:lstStyle/>
          <a:p>
            <a:pPr>
              <a:lnSpc>
                <a:spcPct val="150000"/>
              </a:lnSpc>
            </a:pPr>
            <a:r>
              <a:rPr lang="en-US" altLang="ko-KR" sz="1400" dirty="0" smtClean="0"/>
              <a:t>- </a:t>
            </a:r>
            <a:r>
              <a:rPr lang="ko-KR" altLang="en-US" sz="1400" dirty="0" smtClean="0"/>
              <a:t>멀티</a:t>
            </a:r>
            <a:r>
              <a:rPr lang="en-US" altLang="ko-KR" sz="1400" dirty="0" smtClean="0"/>
              <a:t> Patch</a:t>
            </a:r>
            <a:r>
              <a:rPr lang="ko-KR" altLang="en-US" sz="1400" dirty="0" smtClean="0"/>
              <a:t>를 이용하여 측정되는 파형이</a:t>
            </a:r>
            <a:r>
              <a:rPr lang="en-US" altLang="ko-KR" sz="1400" dirty="0" smtClean="0"/>
              <a:t>, </a:t>
            </a:r>
            <a:r>
              <a:rPr lang="ko-KR" altLang="en-US" sz="1400" dirty="0" smtClean="0"/>
              <a:t>심장의 </a:t>
            </a:r>
            <a:r>
              <a:rPr lang="ko-KR" altLang="en-US" sz="1400" dirty="0" err="1" smtClean="0"/>
              <a:t>전기쌍극자</a:t>
            </a:r>
            <a:r>
              <a:rPr lang="en-US" altLang="ko-KR" sz="1400" dirty="0" smtClean="0"/>
              <a:t> (Electric</a:t>
            </a:r>
            <a:r>
              <a:rPr lang="ko-KR" altLang="en-US" sz="1400" dirty="0" smtClean="0"/>
              <a:t> </a:t>
            </a:r>
            <a:r>
              <a:rPr lang="en-US" altLang="ko-KR" sz="1400" dirty="0" smtClean="0"/>
              <a:t>Dipole)</a:t>
            </a:r>
            <a:r>
              <a:rPr lang="ko-KR" altLang="en-US" sz="1400" dirty="0" smtClean="0"/>
              <a:t>가 체표면에 투영</a:t>
            </a:r>
            <a:r>
              <a:rPr lang="en-US" altLang="ko-KR" sz="1400" dirty="0" smtClean="0"/>
              <a:t>(projection)</a:t>
            </a:r>
            <a:r>
              <a:rPr lang="ko-KR" altLang="en-US" sz="1400" dirty="0" smtClean="0"/>
              <a:t>된</a:t>
            </a:r>
            <a:r>
              <a:rPr lang="en-US" altLang="ko-KR" sz="1400" dirty="0" smtClean="0"/>
              <a:t> </a:t>
            </a:r>
            <a:r>
              <a:rPr lang="ko-KR" altLang="en-US" sz="1400" dirty="0" smtClean="0"/>
              <a:t>신호를 측정한 것이라는 가설에서 출발 함</a:t>
            </a:r>
            <a:r>
              <a:rPr lang="en-US" altLang="ko-KR" sz="1400" dirty="0" smtClean="0"/>
              <a:t>. </a:t>
            </a:r>
          </a:p>
          <a:p>
            <a:pPr>
              <a:lnSpc>
                <a:spcPct val="150000"/>
              </a:lnSpc>
            </a:pPr>
            <a:r>
              <a:rPr lang="en-US" altLang="ko-KR" sz="1400" dirty="0" smtClean="0"/>
              <a:t>- </a:t>
            </a:r>
            <a:r>
              <a:rPr lang="en-US" altLang="ko-KR" sz="1400" dirty="0" err="1" smtClean="0"/>
              <a:t>Physionet</a:t>
            </a:r>
            <a:r>
              <a:rPr lang="ko-KR" altLang="en-US" sz="1400" dirty="0" smtClean="0"/>
              <a:t>의 </a:t>
            </a:r>
            <a:r>
              <a:rPr lang="en-US" altLang="ko-KR" sz="1400" dirty="0" smtClean="0"/>
              <a:t>The </a:t>
            </a:r>
            <a:r>
              <a:rPr lang="en-US" altLang="ko-KR" sz="1400" dirty="0" err="1" smtClean="0"/>
              <a:t>Physikalisch-Technische</a:t>
            </a:r>
            <a:r>
              <a:rPr lang="en-US" altLang="ko-KR" sz="1400" dirty="0" smtClean="0"/>
              <a:t> </a:t>
            </a:r>
            <a:r>
              <a:rPr lang="en-US" altLang="ko-KR" sz="1400" dirty="0" err="1" smtClean="0"/>
              <a:t>Bundesanstalt</a:t>
            </a:r>
            <a:r>
              <a:rPr lang="en-US" altLang="ko-KR" sz="1400" dirty="0" smtClean="0"/>
              <a:t> (PTB) Diagnostic ECG Database</a:t>
            </a:r>
            <a:r>
              <a:rPr lang="ko-KR" altLang="en-US" sz="1400" dirty="0" smtClean="0"/>
              <a:t>를 사용하여 </a:t>
            </a:r>
            <a:r>
              <a:rPr lang="en-US" altLang="ko-KR" sz="1400" dirty="0" smtClean="0"/>
              <a:t>Dipole</a:t>
            </a:r>
            <a:r>
              <a:rPr lang="ko-KR" altLang="en-US" sz="1400" dirty="0" smtClean="0"/>
              <a:t>의 실제 데이터를 활용</a:t>
            </a:r>
            <a:r>
              <a:rPr lang="en-US" altLang="ko-KR" sz="1400" dirty="0" smtClean="0"/>
              <a:t>. [the conventional 12 leads (</a:t>
            </a:r>
            <a:r>
              <a:rPr lang="en-US" altLang="ko-KR" sz="1400" dirty="0" err="1" smtClean="0"/>
              <a:t>i</a:t>
            </a:r>
            <a:r>
              <a:rPr lang="en-US" altLang="ko-KR" sz="1400" dirty="0" smtClean="0"/>
              <a:t>, ii, iii, </a:t>
            </a:r>
            <a:r>
              <a:rPr lang="en-US" altLang="ko-KR" sz="1400" dirty="0" err="1" smtClean="0"/>
              <a:t>avr</a:t>
            </a:r>
            <a:r>
              <a:rPr lang="en-US" altLang="ko-KR" sz="1400" dirty="0" smtClean="0"/>
              <a:t>, </a:t>
            </a:r>
            <a:r>
              <a:rPr lang="en-US" altLang="ko-KR" sz="1400" dirty="0" err="1" smtClean="0"/>
              <a:t>avl</a:t>
            </a:r>
            <a:r>
              <a:rPr lang="en-US" altLang="ko-KR" sz="1400" dirty="0" smtClean="0"/>
              <a:t>, </a:t>
            </a:r>
            <a:r>
              <a:rPr lang="en-US" altLang="ko-KR" sz="1400" dirty="0" err="1" smtClean="0"/>
              <a:t>avf</a:t>
            </a:r>
            <a:r>
              <a:rPr lang="en-US" altLang="ko-KR" sz="1400" dirty="0" smtClean="0"/>
              <a:t>, v1, v2, v3, v4, v5, v6) together with the 3 Frank lead ECGs (</a:t>
            </a:r>
            <a:r>
              <a:rPr lang="en-US" altLang="ko-KR" sz="1400" dirty="0" err="1" smtClean="0"/>
              <a:t>vx</a:t>
            </a:r>
            <a:r>
              <a:rPr lang="en-US" altLang="ko-KR" sz="1400" dirty="0" smtClean="0"/>
              <a:t>, </a:t>
            </a:r>
            <a:r>
              <a:rPr lang="en-US" altLang="ko-KR" sz="1400" dirty="0" err="1" smtClean="0"/>
              <a:t>vy</a:t>
            </a:r>
            <a:r>
              <a:rPr lang="en-US" altLang="ko-KR" sz="1400" dirty="0" smtClean="0"/>
              <a:t>, </a:t>
            </a:r>
            <a:r>
              <a:rPr lang="en-US" altLang="ko-KR" sz="1400" dirty="0" err="1" smtClean="0"/>
              <a:t>vz</a:t>
            </a:r>
            <a:r>
              <a:rPr lang="en-US" altLang="ko-KR" sz="1400" dirty="0" smtClean="0"/>
              <a:t>)]. </a:t>
            </a:r>
            <a:r>
              <a:rPr lang="en-US" altLang="ko-KR" sz="900" dirty="0" smtClean="0"/>
              <a:t>(</a:t>
            </a:r>
            <a:r>
              <a:rPr lang="en-US" altLang="ko-KR" sz="900" dirty="0" smtClean="0">
                <a:hlinkClick r:id="rId4"/>
              </a:rPr>
              <a:t>http://www.physionet.org/physiobank/database/ptbdb/</a:t>
            </a:r>
            <a:r>
              <a:rPr lang="en-US" altLang="ko-KR" sz="900" dirty="0" smtClean="0"/>
              <a:t>) </a:t>
            </a:r>
            <a:endParaRPr lang="ko-KR" altLang="ko-KR" sz="1400" dirty="0" smtClean="0"/>
          </a:p>
        </p:txBody>
      </p:sp>
      <p:sp>
        <p:nvSpPr>
          <p:cNvPr id="2764" name="TextBox 2763"/>
          <p:cNvSpPr txBox="1"/>
          <p:nvPr/>
        </p:nvSpPr>
        <p:spPr>
          <a:xfrm>
            <a:off x="4661453" y="6309320"/>
            <a:ext cx="4447051" cy="246221"/>
          </a:xfrm>
          <a:prstGeom prst="rect">
            <a:avLst/>
          </a:prstGeom>
          <a:noFill/>
        </p:spPr>
        <p:txBody>
          <a:bodyPr wrap="none" rtlCol="0">
            <a:spAutoFit/>
          </a:bodyPr>
          <a:lstStyle/>
          <a:p>
            <a:r>
              <a:rPr lang="en-US" altLang="ko-KR" sz="1000" dirty="0" smtClean="0"/>
              <a:t>- Frank</a:t>
            </a:r>
            <a:r>
              <a:rPr lang="ko-KR" altLang="en-US" sz="1000" dirty="0" smtClean="0"/>
              <a:t> </a:t>
            </a:r>
            <a:r>
              <a:rPr lang="en-US" altLang="ko-KR" sz="1000" dirty="0" smtClean="0"/>
              <a:t>lead</a:t>
            </a:r>
            <a:r>
              <a:rPr lang="ko-KR" altLang="en-US" sz="1000" dirty="0" smtClean="0"/>
              <a:t>데이터를 이용하여 </a:t>
            </a:r>
            <a:r>
              <a:rPr lang="en-US" altLang="ko-KR" sz="1000" dirty="0" smtClean="0"/>
              <a:t>3</a:t>
            </a:r>
            <a:r>
              <a:rPr lang="ko-KR" altLang="en-US" sz="1000" dirty="0" smtClean="0"/>
              <a:t>차원에서의 심장 </a:t>
            </a:r>
            <a:r>
              <a:rPr lang="ko-KR" altLang="en-US" sz="1000" dirty="0" err="1" smtClean="0"/>
              <a:t>쌍극자</a:t>
            </a:r>
            <a:r>
              <a:rPr lang="ko-KR" altLang="en-US" sz="1000" dirty="0" smtClean="0"/>
              <a:t> 모델을 재구성 </a:t>
            </a:r>
            <a:r>
              <a:rPr lang="en-US" altLang="ko-KR" sz="1000" dirty="0" smtClean="0"/>
              <a:t>-</a:t>
            </a:r>
            <a:r>
              <a:rPr lang="ko-KR" altLang="en-US" sz="1000" dirty="0" smtClean="0"/>
              <a:t> </a:t>
            </a:r>
            <a:endParaRPr lang="ko-KR" altLang="en-US" sz="1000" dirty="0"/>
          </a:p>
        </p:txBody>
      </p:sp>
      <p:sp>
        <p:nvSpPr>
          <p:cNvPr id="2765" name="TextBox 2764"/>
          <p:cNvSpPr txBox="1"/>
          <p:nvPr/>
        </p:nvSpPr>
        <p:spPr>
          <a:xfrm>
            <a:off x="784292" y="6453336"/>
            <a:ext cx="3499676" cy="246221"/>
          </a:xfrm>
          <a:prstGeom prst="rect">
            <a:avLst/>
          </a:prstGeom>
          <a:noFill/>
        </p:spPr>
        <p:txBody>
          <a:bodyPr wrap="none" rtlCol="0">
            <a:spAutoFit/>
          </a:bodyPr>
          <a:lstStyle/>
          <a:p>
            <a:r>
              <a:rPr lang="en-US" altLang="ko-KR" sz="1000" dirty="0" smtClean="0"/>
              <a:t>- Frank</a:t>
            </a:r>
            <a:r>
              <a:rPr lang="ko-KR" altLang="en-US" sz="1000" dirty="0" smtClean="0"/>
              <a:t> </a:t>
            </a:r>
            <a:r>
              <a:rPr lang="en-US" altLang="ko-KR" sz="1000" dirty="0" smtClean="0"/>
              <a:t>lead</a:t>
            </a:r>
            <a:r>
              <a:rPr lang="ko-KR" altLang="en-US" sz="1000" dirty="0" smtClean="0"/>
              <a:t> 각 </a:t>
            </a:r>
            <a:r>
              <a:rPr lang="en-US" altLang="ko-KR" sz="1000" dirty="0" err="1" smtClean="0"/>
              <a:t>ch</a:t>
            </a:r>
            <a:r>
              <a:rPr lang="en-US" altLang="ko-KR" sz="1000" dirty="0" smtClean="0"/>
              <a:t> </a:t>
            </a:r>
            <a:r>
              <a:rPr lang="ko-KR" altLang="en-US" sz="1000" dirty="0" smtClean="0"/>
              <a:t>데이터와 동시에 측정된 </a:t>
            </a:r>
            <a:r>
              <a:rPr lang="en-US" altLang="ko-KR" sz="1000" dirty="0" smtClean="0"/>
              <a:t>Lead I </a:t>
            </a:r>
            <a:r>
              <a:rPr lang="ko-KR" altLang="en-US" sz="1000" dirty="0" smtClean="0"/>
              <a:t>파형 </a:t>
            </a:r>
            <a:r>
              <a:rPr lang="en-US" altLang="ko-KR" sz="1000" dirty="0" smtClean="0"/>
              <a:t>-</a:t>
            </a:r>
            <a:r>
              <a:rPr lang="ko-KR" altLang="en-US" sz="1000" dirty="0" smtClean="0"/>
              <a:t> </a:t>
            </a:r>
            <a:endParaRPr lang="ko-KR" altLang="en-US" sz="1000" dirty="0"/>
          </a:p>
        </p:txBody>
      </p:sp>
      <p:sp>
        <p:nvSpPr>
          <p:cNvPr id="2766" name="자유형 2765"/>
          <p:cNvSpPr/>
          <p:nvPr/>
        </p:nvSpPr>
        <p:spPr>
          <a:xfrm rot="3808313">
            <a:off x="7385352" y="3915723"/>
            <a:ext cx="1379349" cy="542441"/>
          </a:xfrm>
          <a:custGeom>
            <a:avLst/>
            <a:gdLst>
              <a:gd name="connsiteX0" fmla="*/ 1379349 w 1379349"/>
              <a:gd name="connsiteY0" fmla="*/ 542441 h 542441"/>
              <a:gd name="connsiteX1" fmla="*/ 1030637 w 1379349"/>
              <a:gd name="connsiteY1" fmla="*/ 147234 h 542441"/>
              <a:gd name="connsiteX2" fmla="*/ 511444 w 1379349"/>
              <a:gd name="connsiteY2" fmla="*/ 61993 h 542441"/>
              <a:gd name="connsiteX3" fmla="*/ 0 w 1379349"/>
              <a:gd name="connsiteY3" fmla="*/ 519193 h 542441"/>
            </a:gdLst>
            <a:ahLst/>
            <a:cxnLst>
              <a:cxn ang="0">
                <a:pos x="connsiteX0" y="connsiteY0"/>
              </a:cxn>
              <a:cxn ang="0">
                <a:pos x="connsiteX1" y="connsiteY1"/>
              </a:cxn>
              <a:cxn ang="0">
                <a:pos x="connsiteX2" y="connsiteY2"/>
              </a:cxn>
              <a:cxn ang="0">
                <a:pos x="connsiteX3" y="connsiteY3"/>
              </a:cxn>
            </a:cxnLst>
            <a:rect l="l" t="t" r="r" b="b"/>
            <a:pathLst>
              <a:path w="1379349" h="542441">
                <a:moveTo>
                  <a:pt x="1379349" y="542441"/>
                </a:moveTo>
                <a:cubicBezTo>
                  <a:pt x="1277318" y="384875"/>
                  <a:pt x="1175288" y="227309"/>
                  <a:pt x="1030637" y="147234"/>
                </a:cubicBezTo>
                <a:cubicBezTo>
                  <a:pt x="885986" y="67159"/>
                  <a:pt x="683217" y="0"/>
                  <a:pt x="511444" y="61993"/>
                </a:cubicBezTo>
                <a:cubicBezTo>
                  <a:pt x="339671" y="123986"/>
                  <a:pt x="169835" y="321589"/>
                  <a:pt x="0" y="519193"/>
                </a:cubicBezTo>
              </a:path>
            </a:pathLst>
          </a:custGeom>
          <a:ln>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68" name="자유형 2767"/>
          <p:cNvSpPr/>
          <p:nvPr/>
        </p:nvSpPr>
        <p:spPr>
          <a:xfrm rot="6615618">
            <a:off x="5862914" y="4893181"/>
            <a:ext cx="535983" cy="976393"/>
          </a:xfrm>
          <a:custGeom>
            <a:avLst/>
            <a:gdLst>
              <a:gd name="connsiteX0" fmla="*/ 0 w 535983"/>
              <a:gd name="connsiteY0" fmla="*/ 976393 h 976393"/>
              <a:gd name="connsiteX1" fmla="*/ 364210 w 535983"/>
              <a:gd name="connsiteY1" fmla="*/ 821410 h 976393"/>
              <a:gd name="connsiteX2" fmla="*/ 534691 w 535983"/>
              <a:gd name="connsiteY2" fmla="*/ 488197 h 976393"/>
              <a:gd name="connsiteX3" fmla="*/ 356461 w 535983"/>
              <a:gd name="connsiteY3" fmla="*/ 0 h 976393"/>
              <a:gd name="connsiteX4" fmla="*/ 356461 w 535983"/>
              <a:gd name="connsiteY4" fmla="*/ 0 h 976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83" h="976393">
                <a:moveTo>
                  <a:pt x="0" y="976393"/>
                </a:moveTo>
                <a:cubicBezTo>
                  <a:pt x="137547" y="939584"/>
                  <a:pt x="275095" y="902776"/>
                  <a:pt x="364210" y="821410"/>
                </a:cubicBezTo>
                <a:cubicBezTo>
                  <a:pt x="453325" y="740044"/>
                  <a:pt x="535983" y="625099"/>
                  <a:pt x="534691" y="488197"/>
                </a:cubicBezTo>
                <a:cubicBezTo>
                  <a:pt x="533400" y="351295"/>
                  <a:pt x="356461" y="0"/>
                  <a:pt x="356461" y="0"/>
                </a:cubicBezTo>
                <a:lnTo>
                  <a:pt x="356461" y="0"/>
                </a:lnTo>
              </a:path>
            </a:pathLst>
          </a:custGeom>
          <a:ln>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769" name="TextBox 2768"/>
          <p:cNvSpPr txBox="1"/>
          <p:nvPr/>
        </p:nvSpPr>
        <p:spPr>
          <a:xfrm>
            <a:off x="8388424" y="2440632"/>
            <a:ext cx="293670" cy="307777"/>
          </a:xfrm>
          <a:prstGeom prst="rect">
            <a:avLst/>
          </a:prstGeom>
          <a:noFill/>
        </p:spPr>
        <p:txBody>
          <a:bodyPr wrap="none" rtlCol="0">
            <a:spAutoFit/>
          </a:bodyPr>
          <a:lstStyle/>
          <a:p>
            <a:r>
              <a:rPr lang="en-US" altLang="ko-KR" sz="1400" dirty="0" smtClean="0"/>
              <a:t>R</a:t>
            </a:r>
            <a:endParaRPr lang="ko-KR" altLang="en-US" sz="1400" dirty="0"/>
          </a:p>
        </p:txBody>
      </p:sp>
      <p:cxnSp>
        <p:nvCxnSpPr>
          <p:cNvPr id="2770" name="직선 화살표 연결선 2769"/>
          <p:cNvCxnSpPr>
            <a:stCxn id="2769" idx="1"/>
          </p:cNvCxnSpPr>
          <p:nvPr/>
        </p:nvCxnSpPr>
        <p:spPr>
          <a:xfrm rot="10800000" flipV="1">
            <a:off x="7812360" y="2594520"/>
            <a:ext cx="576064" cy="1574303"/>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771" name="TextBox 2770"/>
          <p:cNvSpPr txBox="1"/>
          <p:nvPr/>
        </p:nvSpPr>
        <p:spPr>
          <a:xfrm>
            <a:off x="5292467" y="2132856"/>
            <a:ext cx="287258" cy="307777"/>
          </a:xfrm>
          <a:prstGeom prst="rect">
            <a:avLst/>
          </a:prstGeom>
          <a:noFill/>
        </p:spPr>
        <p:txBody>
          <a:bodyPr wrap="none" rtlCol="0">
            <a:spAutoFit/>
          </a:bodyPr>
          <a:lstStyle/>
          <a:p>
            <a:r>
              <a:rPr lang="en-US" altLang="ko-KR" sz="1400" dirty="0" smtClean="0"/>
              <a:t>P</a:t>
            </a:r>
            <a:endParaRPr lang="ko-KR" altLang="en-US" sz="1400" dirty="0"/>
          </a:p>
        </p:txBody>
      </p:sp>
      <p:sp>
        <p:nvSpPr>
          <p:cNvPr id="2772" name="TextBox 2771"/>
          <p:cNvSpPr txBox="1"/>
          <p:nvPr/>
        </p:nvSpPr>
        <p:spPr>
          <a:xfrm>
            <a:off x="6948264" y="2296616"/>
            <a:ext cx="280846" cy="307777"/>
          </a:xfrm>
          <a:prstGeom prst="rect">
            <a:avLst/>
          </a:prstGeom>
          <a:noFill/>
        </p:spPr>
        <p:txBody>
          <a:bodyPr wrap="none" rtlCol="0">
            <a:spAutoFit/>
          </a:bodyPr>
          <a:lstStyle/>
          <a:p>
            <a:r>
              <a:rPr lang="en-US" altLang="ko-KR" sz="1400" dirty="0" smtClean="0"/>
              <a:t>T</a:t>
            </a:r>
            <a:endParaRPr lang="ko-KR" altLang="en-US" sz="1400" dirty="0"/>
          </a:p>
        </p:txBody>
      </p:sp>
      <p:cxnSp>
        <p:nvCxnSpPr>
          <p:cNvPr id="2773" name="직선 화살표 연결선 2772"/>
          <p:cNvCxnSpPr>
            <a:stCxn id="2772" idx="1"/>
          </p:cNvCxnSpPr>
          <p:nvPr/>
        </p:nvCxnSpPr>
        <p:spPr>
          <a:xfrm rot="10800000" flipV="1">
            <a:off x="6300192" y="2450504"/>
            <a:ext cx="648072" cy="854223"/>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774" name="직선 화살표 연결선 2773"/>
          <p:cNvCxnSpPr>
            <a:stCxn id="2771" idx="2"/>
          </p:cNvCxnSpPr>
          <p:nvPr/>
        </p:nvCxnSpPr>
        <p:spPr>
          <a:xfrm rot="16200000" flipH="1">
            <a:off x="5256076" y="2620653"/>
            <a:ext cx="936105" cy="576064"/>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4"/>
          <p:cNvSpPr>
            <a:spLocks noChangeArrowheads="1"/>
          </p:cNvSpPr>
          <p:nvPr/>
        </p:nvSpPr>
        <p:spPr bwMode="auto">
          <a:xfrm>
            <a:off x="166854" y="148570"/>
            <a:ext cx="2775119"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Heart Dipole Database</a:t>
            </a:r>
            <a:endParaRPr lang="en-US" altLang="ko-KR" sz="2000" dirty="0">
              <a:latin typeface="Times New Roman" pitchFamily="18" charset="0"/>
              <a:ea typeface="바탕" pitchFamily="18" charset="-127"/>
              <a:cs typeface="Times New Roman" pitchFamily="18" charset="0"/>
            </a:endParaRPr>
          </a:p>
        </p:txBody>
      </p:sp>
      <p:sp>
        <p:nvSpPr>
          <p:cNvPr id="17" name="슬라이드 번호 개체 틀 16"/>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5</a:t>
            </a:fld>
            <a:endParaRPr lang="ko-KR" alt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5264775"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CM effects on Patch Signal (Experiment Setup)</a:t>
            </a:r>
            <a:endParaRPr lang="ko-KR" altLang="en-US" sz="2000" dirty="0">
              <a:latin typeface="Times New Roman" pitchFamily="18" charset="0"/>
              <a:ea typeface="바탕" pitchFamily="18" charset="-127"/>
              <a:cs typeface="Times New Roman" pitchFamily="18" charset="0"/>
            </a:endParaRPr>
          </a:p>
        </p:txBody>
      </p:sp>
      <p:grpSp>
        <p:nvGrpSpPr>
          <p:cNvPr id="14" name="그룹 13"/>
          <p:cNvGrpSpPr/>
          <p:nvPr/>
        </p:nvGrpSpPr>
        <p:grpSpPr>
          <a:xfrm>
            <a:off x="1259632" y="1988840"/>
            <a:ext cx="6480720" cy="4608512"/>
            <a:chOff x="1023196" y="767397"/>
            <a:chExt cx="7097608" cy="5323206"/>
          </a:xfrm>
        </p:grpSpPr>
        <p:pic>
          <p:nvPicPr>
            <p:cNvPr id="2050" name="Picture 2" descr="G:\00IvanMyDoc\2009-10-ResearchProjectsMgmt\2010-06-SAIT-Multi-Patch개발과제\2011-0510-심전도 4개 시리즈 패치\실험 2\2011-05-10 21.37.01.jpg"/>
            <p:cNvPicPr>
              <a:picLocks noChangeAspect="1" noChangeArrowheads="1"/>
            </p:cNvPicPr>
            <p:nvPr/>
          </p:nvPicPr>
          <p:blipFill>
            <a:blip r:embed="rId2" cstate="print"/>
            <a:srcRect/>
            <a:stretch>
              <a:fillRect/>
            </a:stretch>
          </p:blipFill>
          <p:spPr bwMode="auto">
            <a:xfrm>
              <a:off x="1023196" y="767397"/>
              <a:ext cx="7097608" cy="5323206"/>
            </a:xfrm>
            <a:prstGeom prst="rect">
              <a:avLst/>
            </a:prstGeom>
            <a:noFill/>
          </p:spPr>
        </p:pic>
        <p:sp>
          <p:nvSpPr>
            <p:cNvPr id="4" name="타원 3"/>
            <p:cNvSpPr/>
            <p:nvPr/>
          </p:nvSpPr>
          <p:spPr>
            <a:xfrm>
              <a:off x="6156176" y="908720"/>
              <a:ext cx="720080" cy="720080"/>
            </a:xfrm>
            <a:prstGeom prst="ellipse">
              <a:avLst/>
            </a:prstGeom>
            <a:solidFill>
              <a:srgbClr val="00B0F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smtClean="0">
                  <a:latin typeface="맑은 고딕" pitchFamily="50" charset="-127"/>
                  <a:ea typeface="맑은 고딕" pitchFamily="50" charset="-127"/>
                  <a:cs typeface="Times New Roman" pitchFamily="18" charset="0"/>
                </a:rPr>
                <a:t>L1</a:t>
              </a:r>
              <a:endParaRPr lang="ko-KR" altLang="en-US" sz="1400" b="1" dirty="0">
                <a:latin typeface="맑은 고딕" pitchFamily="50" charset="-127"/>
                <a:ea typeface="맑은 고딕" pitchFamily="50" charset="-127"/>
                <a:cs typeface="Times New Roman" pitchFamily="18" charset="0"/>
              </a:endParaRPr>
            </a:p>
          </p:txBody>
        </p:sp>
        <p:sp>
          <p:nvSpPr>
            <p:cNvPr id="10" name="타원 9"/>
            <p:cNvSpPr/>
            <p:nvPr/>
          </p:nvSpPr>
          <p:spPr>
            <a:xfrm>
              <a:off x="6228184" y="1844824"/>
              <a:ext cx="720080" cy="720080"/>
            </a:xfrm>
            <a:prstGeom prst="ellipse">
              <a:avLst/>
            </a:prstGeom>
            <a:solidFill>
              <a:srgbClr val="00B0F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smtClean="0">
                  <a:latin typeface="맑은 고딕" pitchFamily="50" charset="-127"/>
                  <a:ea typeface="맑은 고딕" pitchFamily="50" charset="-127"/>
                  <a:cs typeface="Times New Roman" pitchFamily="18" charset="0"/>
                </a:rPr>
                <a:t>L2</a:t>
              </a:r>
              <a:endParaRPr lang="ko-KR" altLang="en-US" sz="1400" b="1" dirty="0">
                <a:latin typeface="맑은 고딕" pitchFamily="50" charset="-127"/>
                <a:ea typeface="맑은 고딕" pitchFamily="50" charset="-127"/>
                <a:cs typeface="Times New Roman" pitchFamily="18" charset="0"/>
              </a:endParaRPr>
            </a:p>
          </p:txBody>
        </p:sp>
        <p:sp>
          <p:nvSpPr>
            <p:cNvPr id="11" name="타원 10"/>
            <p:cNvSpPr/>
            <p:nvPr/>
          </p:nvSpPr>
          <p:spPr>
            <a:xfrm>
              <a:off x="6300192" y="3068960"/>
              <a:ext cx="720080" cy="720080"/>
            </a:xfrm>
            <a:prstGeom prst="ellipse">
              <a:avLst/>
            </a:prstGeom>
            <a:solidFill>
              <a:srgbClr val="00B0F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smtClean="0">
                  <a:latin typeface="맑은 고딕" pitchFamily="50" charset="-127"/>
                  <a:ea typeface="맑은 고딕" pitchFamily="50" charset="-127"/>
                  <a:cs typeface="Times New Roman" pitchFamily="18" charset="0"/>
                </a:rPr>
                <a:t>L3</a:t>
              </a:r>
              <a:endParaRPr lang="ko-KR" altLang="en-US" sz="1400" b="1" dirty="0">
                <a:latin typeface="맑은 고딕" pitchFamily="50" charset="-127"/>
                <a:ea typeface="맑은 고딕" pitchFamily="50" charset="-127"/>
                <a:cs typeface="Times New Roman" pitchFamily="18" charset="0"/>
              </a:endParaRPr>
            </a:p>
          </p:txBody>
        </p:sp>
        <p:sp>
          <p:nvSpPr>
            <p:cNvPr id="12" name="타원 11"/>
            <p:cNvSpPr/>
            <p:nvPr/>
          </p:nvSpPr>
          <p:spPr>
            <a:xfrm>
              <a:off x="6732240" y="4149080"/>
              <a:ext cx="720080" cy="720080"/>
            </a:xfrm>
            <a:prstGeom prst="ellipse">
              <a:avLst/>
            </a:prstGeom>
            <a:solidFill>
              <a:srgbClr val="00B0F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dirty="0" smtClean="0">
                  <a:latin typeface="맑은 고딕" pitchFamily="50" charset="-127"/>
                  <a:ea typeface="맑은 고딕" pitchFamily="50" charset="-127"/>
                  <a:cs typeface="Times New Roman" pitchFamily="18" charset="0"/>
                </a:rPr>
                <a:t>L4</a:t>
              </a:r>
              <a:endParaRPr lang="ko-KR" altLang="en-US" sz="1400" b="1" dirty="0">
                <a:latin typeface="맑은 고딕" pitchFamily="50" charset="-127"/>
                <a:ea typeface="맑은 고딕" pitchFamily="50" charset="-127"/>
                <a:cs typeface="Times New Roman" pitchFamily="18" charset="0"/>
              </a:endParaRPr>
            </a:p>
          </p:txBody>
        </p:sp>
      </p:grpSp>
      <p:sp>
        <p:nvSpPr>
          <p:cNvPr id="13" name="직사각형 12"/>
          <p:cNvSpPr/>
          <p:nvPr/>
        </p:nvSpPr>
        <p:spPr>
          <a:xfrm>
            <a:off x="179512" y="476672"/>
            <a:ext cx="8208912" cy="1338828"/>
          </a:xfrm>
          <a:prstGeom prst="rect">
            <a:avLst/>
          </a:prstGeom>
        </p:spPr>
        <p:txBody>
          <a:bodyPr wrap="square">
            <a:spAutoFit/>
          </a:bodyPr>
          <a:lstStyle/>
          <a:p>
            <a:pPr>
              <a:lnSpc>
                <a:spcPct val="150000"/>
              </a:lnSpc>
            </a:pPr>
            <a:r>
              <a:rPr lang="en-US" altLang="ko-KR" sz="1400" dirty="0" smtClean="0"/>
              <a:t>Objectives: </a:t>
            </a:r>
            <a:r>
              <a:rPr lang="ko-KR" altLang="ko-KR" sz="1400" dirty="0" smtClean="0"/>
              <a:t>몸의 움직임 시에 나타날 수 있는</a:t>
            </a:r>
            <a:r>
              <a:rPr lang="en-US" altLang="ko-KR" sz="1400" dirty="0" smtClean="0"/>
              <a:t> CM</a:t>
            </a:r>
            <a:r>
              <a:rPr lang="ko-KR" altLang="ko-KR" sz="1400" dirty="0" smtClean="0"/>
              <a:t>전압의 변동으로 인한 측정 신호의 변화를 관측</a:t>
            </a:r>
            <a:endParaRPr lang="en-US" altLang="ko-KR" sz="1400" dirty="0" smtClean="0"/>
          </a:p>
          <a:p>
            <a:pPr>
              <a:lnSpc>
                <a:spcPct val="150000"/>
              </a:lnSpc>
            </a:pPr>
            <a:r>
              <a:rPr lang="en-US" altLang="ko-KR" sz="1400" dirty="0" smtClean="0"/>
              <a:t>               CM</a:t>
            </a:r>
            <a:r>
              <a:rPr lang="ko-KR" altLang="ko-KR" sz="1400" dirty="0" smtClean="0"/>
              <a:t>전압을 이용하여 적합한 </a:t>
            </a:r>
            <a:r>
              <a:rPr lang="en-US" altLang="ko-KR" sz="1400" dirty="0" smtClean="0"/>
              <a:t>adaptive filter</a:t>
            </a:r>
            <a:r>
              <a:rPr lang="ko-KR" altLang="ko-KR" sz="1400" dirty="0" smtClean="0"/>
              <a:t>를 설계</a:t>
            </a:r>
            <a:r>
              <a:rPr lang="en-US" altLang="ko-KR" sz="1400" dirty="0" smtClean="0"/>
              <a:t> </a:t>
            </a:r>
          </a:p>
          <a:p>
            <a:pPr>
              <a:lnSpc>
                <a:spcPct val="150000"/>
              </a:lnSpc>
              <a:buFontTx/>
              <a:buChar char="-"/>
            </a:pPr>
            <a:r>
              <a:rPr lang="en-US" altLang="ko-KR" sz="1300" dirty="0" smtClean="0"/>
              <a:t> </a:t>
            </a:r>
            <a:r>
              <a:rPr lang="ko-KR" altLang="ko-KR" sz="1300" dirty="0" smtClean="0"/>
              <a:t>각각의</a:t>
            </a:r>
            <a:r>
              <a:rPr lang="en-US" altLang="ko-KR" sz="1300" dirty="0" smtClean="0"/>
              <a:t> Patch</a:t>
            </a:r>
            <a:r>
              <a:rPr lang="ko-KR" altLang="ko-KR" sz="1300" dirty="0" smtClean="0"/>
              <a:t>에서 심장전기활동 신호와</a:t>
            </a:r>
            <a:r>
              <a:rPr lang="en-US" altLang="ko-KR" sz="1300" dirty="0" smtClean="0"/>
              <a:t> CM(Common-Mode)</a:t>
            </a:r>
            <a:r>
              <a:rPr lang="ko-KR" altLang="ko-KR" sz="1300" dirty="0" smtClean="0"/>
              <a:t>전압을 측정</a:t>
            </a:r>
            <a:r>
              <a:rPr lang="en-US" altLang="ko-KR" sz="1300" dirty="0" smtClean="0"/>
              <a:t> [28</a:t>
            </a:r>
            <a:r>
              <a:rPr lang="ko-KR" altLang="en-US" sz="1300" dirty="0" smtClean="0"/>
              <a:t>명</a:t>
            </a:r>
            <a:r>
              <a:rPr lang="en-US" altLang="ko-KR" sz="1300" dirty="0" smtClean="0"/>
              <a:t>(22±3yr)]</a:t>
            </a:r>
          </a:p>
          <a:p>
            <a:pPr>
              <a:lnSpc>
                <a:spcPct val="150000"/>
              </a:lnSpc>
              <a:buFontTx/>
              <a:buChar char="-"/>
            </a:pPr>
            <a:r>
              <a:rPr lang="en-US" altLang="ko-KR" sz="1300" dirty="0" smtClean="0"/>
              <a:t> </a:t>
            </a:r>
            <a:r>
              <a:rPr lang="ko-KR" altLang="ko-KR" sz="1300" dirty="0" smtClean="0"/>
              <a:t>측정 시 처음에 움직임이 없이 가만히 있다가</a:t>
            </a:r>
            <a:r>
              <a:rPr lang="en-US" altLang="ko-KR" sz="1300" dirty="0" smtClean="0"/>
              <a:t>, </a:t>
            </a:r>
            <a:r>
              <a:rPr lang="ko-KR" altLang="ko-KR" sz="1300" dirty="0" smtClean="0"/>
              <a:t>팔을 움직이던지 가볍게 뛰어서</a:t>
            </a:r>
            <a:r>
              <a:rPr lang="en-US" altLang="ko-KR" sz="1300" dirty="0" smtClean="0"/>
              <a:t> CM</a:t>
            </a:r>
            <a:r>
              <a:rPr lang="ko-KR" altLang="ko-KR" sz="1300" dirty="0" smtClean="0"/>
              <a:t>전압의 변동을 유발시</a:t>
            </a:r>
            <a:r>
              <a:rPr lang="ko-KR" altLang="en-US" sz="1300" dirty="0" smtClean="0"/>
              <a:t>킴 </a:t>
            </a:r>
            <a:r>
              <a:rPr lang="en-US" altLang="ko-KR" sz="1200" dirty="0" smtClean="0"/>
              <a:t>. </a:t>
            </a:r>
            <a:endParaRPr lang="ko-KR" altLang="en-US" sz="1200" dirty="0"/>
          </a:p>
        </p:txBody>
      </p:sp>
      <p:sp>
        <p:nvSpPr>
          <p:cNvPr id="16" name="슬라이드 번호 개체 틀 15"/>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50</a:t>
            </a:fld>
            <a:endParaRPr lang="ko-KR" alt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179511" y="332656"/>
            <a:ext cx="8700459" cy="6525344"/>
          </a:xfrm>
          <a:prstGeom prst="rect">
            <a:avLst/>
          </a:prstGeom>
          <a:noFill/>
          <a:ln w="9525">
            <a:noFill/>
            <a:miter lim="800000"/>
            <a:headEnd/>
            <a:tailEnd/>
          </a:ln>
          <a:effectLst/>
        </p:spPr>
      </p:pic>
      <p:sp>
        <p:nvSpPr>
          <p:cNvPr id="5" name="TextBox 4"/>
          <p:cNvSpPr txBox="1"/>
          <p:nvPr/>
        </p:nvSpPr>
        <p:spPr>
          <a:xfrm>
            <a:off x="0" y="0"/>
            <a:ext cx="4200381"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CM effects on Patch Signal – Exp. -1</a:t>
            </a:r>
            <a:endParaRPr lang="ko-KR" altLang="en-US" sz="2000" dirty="0">
              <a:latin typeface="Times New Roman" pitchFamily="18" charset="0"/>
              <a:ea typeface="바탕" pitchFamily="18" charset="-127"/>
              <a:cs typeface="Times New Roman" pitchFamily="18" charset="0"/>
            </a:endParaRPr>
          </a:p>
        </p:txBody>
      </p:sp>
      <p:sp>
        <p:nvSpPr>
          <p:cNvPr id="6" name="슬라이드 번호 개체 틀 5"/>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51</a:t>
            </a:fld>
            <a:endParaRPr lang="ko-KR"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395536" y="386662"/>
            <a:ext cx="8280920" cy="6210690"/>
          </a:xfrm>
          <a:prstGeom prst="rect">
            <a:avLst/>
          </a:prstGeom>
          <a:noFill/>
          <a:ln w="9525">
            <a:noFill/>
            <a:miter lim="800000"/>
            <a:headEnd/>
            <a:tailEnd/>
          </a:ln>
          <a:effectLst/>
        </p:spPr>
      </p:pic>
      <p:sp>
        <p:nvSpPr>
          <p:cNvPr id="3" name="TextBox 2"/>
          <p:cNvSpPr txBox="1"/>
          <p:nvPr/>
        </p:nvSpPr>
        <p:spPr>
          <a:xfrm>
            <a:off x="4032461" y="6309320"/>
            <a:ext cx="1079078" cy="369332"/>
          </a:xfrm>
          <a:prstGeom prst="rect">
            <a:avLst/>
          </a:prstGeom>
          <a:noFill/>
        </p:spPr>
        <p:txBody>
          <a:bodyPr wrap="none" rtlCol="0">
            <a:spAutoFit/>
          </a:bodyPr>
          <a:lstStyle/>
          <a:p>
            <a:r>
              <a:rPr lang="en-US" altLang="ko-KR" dirty="0" smtClean="0"/>
              <a:t>Patch-L1</a:t>
            </a:r>
            <a:endParaRPr lang="ko-KR" altLang="en-US" dirty="0"/>
          </a:p>
        </p:txBody>
      </p:sp>
      <p:sp>
        <p:nvSpPr>
          <p:cNvPr id="5" name="TextBox 4"/>
          <p:cNvSpPr txBox="1"/>
          <p:nvPr/>
        </p:nvSpPr>
        <p:spPr>
          <a:xfrm>
            <a:off x="0" y="0"/>
            <a:ext cx="4200381"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CM effects on Patch Signal – Exp. -2</a:t>
            </a:r>
            <a:endParaRPr lang="ko-KR" altLang="en-US" sz="2000" dirty="0">
              <a:latin typeface="Times New Roman" pitchFamily="18" charset="0"/>
              <a:ea typeface="바탕" pitchFamily="18" charset="-127"/>
              <a:cs typeface="Times New Roman" pitchFamily="18" charset="0"/>
            </a:endParaRPr>
          </a:p>
        </p:txBody>
      </p:sp>
      <p:sp>
        <p:nvSpPr>
          <p:cNvPr id="7" name="슬라이드 번호 개체 틀 6"/>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52</a:t>
            </a:fld>
            <a:endParaRPr lang="ko-KR" alt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395536" y="476672"/>
            <a:ext cx="8352928" cy="6264696"/>
          </a:xfrm>
          <a:prstGeom prst="rect">
            <a:avLst/>
          </a:prstGeom>
          <a:noFill/>
          <a:ln w="9525">
            <a:noFill/>
            <a:miter lim="800000"/>
            <a:headEnd/>
            <a:tailEnd/>
          </a:ln>
          <a:effectLst/>
        </p:spPr>
      </p:pic>
      <p:sp>
        <p:nvSpPr>
          <p:cNvPr id="3" name="TextBox 2"/>
          <p:cNvSpPr txBox="1"/>
          <p:nvPr/>
        </p:nvSpPr>
        <p:spPr>
          <a:xfrm>
            <a:off x="4032461" y="6488668"/>
            <a:ext cx="1079078" cy="369332"/>
          </a:xfrm>
          <a:prstGeom prst="rect">
            <a:avLst/>
          </a:prstGeom>
          <a:noFill/>
        </p:spPr>
        <p:txBody>
          <a:bodyPr wrap="none" rtlCol="0">
            <a:spAutoFit/>
          </a:bodyPr>
          <a:lstStyle/>
          <a:p>
            <a:r>
              <a:rPr lang="en-US" altLang="ko-KR" dirty="0" smtClean="0"/>
              <a:t>Patch-L2</a:t>
            </a:r>
            <a:endParaRPr lang="ko-KR" altLang="en-US" dirty="0"/>
          </a:p>
        </p:txBody>
      </p:sp>
      <p:sp>
        <p:nvSpPr>
          <p:cNvPr id="5" name="TextBox 4"/>
          <p:cNvSpPr txBox="1"/>
          <p:nvPr/>
        </p:nvSpPr>
        <p:spPr>
          <a:xfrm>
            <a:off x="0" y="0"/>
            <a:ext cx="4200381"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CM effects on Patch Signal – Exp. -3</a:t>
            </a:r>
            <a:endParaRPr lang="ko-KR" altLang="en-US" sz="2000" dirty="0">
              <a:latin typeface="Times New Roman" pitchFamily="18" charset="0"/>
              <a:ea typeface="바탕" pitchFamily="18" charset="-127"/>
              <a:cs typeface="Times New Roman" pitchFamily="18" charset="0"/>
            </a:endParaRPr>
          </a:p>
        </p:txBody>
      </p:sp>
      <p:sp>
        <p:nvSpPr>
          <p:cNvPr id="7" name="슬라이드 번호 개체 틀 6"/>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53</a:t>
            </a:fld>
            <a:endParaRPr lang="ko-KR" alt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a:stretch>
            <a:fillRect/>
          </a:stretch>
        </p:blipFill>
        <p:spPr bwMode="auto">
          <a:xfrm>
            <a:off x="359532" y="269649"/>
            <a:ext cx="8424936" cy="6318702"/>
          </a:xfrm>
          <a:prstGeom prst="rect">
            <a:avLst/>
          </a:prstGeom>
          <a:noFill/>
          <a:ln w="9525">
            <a:noFill/>
            <a:miter lim="800000"/>
            <a:headEnd/>
            <a:tailEnd/>
          </a:ln>
          <a:effectLst/>
        </p:spPr>
      </p:pic>
      <p:sp>
        <p:nvSpPr>
          <p:cNvPr id="3" name="TextBox 2"/>
          <p:cNvSpPr txBox="1"/>
          <p:nvPr/>
        </p:nvSpPr>
        <p:spPr>
          <a:xfrm>
            <a:off x="4032461" y="6488668"/>
            <a:ext cx="1079078" cy="369332"/>
          </a:xfrm>
          <a:prstGeom prst="rect">
            <a:avLst/>
          </a:prstGeom>
          <a:noFill/>
        </p:spPr>
        <p:txBody>
          <a:bodyPr wrap="none" rtlCol="0">
            <a:spAutoFit/>
          </a:bodyPr>
          <a:lstStyle/>
          <a:p>
            <a:r>
              <a:rPr lang="en-US" altLang="ko-KR" dirty="0" smtClean="0"/>
              <a:t>Patch-L3</a:t>
            </a:r>
            <a:endParaRPr lang="ko-KR" altLang="en-US" dirty="0"/>
          </a:p>
        </p:txBody>
      </p:sp>
      <p:sp>
        <p:nvSpPr>
          <p:cNvPr id="5" name="TextBox 4"/>
          <p:cNvSpPr txBox="1"/>
          <p:nvPr/>
        </p:nvSpPr>
        <p:spPr>
          <a:xfrm>
            <a:off x="0" y="0"/>
            <a:ext cx="4200381"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CM effects on Patch Signal – Exp. -4</a:t>
            </a:r>
            <a:endParaRPr lang="ko-KR" altLang="en-US" sz="2000" dirty="0">
              <a:latin typeface="Times New Roman" pitchFamily="18" charset="0"/>
              <a:ea typeface="바탕" pitchFamily="18" charset="-127"/>
              <a:cs typeface="Times New Roman" pitchFamily="18" charset="0"/>
            </a:endParaRPr>
          </a:p>
        </p:txBody>
      </p:sp>
      <p:sp>
        <p:nvSpPr>
          <p:cNvPr id="7" name="슬라이드 번호 개체 틀 6"/>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54</a:t>
            </a:fld>
            <a:endParaRPr lang="ko-KR"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359532" y="404664"/>
            <a:ext cx="8424936" cy="6318702"/>
          </a:xfrm>
          <a:prstGeom prst="rect">
            <a:avLst/>
          </a:prstGeom>
          <a:noFill/>
          <a:ln w="9525">
            <a:noFill/>
            <a:miter lim="800000"/>
            <a:headEnd/>
            <a:tailEnd/>
          </a:ln>
          <a:effectLst/>
        </p:spPr>
      </p:pic>
      <p:sp>
        <p:nvSpPr>
          <p:cNvPr id="3" name="TextBox 2"/>
          <p:cNvSpPr txBox="1"/>
          <p:nvPr/>
        </p:nvSpPr>
        <p:spPr>
          <a:xfrm>
            <a:off x="4032461" y="6488668"/>
            <a:ext cx="1079078" cy="369332"/>
          </a:xfrm>
          <a:prstGeom prst="rect">
            <a:avLst/>
          </a:prstGeom>
          <a:noFill/>
        </p:spPr>
        <p:txBody>
          <a:bodyPr wrap="none" rtlCol="0">
            <a:spAutoFit/>
          </a:bodyPr>
          <a:lstStyle/>
          <a:p>
            <a:r>
              <a:rPr lang="en-US" altLang="ko-KR" dirty="0" smtClean="0"/>
              <a:t>Patch-L4</a:t>
            </a:r>
            <a:endParaRPr lang="ko-KR" altLang="en-US" dirty="0"/>
          </a:p>
        </p:txBody>
      </p:sp>
      <p:sp>
        <p:nvSpPr>
          <p:cNvPr id="5" name="TextBox 4"/>
          <p:cNvSpPr txBox="1"/>
          <p:nvPr/>
        </p:nvSpPr>
        <p:spPr>
          <a:xfrm>
            <a:off x="0" y="0"/>
            <a:ext cx="4200381"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CM effects on Patch Signal – Exp. -5</a:t>
            </a:r>
            <a:endParaRPr lang="ko-KR" altLang="en-US" sz="2000" dirty="0">
              <a:latin typeface="Times New Roman" pitchFamily="18" charset="0"/>
              <a:ea typeface="바탕" pitchFamily="18" charset="-127"/>
              <a:cs typeface="Times New Roman" pitchFamily="18" charset="0"/>
            </a:endParaRPr>
          </a:p>
        </p:txBody>
      </p:sp>
      <p:sp>
        <p:nvSpPr>
          <p:cNvPr id="7" name="슬라이드 번호 개체 틀 6"/>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55</a:t>
            </a:fld>
            <a:endParaRPr lang="ko-KR" alt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0777"/>
            <a:ext cx="5372817" cy="461665"/>
          </a:xfrm>
          <a:prstGeom prst="rect">
            <a:avLst/>
          </a:prstGeom>
          <a:noFill/>
          <a:ln w="9525" algn="ctr">
            <a:noFill/>
            <a:miter lim="800000"/>
            <a:headEnd/>
            <a:tailEnd/>
          </a:ln>
        </p:spPr>
        <p:txBody>
          <a:bodyPr wrap="none" anchor="ctr">
            <a:spAutoFit/>
          </a:bodyPr>
          <a:lstStyle/>
          <a:p>
            <a:r>
              <a:rPr lang="en-US" altLang="ko-KR" sz="2400" dirty="0" smtClean="0">
                <a:latin typeface="Times New Roman" pitchFamily="18" charset="0"/>
                <a:ea typeface="바탕" pitchFamily="18" charset="-127"/>
                <a:cs typeface="Times New Roman" pitchFamily="18" charset="0"/>
              </a:rPr>
              <a:t>* CM effects on Patch Signal – Summary</a:t>
            </a:r>
            <a:r>
              <a:rPr lang="ko-KR" altLang="en-US" sz="2400" dirty="0" smtClean="0">
                <a:latin typeface="Times New Roman" pitchFamily="18" charset="0"/>
                <a:ea typeface="바탕" pitchFamily="18" charset="-127"/>
                <a:cs typeface="Times New Roman" pitchFamily="18" charset="0"/>
              </a:rPr>
              <a:t> </a:t>
            </a:r>
            <a:endParaRPr lang="ko-KR" altLang="en-US" sz="2400" dirty="0">
              <a:latin typeface="Times New Roman" pitchFamily="18" charset="0"/>
              <a:ea typeface="바탕" pitchFamily="18" charset="-127"/>
              <a:cs typeface="Times New Roman" pitchFamily="18" charset="0"/>
            </a:endParaRPr>
          </a:p>
        </p:txBody>
      </p:sp>
      <p:pic>
        <p:nvPicPr>
          <p:cNvPr id="3074" name="Picture 2" descr="G:\00IvanMyDoc\2009-10-ResearchProjectsMgmt\2010-06-SAIT-Multi-Patch개발과제\2011-06-최종보고용BackUp화일\그림1.png"/>
          <p:cNvPicPr>
            <a:picLocks noChangeAspect="1" noChangeArrowheads="1"/>
          </p:cNvPicPr>
          <p:nvPr/>
        </p:nvPicPr>
        <p:blipFill>
          <a:blip r:embed="rId2" cstate="print"/>
          <a:srcRect/>
          <a:stretch>
            <a:fillRect/>
          </a:stretch>
        </p:blipFill>
        <p:spPr bwMode="auto">
          <a:xfrm>
            <a:off x="4644008" y="827274"/>
            <a:ext cx="4283968" cy="2313694"/>
          </a:xfrm>
          <a:prstGeom prst="rect">
            <a:avLst/>
          </a:prstGeom>
          <a:noFill/>
        </p:spPr>
      </p:pic>
      <p:sp>
        <p:nvSpPr>
          <p:cNvPr id="4" name="TextBox 3"/>
          <p:cNvSpPr txBox="1"/>
          <p:nvPr/>
        </p:nvSpPr>
        <p:spPr>
          <a:xfrm>
            <a:off x="4616184" y="3140968"/>
            <a:ext cx="4492320" cy="276999"/>
          </a:xfrm>
          <a:prstGeom prst="rect">
            <a:avLst/>
          </a:prstGeom>
          <a:noFill/>
        </p:spPr>
        <p:txBody>
          <a:bodyPr wrap="none" rtlCol="0">
            <a:spAutoFit/>
          </a:bodyPr>
          <a:lstStyle/>
          <a:p>
            <a:r>
              <a:rPr lang="en-US" altLang="ko-KR" sz="1200" dirty="0" smtClean="0"/>
              <a:t>- </a:t>
            </a:r>
            <a:r>
              <a:rPr lang="ko-KR" altLang="en-US" sz="1200" dirty="0" smtClean="0"/>
              <a:t>실험에</a:t>
            </a:r>
            <a:r>
              <a:rPr lang="en-US" altLang="ko-KR" sz="1200" dirty="0" smtClean="0"/>
              <a:t> </a:t>
            </a:r>
            <a:r>
              <a:rPr lang="ko-KR" altLang="en-US" sz="1200" dirty="0" smtClean="0"/>
              <a:t>사용한 </a:t>
            </a:r>
            <a:r>
              <a:rPr lang="en-US" altLang="ko-KR" sz="1200" dirty="0" smtClean="0"/>
              <a:t>Adaptive Filter</a:t>
            </a:r>
            <a:r>
              <a:rPr lang="ko-KR" altLang="en-US" sz="1200" dirty="0" smtClean="0"/>
              <a:t>의</a:t>
            </a:r>
            <a:r>
              <a:rPr lang="en-US" altLang="ko-KR" sz="1200" dirty="0" smtClean="0"/>
              <a:t> </a:t>
            </a:r>
            <a:r>
              <a:rPr lang="ko-KR" altLang="en-US" sz="1200" dirty="0" smtClean="0"/>
              <a:t>구조</a:t>
            </a:r>
            <a:r>
              <a:rPr lang="en-US" altLang="ko-KR" sz="1200" dirty="0" smtClean="0"/>
              <a:t>(μ=0.0005, order =5) - </a:t>
            </a:r>
            <a:endParaRPr lang="ko-KR" altLang="en-US" sz="1200" dirty="0"/>
          </a:p>
        </p:txBody>
      </p:sp>
      <p:sp>
        <p:nvSpPr>
          <p:cNvPr id="5" name="직사각형 4"/>
          <p:cNvSpPr/>
          <p:nvPr/>
        </p:nvSpPr>
        <p:spPr>
          <a:xfrm>
            <a:off x="179512" y="692696"/>
            <a:ext cx="4176464" cy="4832092"/>
          </a:xfrm>
          <a:prstGeom prst="rect">
            <a:avLst/>
          </a:prstGeom>
        </p:spPr>
        <p:txBody>
          <a:bodyPr wrap="square">
            <a:spAutoFit/>
          </a:bodyPr>
          <a:lstStyle/>
          <a:p>
            <a:pPr lvl="0">
              <a:buFontTx/>
              <a:buChar char="-"/>
            </a:pPr>
            <a:r>
              <a:rPr lang="ko-KR" altLang="ko-KR" sz="1400" dirty="0" smtClean="0"/>
              <a:t>측정된 신호와</a:t>
            </a:r>
            <a:r>
              <a:rPr lang="en-US" altLang="ko-KR" sz="1400" dirty="0" smtClean="0"/>
              <a:t> CM</a:t>
            </a:r>
            <a:r>
              <a:rPr lang="ko-KR" altLang="ko-KR" sz="1400" dirty="0" smtClean="0"/>
              <a:t>전압 신호는</a:t>
            </a:r>
            <a:r>
              <a:rPr lang="en-US" altLang="ko-KR" sz="1400" dirty="0" smtClean="0"/>
              <a:t> LPF</a:t>
            </a:r>
            <a:r>
              <a:rPr lang="ko-KR" altLang="ko-KR" sz="1400" dirty="0" smtClean="0"/>
              <a:t>를 </a:t>
            </a:r>
            <a:r>
              <a:rPr lang="ko-KR" altLang="en-US" sz="1400" dirty="0" smtClean="0"/>
              <a:t>적용</a:t>
            </a:r>
            <a:endParaRPr lang="en-US" altLang="ko-KR" sz="1400" dirty="0" smtClean="0"/>
          </a:p>
          <a:p>
            <a:pPr lvl="0"/>
            <a:r>
              <a:rPr lang="en-US" altLang="ko-KR" sz="1400" dirty="0" smtClean="0"/>
              <a:t> ( </a:t>
            </a:r>
            <a:r>
              <a:rPr lang="en-US" altLang="ko-KR" sz="1400" dirty="0" err="1" smtClean="0"/>
              <a:t>f</a:t>
            </a:r>
            <a:r>
              <a:rPr lang="en-US" altLang="ko-KR" sz="1400" baseline="-25000" dirty="0" err="1" smtClean="0"/>
              <a:t>c</a:t>
            </a:r>
            <a:r>
              <a:rPr lang="en-US" altLang="ko-KR" sz="1400" dirty="0" smtClean="0"/>
              <a:t>=120Hz for ECG, </a:t>
            </a:r>
            <a:r>
              <a:rPr lang="en-US" altLang="ko-KR" sz="1400" dirty="0" err="1" smtClean="0"/>
              <a:t>f</a:t>
            </a:r>
            <a:r>
              <a:rPr lang="en-US" altLang="ko-KR" sz="1400" baseline="-25000" dirty="0" err="1" smtClean="0"/>
              <a:t>c</a:t>
            </a:r>
            <a:r>
              <a:rPr lang="en-US" altLang="ko-KR" sz="1400" dirty="0" smtClean="0"/>
              <a:t>=5Hz for </a:t>
            </a:r>
            <a:r>
              <a:rPr lang="en-US" altLang="ko-KR" sz="1400" dirty="0" err="1" smtClean="0"/>
              <a:t>V</a:t>
            </a:r>
            <a:r>
              <a:rPr lang="en-US" altLang="ko-KR" sz="1400" baseline="-25000" dirty="0" err="1" smtClean="0"/>
              <a:t>cm</a:t>
            </a:r>
            <a:r>
              <a:rPr lang="en-US" altLang="ko-KR" sz="1400" dirty="0" smtClean="0"/>
              <a:t>). </a:t>
            </a:r>
          </a:p>
          <a:p>
            <a:pPr lvl="0"/>
            <a:endParaRPr lang="en-US" altLang="ko-KR" sz="1400" dirty="0" smtClean="0"/>
          </a:p>
          <a:p>
            <a:pPr lvl="0">
              <a:buFontTx/>
              <a:buChar char="-"/>
            </a:pPr>
            <a:r>
              <a:rPr lang="en-US" altLang="ko-KR" sz="1400" dirty="0" smtClean="0"/>
              <a:t>CM</a:t>
            </a:r>
            <a:r>
              <a:rPr lang="ko-KR" altLang="ko-KR" sz="1400" dirty="0" smtClean="0"/>
              <a:t>전압의 변동은</a:t>
            </a:r>
            <a:r>
              <a:rPr lang="en-US" altLang="ko-KR" sz="1400" dirty="0" smtClean="0"/>
              <a:t> 4</a:t>
            </a:r>
            <a:r>
              <a:rPr lang="ko-KR" altLang="ko-KR" sz="1400" dirty="0" smtClean="0"/>
              <a:t>개의</a:t>
            </a:r>
            <a:r>
              <a:rPr lang="en-US" altLang="ko-KR" sz="1400" dirty="0" smtClean="0"/>
              <a:t> patch</a:t>
            </a:r>
            <a:r>
              <a:rPr lang="ko-KR" altLang="ko-KR" sz="1400" dirty="0" smtClean="0"/>
              <a:t>를 </a:t>
            </a:r>
            <a:r>
              <a:rPr lang="ko-KR" altLang="ko-KR" sz="1400" dirty="0" err="1" smtClean="0"/>
              <a:t>체표면에</a:t>
            </a:r>
            <a:r>
              <a:rPr lang="ko-KR" altLang="ko-KR" sz="1400" dirty="0" smtClean="0"/>
              <a:t> 부착시킨 상황에서</a:t>
            </a:r>
            <a:r>
              <a:rPr lang="en-US" altLang="ko-KR" sz="1400" dirty="0" smtClean="0"/>
              <a:t>, </a:t>
            </a:r>
            <a:r>
              <a:rPr lang="ko-KR" altLang="ko-KR" sz="1400" dirty="0" smtClean="0"/>
              <a:t>각각 다르게 나타</a:t>
            </a:r>
            <a:r>
              <a:rPr lang="ko-KR" altLang="en-US" sz="1400" dirty="0" smtClean="0"/>
              <a:t>남</a:t>
            </a:r>
            <a:r>
              <a:rPr lang="en-US" altLang="ko-KR" sz="1400" dirty="0" smtClean="0"/>
              <a:t>.</a:t>
            </a:r>
          </a:p>
          <a:p>
            <a:pPr lvl="0">
              <a:buFontTx/>
              <a:buChar char="-"/>
            </a:pPr>
            <a:endParaRPr lang="en-US" altLang="ko-KR" sz="1400" dirty="0" smtClean="0"/>
          </a:p>
          <a:p>
            <a:pPr lvl="0">
              <a:buFontTx/>
              <a:buChar char="-"/>
            </a:pPr>
            <a:r>
              <a:rPr lang="en-US" altLang="ko-KR" sz="1400" dirty="0" smtClean="0"/>
              <a:t> </a:t>
            </a:r>
            <a:r>
              <a:rPr lang="ko-KR" altLang="en-US" sz="1400" dirty="0" smtClean="0"/>
              <a:t>현재 </a:t>
            </a:r>
            <a:r>
              <a:rPr lang="en-US" altLang="ko-KR" sz="1400" dirty="0" smtClean="0"/>
              <a:t>CM</a:t>
            </a:r>
            <a:r>
              <a:rPr lang="ko-KR" altLang="en-US" sz="1400" dirty="0" smtClean="0"/>
              <a:t>전압의 </a:t>
            </a:r>
            <a:r>
              <a:rPr lang="en-US" altLang="ko-KR" sz="1400" dirty="0" smtClean="0"/>
              <a:t>G=200</a:t>
            </a:r>
            <a:r>
              <a:rPr lang="ko-KR" altLang="en-US" sz="1400" dirty="0" smtClean="0"/>
              <a:t>에서 </a:t>
            </a:r>
            <a:r>
              <a:rPr lang="en-US" altLang="ko-KR" sz="1400" dirty="0" smtClean="0"/>
              <a:t>baseline wandering</a:t>
            </a:r>
            <a:r>
              <a:rPr lang="ko-KR" altLang="en-US" sz="1400" dirty="0" smtClean="0"/>
              <a:t>과 같은 잡음의 </a:t>
            </a:r>
            <a:r>
              <a:rPr lang="en-US" altLang="ko-KR" sz="1400" dirty="0" smtClean="0"/>
              <a:t>ADF</a:t>
            </a:r>
            <a:r>
              <a:rPr lang="ko-KR" altLang="en-US" sz="1400" dirty="0" smtClean="0"/>
              <a:t>를 적용한 결과가 가장 적합한 것으로 나타남</a:t>
            </a:r>
            <a:r>
              <a:rPr lang="en-US" altLang="ko-KR" sz="1400" dirty="0" smtClean="0"/>
              <a:t>.</a:t>
            </a:r>
          </a:p>
          <a:p>
            <a:pPr lvl="0">
              <a:buFontTx/>
              <a:buChar char="-"/>
            </a:pPr>
            <a:endParaRPr lang="en-US" altLang="ko-KR" sz="1400" dirty="0" smtClean="0"/>
          </a:p>
          <a:p>
            <a:pPr lvl="0">
              <a:buFontTx/>
              <a:buChar char="-"/>
            </a:pPr>
            <a:r>
              <a:rPr lang="en-US" altLang="ko-KR" sz="1400" dirty="0" smtClean="0"/>
              <a:t> </a:t>
            </a:r>
            <a:r>
              <a:rPr lang="ko-KR" altLang="en-US" sz="1400" dirty="0" smtClean="0"/>
              <a:t>그러나</a:t>
            </a:r>
            <a:r>
              <a:rPr lang="en-US" altLang="ko-KR" sz="1400" dirty="0" smtClean="0"/>
              <a:t>, </a:t>
            </a:r>
            <a:r>
              <a:rPr lang="ko-KR" altLang="en-US" sz="1400" dirty="0" smtClean="0"/>
              <a:t>아주 심한 움직이는 </a:t>
            </a:r>
            <a:r>
              <a:rPr lang="en-US" altLang="ko-KR" sz="1400" dirty="0" smtClean="0"/>
              <a:t>(patch</a:t>
            </a:r>
            <a:r>
              <a:rPr lang="ko-KR" altLang="en-US" sz="1400" dirty="0" smtClean="0"/>
              <a:t>에 의하여 측정된 신호의 왜곡이 발생하는</a:t>
            </a:r>
            <a:r>
              <a:rPr lang="en-US" altLang="ko-KR" sz="1400" dirty="0" smtClean="0"/>
              <a:t>)</a:t>
            </a:r>
            <a:r>
              <a:rPr lang="ko-KR" altLang="en-US" sz="1400" dirty="0" smtClean="0"/>
              <a:t> 상황에서는 </a:t>
            </a:r>
            <a:r>
              <a:rPr lang="en-US" altLang="ko-KR" sz="1400" dirty="0" smtClean="0"/>
              <a:t>CM</a:t>
            </a:r>
            <a:r>
              <a:rPr lang="ko-KR" altLang="en-US" sz="1400" dirty="0" smtClean="0"/>
              <a:t>전압을 이용한 </a:t>
            </a:r>
            <a:r>
              <a:rPr lang="en-US" altLang="ko-KR" sz="1400" dirty="0" smtClean="0"/>
              <a:t>baseline wandering</a:t>
            </a:r>
            <a:r>
              <a:rPr lang="ko-KR" altLang="en-US" sz="1400" dirty="0" smtClean="0"/>
              <a:t>의 제거에도 한계가 있는 것으로 사료됨</a:t>
            </a:r>
            <a:r>
              <a:rPr lang="en-US" altLang="ko-KR" sz="1400" dirty="0" smtClean="0"/>
              <a:t>.</a:t>
            </a:r>
          </a:p>
          <a:p>
            <a:pPr lvl="0">
              <a:buFontTx/>
              <a:buChar char="-"/>
            </a:pPr>
            <a:endParaRPr lang="en-US" altLang="ko-KR" sz="1400" dirty="0" smtClean="0"/>
          </a:p>
          <a:p>
            <a:pPr lvl="0">
              <a:buFontTx/>
              <a:buChar char="-"/>
            </a:pPr>
            <a:r>
              <a:rPr lang="en-US" altLang="ko-KR" sz="1400" dirty="0" smtClean="0"/>
              <a:t> </a:t>
            </a:r>
            <a:r>
              <a:rPr lang="ko-KR" altLang="en-US" sz="1400" dirty="0" smtClean="0"/>
              <a:t>또한</a:t>
            </a:r>
            <a:r>
              <a:rPr lang="en-US" altLang="ko-KR" sz="1400" dirty="0" smtClean="0"/>
              <a:t>, ADF</a:t>
            </a:r>
            <a:r>
              <a:rPr lang="ko-KR" altLang="en-US" sz="1400" dirty="0" smtClean="0"/>
              <a:t>의 적용으로 인한 주파수 외곡 현상이 나타남</a:t>
            </a:r>
            <a:r>
              <a:rPr lang="en-US" altLang="ko-KR" sz="1400" dirty="0" smtClean="0"/>
              <a:t>. </a:t>
            </a:r>
            <a:r>
              <a:rPr lang="en-US" altLang="ko-KR" sz="1400" dirty="0" smtClean="0">
                <a:sym typeface="Wingdings" pitchFamily="2" charset="2"/>
              </a:rPr>
              <a:t> </a:t>
            </a:r>
            <a:r>
              <a:rPr lang="ko-KR" altLang="en-US" sz="1400" dirty="0" smtClean="0">
                <a:sym typeface="Wingdings" pitchFamily="2" charset="2"/>
              </a:rPr>
              <a:t>이를 위한 최적의 </a:t>
            </a:r>
            <a:r>
              <a:rPr lang="en-US" altLang="ko-KR" sz="1400" dirty="0" smtClean="0">
                <a:sym typeface="Wingdings" pitchFamily="2" charset="2"/>
              </a:rPr>
              <a:t>filtering</a:t>
            </a:r>
            <a:r>
              <a:rPr lang="ko-KR" altLang="en-US" sz="1400" dirty="0" smtClean="0">
                <a:sym typeface="Wingdings" pitchFamily="2" charset="2"/>
              </a:rPr>
              <a:t>방법을 찾는 것도 향후 필요함</a:t>
            </a:r>
            <a:r>
              <a:rPr lang="en-US" altLang="ko-KR" sz="1400" dirty="0" smtClean="0">
                <a:sym typeface="Wingdings" pitchFamily="2" charset="2"/>
              </a:rPr>
              <a:t>.</a:t>
            </a:r>
          </a:p>
          <a:p>
            <a:pPr lvl="0">
              <a:buFontTx/>
              <a:buChar char="-"/>
            </a:pPr>
            <a:endParaRPr lang="en-US" altLang="ko-KR" sz="1400" dirty="0" smtClean="0">
              <a:sym typeface="Wingdings" pitchFamily="2" charset="2"/>
            </a:endParaRPr>
          </a:p>
          <a:p>
            <a:pPr lvl="0">
              <a:buFontTx/>
              <a:buChar char="-"/>
            </a:pPr>
            <a:r>
              <a:rPr lang="en-US" altLang="ko-KR" sz="1400" dirty="0" smtClean="0">
                <a:sym typeface="Wingdings" pitchFamily="2" charset="2"/>
              </a:rPr>
              <a:t> </a:t>
            </a:r>
            <a:r>
              <a:rPr lang="ko-KR" altLang="en-US" sz="1400" dirty="0" smtClean="0">
                <a:sym typeface="Wingdings" pitchFamily="2" charset="2"/>
              </a:rPr>
              <a:t>심전도 해석의 방법에 따라 어느 정도의 </a:t>
            </a:r>
            <a:r>
              <a:rPr lang="ko-KR" altLang="en-US" sz="1400" dirty="0" err="1" smtClean="0">
                <a:sym typeface="Wingdings" pitchFamily="2" charset="2"/>
              </a:rPr>
              <a:t>외곡까지</a:t>
            </a:r>
            <a:r>
              <a:rPr lang="ko-KR" altLang="en-US" sz="1400" dirty="0" smtClean="0">
                <a:sym typeface="Wingdings" pitchFamily="2" charset="2"/>
              </a:rPr>
              <a:t> 허용할 수 있는가는 응용하는 분야에 따라 허용범위를 결정할 필요가 있음</a:t>
            </a:r>
            <a:r>
              <a:rPr lang="en-US" altLang="ko-KR" sz="1400" dirty="0" smtClean="0">
                <a:sym typeface="Wingdings" pitchFamily="2" charset="2"/>
              </a:rPr>
              <a:t>.</a:t>
            </a:r>
            <a:endParaRPr lang="ko-KR" altLang="ko-KR" sz="1400" dirty="0"/>
          </a:p>
        </p:txBody>
      </p:sp>
      <p:pic>
        <p:nvPicPr>
          <p:cNvPr id="3075" name="Picture 3" descr="G:\00IvanMyDoc\2009-10-ResearchProjectsMgmt\2010-06-SAIT-Multi-Patch개발과제\2011-06-최종보고용BackUp화일\그림2.png"/>
          <p:cNvPicPr>
            <a:picLocks noChangeAspect="1" noChangeArrowheads="1"/>
          </p:cNvPicPr>
          <p:nvPr/>
        </p:nvPicPr>
        <p:blipFill>
          <a:blip r:embed="rId3" cstate="print"/>
          <a:srcRect/>
          <a:stretch>
            <a:fillRect/>
          </a:stretch>
        </p:blipFill>
        <p:spPr bwMode="auto">
          <a:xfrm>
            <a:off x="4572000" y="3429000"/>
            <a:ext cx="4382591" cy="3288606"/>
          </a:xfrm>
          <a:prstGeom prst="rect">
            <a:avLst/>
          </a:prstGeom>
          <a:noFill/>
        </p:spPr>
      </p:pic>
      <p:sp>
        <p:nvSpPr>
          <p:cNvPr id="8" name="TextBox 7"/>
          <p:cNvSpPr txBox="1"/>
          <p:nvPr/>
        </p:nvSpPr>
        <p:spPr>
          <a:xfrm>
            <a:off x="4641636" y="6536377"/>
            <a:ext cx="4250844" cy="276999"/>
          </a:xfrm>
          <a:prstGeom prst="rect">
            <a:avLst/>
          </a:prstGeom>
          <a:noFill/>
        </p:spPr>
        <p:txBody>
          <a:bodyPr wrap="none" rtlCol="0">
            <a:spAutoFit/>
          </a:bodyPr>
          <a:lstStyle/>
          <a:p>
            <a:r>
              <a:rPr lang="en-US" altLang="ko-KR" sz="1200" dirty="0" smtClean="0"/>
              <a:t>- Adaptive Filter</a:t>
            </a:r>
            <a:r>
              <a:rPr lang="ko-KR" altLang="en-US" sz="1200" dirty="0" smtClean="0"/>
              <a:t>에 의한 주파수 성분의 외곡 현상 사례</a:t>
            </a:r>
            <a:r>
              <a:rPr lang="en-US" altLang="ko-KR" sz="1200" dirty="0" smtClean="0"/>
              <a:t> - </a:t>
            </a:r>
            <a:endParaRPr lang="ko-KR" altLang="en-US" sz="1200" dirty="0"/>
          </a:p>
        </p:txBody>
      </p:sp>
      <p:sp>
        <p:nvSpPr>
          <p:cNvPr id="10" name="슬라이드 번호 개체 틀 9"/>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56</a:t>
            </a:fld>
            <a:endParaRPr lang="ko-KR"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150221" cy="461665"/>
          </a:xfrm>
          <a:prstGeom prst="rect">
            <a:avLst/>
          </a:prstGeom>
          <a:noFill/>
          <a:ln w="9525" algn="ctr">
            <a:noFill/>
            <a:miter lim="800000"/>
            <a:headEnd/>
            <a:tailEnd/>
          </a:ln>
        </p:spPr>
        <p:txBody>
          <a:bodyPr wrap="none" anchor="ctr">
            <a:spAutoFit/>
          </a:bodyPr>
          <a:lstStyle/>
          <a:p>
            <a:r>
              <a:rPr lang="en-US" altLang="ko-KR" sz="2400" dirty="0" smtClean="0">
                <a:latin typeface="Times New Roman" pitchFamily="18" charset="0"/>
                <a:ea typeface="바탕" pitchFamily="18" charset="-127"/>
                <a:cs typeface="Times New Roman" pitchFamily="18" charset="0"/>
              </a:rPr>
              <a:t>* Conclusion</a:t>
            </a:r>
            <a:r>
              <a:rPr lang="ko-KR" altLang="en-US" sz="2400" dirty="0" smtClean="0">
                <a:latin typeface="Times New Roman" pitchFamily="18" charset="0"/>
                <a:ea typeface="바탕" pitchFamily="18" charset="-127"/>
                <a:cs typeface="Times New Roman" pitchFamily="18" charset="0"/>
              </a:rPr>
              <a:t> </a:t>
            </a:r>
            <a:r>
              <a:rPr lang="en-US" altLang="ko-KR" sz="2400" dirty="0" smtClean="0">
                <a:latin typeface="Times New Roman" pitchFamily="18" charset="0"/>
                <a:ea typeface="바탕" pitchFamily="18" charset="-127"/>
                <a:cs typeface="Times New Roman" pitchFamily="18" charset="0"/>
              </a:rPr>
              <a:t>&amp; F/U …</a:t>
            </a:r>
            <a:endParaRPr lang="ko-KR" altLang="en-US" sz="2400" dirty="0">
              <a:latin typeface="Times New Roman" pitchFamily="18" charset="0"/>
              <a:ea typeface="바탕" pitchFamily="18" charset="-127"/>
              <a:cs typeface="Times New Roman" pitchFamily="18" charset="0"/>
            </a:endParaRPr>
          </a:p>
        </p:txBody>
      </p:sp>
      <p:sp>
        <p:nvSpPr>
          <p:cNvPr id="3" name="TextBox 2"/>
          <p:cNvSpPr txBox="1"/>
          <p:nvPr/>
        </p:nvSpPr>
        <p:spPr>
          <a:xfrm>
            <a:off x="179512" y="508893"/>
            <a:ext cx="8784976" cy="6232475"/>
          </a:xfrm>
          <a:prstGeom prst="rect">
            <a:avLst/>
          </a:prstGeom>
          <a:noFill/>
        </p:spPr>
        <p:txBody>
          <a:bodyPr wrap="square" rtlCol="0">
            <a:spAutoFit/>
          </a:bodyPr>
          <a:lstStyle/>
          <a:p>
            <a:pPr>
              <a:lnSpc>
                <a:spcPct val="150000"/>
              </a:lnSpc>
              <a:buFontTx/>
              <a:buChar char="-"/>
            </a:pPr>
            <a:r>
              <a:rPr lang="en-US" altLang="ko-KR" sz="1400" dirty="0" smtClean="0"/>
              <a:t> </a:t>
            </a:r>
            <a:r>
              <a:rPr lang="ko-KR" altLang="en-US" sz="1400" dirty="0" smtClean="0"/>
              <a:t>사지리드 심전도의 파형을 심장 </a:t>
            </a:r>
            <a:r>
              <a:rPr lang="ko-KR" altLang="en-US" sz="1400" dirty="0" err="1" smtClean="0"/>
              <a:t>전기쌍극자</a:t>
            </a:r>
            <a:r>
              <a:rPr lang="en-US" altLang="ko-KR" sz="1400" dirty="0" smtClean="0"/>
              <a:t>(Heart Dipole)</a:t>
            </a:r>
            <a:r>
              <a:rPr lang="ko-KR" altLang="en-US" sz="1400" dirty="0" smtClean="0"/>
              <a:t>모델을 이용하여</a:t>
            </a:r>
            <a:r>
              <a:rPr lang="en-US" altLang="ko-KR" sz="1400" dirty="0" smtClean="0"/>
              <a:t>, </a:t>
            </a:r>
            <a:r>
              <a:rPr lang="ko-KR" altLang="en-US" sz="1400" dirty="0" err="1" smtClean="0"/>
              <a:t>전기쌍극자의</a:t>
            </a:r>
            <a:r>
              <a:rPr lang="ko-KR" altLang="en-US" sz="1400" dirty="0" smtClean="0"/>
              <a:t> </a:t>
            </a:r>
            <a:r>
              <a:rPr lang="ko-KR" altLang="en-US" sz="1400" dirty="0" err="1" smtClean="0"/>
              <a:t>체표면에</a:t>
            </a:r>
            <a:r>
              <a:rPr lang="ko-KR" altLang="en-US" sz="1400" dirty="0" smtClean="0"/>
              <a:t> 투영된 벡터의 합성을 통하여 재구성이 가능하다는 것을 확인 하였음</a:t>
            </a:r>
            <a:endParaRPr lang="en-US" altLang="ko-KR" sz="1400" dirty="0" smtClean="0"/>
          </a:p>
          <a:p>
            <a:pPr>
              <a:lnSpc>
                <a:spcPct val="150000"/>
              </a:lnSpc>
              <a:buFontTx/>
              <a:buChar char="-"/>
            </a:pPr>
            <a:r>
              <a:rPr lang="ko-KR" altLang="en-US" sz="1400" dirty="0" smtClean="0"/>
              <a:t> 다중 패치를</a:t>
            </a:r>
            <a:r>
              <a:rPr lang="en-US" altLang="ko-KR" sz="1400" dirty="0" smtClean="0"/>
              <a:t> </a:t>
            </a:r>
            <a:r>
              <a:rPr lang="ko-KR" altLang="en-US" sz="1400" dirty="0" smtClean="0"/>
              <a:t>이용하여 흉골</a:t>
            </a:r>
            <a:r>
              <a:rPr lang="en-US" altLang="ko-KR" sz="1400" dirty="0" smtClean="0"/>
              <a:t>(sternum) </a:t>
            </a:r>
            <a:r>
              <a:rPr lang="ko-KR" altLang="en-US" sz="1400" dirty="0" smtClean="0"/>
              <a:t>부위 </a:t>
            </a:r>
            <a:r>
              <a:rPr lang="en-US" altLang="ko-KR" sz="1400" dirty="0" smtClean="0"/>
              <a:t>(3, 4</a:t>
            </a:r>
            <a:r>
              <a:rPr lang="ko-KR" altLang="en-US" sz="1400" dirty="0" smtClean="0"/>
              <a:t>번 </a:t>
            </a:r>
            <a:r>
              <a:rPr lang="ko-KR" altLang="en-US" sz="1400" dirty="0" err="1" smtClean="0"/>
              <a:t>늑연골</a:t>
            </a:r>
            <a:r>
              <a:rPr lang="en-US" altLang="ko-KR" sz="1400" dirty="0" smtClean="0"/>
              <a:t>)</a:t>
            </a:r>
            <a:r>
              <a:rPr lang="ko-KR" altLang="en-US" sz="1400" dirty="0" smtClean="0"/>
              <a:t>에서</a:t>
            </a:r>
            <a:r>
              <a:rPr lang="en-US" altLang="ko-KR" sz="1400" dirty="0" smtClean="0"/>
              <a:t> </a:t>
            </a:r>
            <a:r>
              <a:rPr lang="ko-KR" altLang="en-US" sz="1400" dirty="0" smtClean="0"/>
              <a:t>측정된 심장 전기활동 신호는 임상 심전도 </a:t>
            </a:r>
            <a:r>
              <a:rPr lang="en-US" altLang="ko-KR" sz="1400" dirty="0" smtClean="0"/>
              <a:t>Lead II</a:t>
            </a:r>
            <a:r>
              <a:rPr lang="ko-KR" altLang="en-US" sz="1400" dirty="0" smtClean="0"/>
              <a:t>와 매우 유사한 파형임을 확인 하였음</a:t>
            </a:r>
            <a:r>
              <a:rPr lang="en-US" altLang="ko-KR" sz="1400" dirty="0" smtClean="0"/>
              <a:t>. ( Simulation&gt;95%/ 5x5 </a:t>
            </a:r>
            <a:r>
              <a:rPr lang="ko-KR" altLang="en-US" sz="1400" dirty="0" smtClean="0"/>
              <a:t>실측 </a:t>
            </a:r>
            <a:r>
              <a:rPr lang="en-US" altLang="ko-KR" sz="1400" dirty="0" smtClean="0"/>
              <a:t>&gt; 91% / Multi-patch &gt; 93% )</a:t>
            </a:r>
          </a:p>
          <a:p>
            <a:pPr>
              <a:lnSpc>
                <a:spcPct val="150000"/>
              </a:lnSpc>
              <a:buFontTx/>
              <a:buChar char="-"/>
            </a:pPr>
            <a:r>
              <a:rPr lang="en-US" altLang="ko-KR" sz="1400" dirty="0" smtClean="0"/>
              <a:t> </a:t>
            </a:r>
            <a:r>
              <a:rPr lang="ko-KR" altLang="en-US" sz="1400" dirty="0" smtClean="0"/>
              <a:t>전극 간의 거리가 임상 심전도 측정법보다 짧은 체표면 전위의 측정을 통한 임상 심전도의 유도는 심방</a:t>
            </a:r>
            <a:r>
              <a:rPr lang="en-US" altLang="ko-KR" sz="1400" dirty="0" smtClean="0"/>
              <a:t>(atrium)</a:t>
            </a:r>
            <a:r>
              <a:rPr lang="ko-KR" altLang="en-US" sz="1400" dirty="0" smtClean="0"/>
              <a:t>과 심실</a:t>
            </a:r>
            <a:r>
              <a:rPr lang="en-US" altLang="ko-KR" sz="1400" dirty="0" smtClean="0"/>
              <a:t>(ventricle)</a:t>
            </a:r>
            <a:r>
              <a:rPr lang="ko-KR" altLang="en-US" sz="1400" dirty="0" smtClean="0"/>
              <a:t>의 경계 부분이 위치하는 흉골 부위에서 측정되는 것이 임상 심전도 </a:t>
            </a:r>
            <a:r>
              <a:rPr lang="en-US" altLang="ko-KR" sz="1400" dirty="0" smtClean="0"/>
              <a:t>Lead II</a:t>
            </a:r>
            <a:r>
              <a:rPr lang="ko-KR" altLang="en-US" sz="1400" dirty="0" smtClean="0"/>
              <a:t>와 가장 유사한 파형을 얻을 수 있음</a:t>
            </a:r>
            <a:r>
              <a:rPr lang="en-US" altLang="ko-KR" sz="1400" dirty="0" smtClean="0"/>
              <a:t>.</a:t>
            </a:r>
          </a:p>
          <a:p>
            <a:pPr>
              <a:lnSpc>
                <a:spcPct val="150000"/>
              </a:lnSpc>
              <a:buFontTx/>
              <a:buChar char="-"/>
            </a:pPr>
            <a:r>
              <a:rPr lang="en-US" altLang="ko-KR" sz="1400" dirty="0" smtClean="0"/>
              <a:t> </a:t>
            </a:r>
            <a:r>
              <a:rPr lang="ko-KR" altLang="en-US" sz="1400" dirty="0" smtClean="0"/>
              <a:t> </a:t>
            </a:r>
            <a:endParaRPr lang="en-US" altLang="ko-KR" sz="1400" dirty="0" smtClean="0"/>
          </a:p>
          <a:p>
            <a:pPr>
              <a:lnSpc>
                <a:spcPct val="150000"/>
              </a:lnSpc>
              <a:buFontTx/>
              <a:buChar char="-"/>
            </a:pPr>
            <a:endParaRPr lang="en-US" altLang="ko-KR" sz="1400" dirty="0" smtClean="0"/>
          </a:p>
          <a:p>
            <a:pPr>
              <a:lnSpc>
                <a:spcPct val="150000"/>
              </a:lnSpc>
              <a:buFontTx/>
              <a:buChar char="-"/>
            </a:pPr>
            <a:endParaRPr lang="en-US" altLang="ko-KR" sz="1400" dirty="0" smtClean="0"/>
          </a:p>
          <a:p>
            <a:pPr>
              <a:lnSpc>
                <a:spcPct val="150000"/>
              </a:lnSpc>
              <a:buFontTx/>
              <a:buChar char="-"/>
            </a:pPr>
            <a:endParaRPr lang="en-US" altLang="ko-KR" sz="1400" dirty="0" smtClean="0"/>
          </a:p>
          <a:p>
            <a:pPr>
              <a:lnSpc>
                <a:spcPct val="150000"/>
              </a:lnSpc>
              <a:buFontTx/>
              <a:buChar char="-"/>
            </a:pPr>
            <a:endParaRPr lang="en-US" altLang="ko-KR" sz="1400" dirty="0" smtClean="0"/>
          </a:p>
          <a:p>
            <a:pPr>
              <a:lnSpc>
                <a:spcPct val="150000"/>
              </a:lnSpc>
              <a:buFontTx/>
              <a:buChar char="-"/>
            </a:pPr>
            <a:endParaRPr lang="en-US" altLang="ko-KR" sz="1400" dirty="0" smtClean="0"/>
          </a:p>
          <a:p>
            <a:pPr>
              <a:lnSpc>
                <a:spcPct val="150000"/>
              </a:lnSpc>
              <a:buFontTx/>
              <a:buChar char="-"/>
            </a:pPr>
            <a:endParaRPr lang="en-US" altLang="ko-KR" sz="1400" dirty="0" smtClean="0"/>
          </a:p>
          <a:p>
            <a:pPr>
              <a:lnSpc>
                <a:spcPct val="150000"/>
              </a:lnSpc>
              <a:buFontTx/>
              <a:buChar char="-"/>
            </a:pPr>
            <a:endParaRPr lang="en-US" altLang="ko-KR" sz="1400" dirty="0" smtClean="0"/>
          </a:p>
          <a:p>
            <a:pPr>
              <a:lnSpc>
                <a:spcPct val="150000"/>
              </a:lnSpc>
              <a:buFontTx/>
              <a:buChar char="-"/>
            </a:pPr>
            <a:endParaRPr lang="en-US" altLang="ko-KR" sz="1400" dirty="0" smtClean="0"/>
          </a:p>
          <a:p>
            <a:pPr>
              <a:lnSpc>
                <a:spcPct val="150000"/>
              </a:lnSpc>
              <a:buFontTx/>
              <a:buChar char="-"/>
            </a:pPr>
            <a:endParaRPr lang="en-US" altLang="ko-KR" sz="1400" dirty="0" smtClean="0"/>
          </a:p>
          <a:p>
            <a:pPr>
              <a:lnSpc>
                <a:spcPct val="150000"/>
              </a:lnSpc>
              <a:buFontTx/>
              <a:buChar char="-"/>
            </a:pPr>
            <a:endParaRPr lang="en-US" altLang="ko-KR" sz="1400" dirty="0" smtClean="0"/>
          </a:p>
          <a:p>
            <a:pPr>
              <a:lnSpc>
                <a:spcPct val="150000"/>
              </a:lnSpc>
              <a:buFontTx/>
              <a:buChar char="-"/>
            </a:pPr>
            <a:r>
              <a:rPr lang="en-US" altLang="ko-KR" sz="1400" dirty="0" smtClean="0"/>
              <a:t> </a:t>
            </a:r>
            <a:r>
              <a:rPr lang="ko-KR" altLang="en-US" sz="1400" dirty="0" smtClean="0"/>
              <a:t>다중 패치 측정 모듈 </a:t>
            </a:r>
            <a:r>
              <a:rPr lang="en-US" altLang="ko-KR" sz="1400" dirty="0" smtClean="0"/>
              <a:t>FPCB</a:t>
            </a:r>
            <a:r>
              <a:rPr lang="ko-KR" altLang="en-US" sz="1400" dirty="0" smtClean="0"/>
              <a:t> 수정 제작 </a:t>
            </a:r>
            <a:r>
              <a:rPr lang="en-US" altLang="ko-KR" sz="1400" dirty="0" smtClean="0"/>
              <a:t>(~8</a:t>
            </a:r>
            <a:r>
              <a:rPr lang="ko-KR" altLang="en-US" sz="1400" dirty="0" smtClean="0"/>
              <a:t>월</a:t>
            </a:r>
            <a:r>
              <a:rPr lang="en-US" altLang="ko-KR" sz="1400" dirty="0" smtClean="0"/>
              <a:t>) /  </a:t>
            </a:r>
            <a:r>
              <a:rPr lang="ko-KR" altLang="en-US" sz="1400" dirty="0" smtClean="0"/>
              <a:t>실험 결과 정리 및 </a:t>
            </a:r>
            <a:r>
              <a:rPr lang="en-US" altLang="ko-KR" sz="1400" dirty="0" smtClean="0"/>
              <a:t>SCI</a:t>
            </a:r>
            <a:r>
              <a:rPr lang="ko-KR" altLang="en-US" sz="1400" dirty="0" smtClean="0"/>
              <a:t>급 논문 작성</a:t>
            </a:r>
            <a:r>
              <a:rPr lang="en-US" altLang="ko-KR" sz="1400" dirty="0" smtClean="0"/>
              <a:t>/</a:t>
            </a:r>
            <a:r>
              <a:rPr lang="ko-KR" altLang="en-US" sz="1400" dirty="0" smtClean="0"/>
              <a:t>제출</a:t>
            </a:r>
            <a:r>
              <a:rPr lang="en-US" altLang="ko-KR" sz="1400" dirty="0" smtClean="0"/>
              <a:t>( ~9</a:t>
            </a:r>
            <a:r>
              <a:rPr lang="ko-KR" altLang="en-US" sz="1400" dirty="0" smtClean="0"/>
              <a:t>월</a:t>
            </a:r>
            <a:r>
              <a:rPr lang="en-US" altLang="ko-KR" sz="1400" dirty="0" smtClean="0"/>
              <a:t>)</a:t>
            </a:r>
          </a:p>
        </p:txBody>
      </p:sp>
      <p:grpSp>
        <p:nvGrpSpPr>
          <p:cNvPr id="7" name="그룹 6"/>
          <p:cNvGrpSpPr/>
          <p:nvPr/>
        </p:nvGrpSpPr>
        <p:grpSpPr>
          <a:xfrm>
            <a:off x="5796136" y="2852936"/>
            <a:ext cx="2592288" cy="2880320"/>
            <a:chOff x="5364088" y="3429000"/>
            <a:chExt cx="1652634" cy="2058740"/>
          </a:xfrm>
        </p:grpSpPr>
        <p:pic>
          <p:nvPicPr>
            <p:cNvPr id="38914" name="Picture 2"/>
            <p:cNvPicPr>
              <a:picLocks noChangeAspect="1" noChangeArrowheads="1"/>
            </p:cNvPicPr>
            <p:nvPr/>
          </p:nvPicPr>
          <p:blipFill>
            <a:blip r:embed="rId2" cstate="print"/>
            <a:srcRect/>
            <a:stretch>
              <a:fillRect/>
            </a:stretch>
          </p:blipFill>
          <p:spPr bwMode="auto">
            <a:xfrm>
              <a:off x="5364088" y="3429000"/>
              <a:ext cx="1652634" cy="2058740"/>
            </a:xfrm>
            <a:prstGeom prst="rect">
              <a:avLst/>
            </a:prstGeom>
            <a:noFill/>
            <a:ln w="9525">
              <a:noFill/>
              <a:miter lim="800000"/>
              <a:headEnd/>
              <a:tailEnd/>
            </a:ln>
            <a:effectLst/>
          </p:spPr>
        </p:pic>
        <p:sp>
          <p:nvSpPr>
            <p:cNvPr id="5" name="타원 4"/>
            <p:cNvSpPr/>
            <p:nvPr/>
          </p:nvSpPr>
          <p:spPr>
            <a:xfrm>
              <a:off x="6012160" y="3789040"/>
              <a:ext cx="576064" cy="93610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3" name="슬라이드 번호 개체 틀 12"/>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57</a:t>
            </a:fld>
            <a:endParaRPr lang="ko-KR" altLang="en-US" dirty="0"/>
          </a:p>
        </p:txBody>
      </p:sp>
      <p:sp>
        <p:nvSpPr>
          <p:cNvPr id="18" name="TextBox 17"/>
          <p:cNvSpPr txBox="1"/>
          <p:nvPr/>
        </p:nvSpPr>
        <p:spPr>
          <a:xfrm>
            <a:off x="6084168" y="5733256"/>
            <a:ext cx="2000869" cy="276999"/>
          </a:xfrm>
          <a:prstGeom prst="rect">
            <a:avLst/>
          </a:prstGeom>
          <a:noFill/>
        </p:spPr>
        <p:txBody>
          <a:bodyPr wrap="none" rtlCol="0">
            <a:spAutoFit/>
          </a:bodyPr>
          <a:lstStyle/>
          <a:p>
            <a:r>
              <a:rPr lang="en-US" altLang="ko-KR" sz="1200" dirty="0" smtClean="0"/>
              <a:t>- 5x5 </a:t>
            </a:r>
            <a:r>
              <a:rPr lang="ko-KR" altLang="en-US" sz="1200" dirty="0" smtClean="0"/>
              <a:t>표면전위 최적위치 </a:t>
            </a:r>
            <a:r>
              <a:rPr lang="en-US" altLang="ko-KR" sz="1200" dirty="0" smtClean="0"/>
              <a:t>-</a:t>
            </a:r>
            <a:endParaRPr lang="ko-KR" altLang="en-US" sz="1200" dirty="0"/>
          </a:p>
        </p:txBody>
      </p:sp>
      <p:sp>
        <p:nvSpPr>
          <p:cNvPr id="19" name="TextBox 18"/>
          <p:cNvSpPr txBox="1"/>
          <p:nvPr/>
        </p:nvSpPr>
        <p:spPr>
          <a:xfrm>
            <a:off x="827584" y="5949280"/>
            <a:ext cx="5042086" cy="276999"/>
          </a:xfrm>
          <a:prstGeom prst="rect">
            <a:avLst/>
          </a:prstGeom>
          <a:noFill/>
        </p:spPr>
        <p:txBody>
          <a:bodyPr wrap="none" rtlCol="0">
            <a:spAutoFit/>
          </a:bodyPr>
          <a:lstStyle/>
          <a:p>
            <a:pPr>
              <a:buFontTx/>
              <a:buChar char="-"/>
            </a:pPr>
            <a:r>
              <a:rPr lang="en-US" altLang="ko-KR" sz="1200" dirty="0" smtClean="0"/>
              <a:t> Projection simulation(BLUE)</a:t>
            </a:r>
            <a:r>
              <a:rPr lang="ko-KR" altLang="en-US" sz="1200" dirty="0" smtClean="0"/>
              <a:t>과 실측</a:t>
            </a:r>
            <a:r>
              <a:rPr lang="en-US" altLang="ko-KR" sz="1200" dirty="0" smtClean="0"/>
              <a:t>(RED)</a:t>
            </a:r>
            <a:r>
              <a:rPr lang="ko-KR" altLang="en-US" sz="1200" dirty="0" smtClean="0"/>
              <a:t>에 의한 표면전위 최적위치 </a:t>
            </a:r>
            <a:r>
              <a:rPr lang="en-US" altLang="ko-KR" sz="1200" dirty="0" smtClean="0"/>
              <a:t>-</a:t>
            </a:r>
            <a:endParaRPr lang="ko-KR" altLang="en-US" sz="1200" dirty="0"/>
          </a:p>
        </p:txBody>
      </p:sp>
      <p:grpSp>
        <p:nvGrpSpPr>
          <p:cNvPr id="39" name="그룹 38"/>
          <p:cNvGrpSpPr/>
          <p:nvPr/>
        </p:nvGrpSpPr>
        <p:grpSpPr>
          <a:xfrm>
            <a:off x="1835696" y="2780928"/>
            <a:ext cx="3240360" cy="3024336"/>
            <a:chOff x="-1620180" y="2276872"/>
            <a:chExt cx="3240360" cy="3024336"/>
          </a:xfrm>
        </p:grpSpPr>
        <p:grpSp>
          <p:nvGrpSpPr>
            <p:cNvPr id="21" name="그룹 20"/>
            <p:cNvGrpSpPr/>
            <p:nvPr/>
          </p:nvGrpSpPr>
          <p:grpSpPr>
            <a:xfrm>
              <a:off x="-1620180" y="2276872"/>
              <a:ext cx="3240360" cy="3024336"/>
              <a:chOff x="5903640" y="908720"/>
              <a:chExt cx="3240360" cy="3024336"/>
            </a:xfrm>
          </p:grpSpPr>
          <p:grpSp>
            <p:nvGrpSpPr>
              <p:cNvPr id="22" name="그룹 14"/>
              <p:cNvGrpSpPr/>
              <p:nvPr/>
            </p:nvGrpSpPr>
            <p:grpSpPr>
              <a:xfrm>
                <a:off x="5903640" y="908720"/>
                <a:ext cx="3240360" cy="3024336"/>
                <a:chOff x="827584" y="2756865"/>
                <a:chExt cx="3240360" cy="3024336"/>
              </a:xfrm>
            </p:grpSpPr>
            <p:pic>
              <p:nvPicPr>
                <p:cNvPr id="28" name="Picture 1" descr="G:\00IvanMyDoc\2009-10-ResearchProjectsMgmt\2010-06-SAIT-Multi-Patch개발과제\2011-0699-최종보고용BackUp화일\전극위치.png"/>
                <p:cNvPicPr>
                  <a:picLocks noChangeAspect="1" noChangeArrowheads="1"/>
                </p:cNvPicPr>
                <p:nvPr/>
              </p:nvPicPr>
              <p:blipFill>
                <a:blip r:embed="rId3" cstate="print"/>
                <a:srcRect l="22583" r="20959" b="13100"/>
                <a:stretch>
                  <a:fillRect/>
                </a:stretch>
              </p:blipFill>
              <p:spPr bwMode="auto">
                <a:xfrm>
                  <a:off x="827584" y="2756865"/>
                  <a:ext cx="3240360" cy="3024336"/>
                </a:xfrm>
                <a:prstGeom prst="rect">
                  <a:avLst/>
                </a:prstGeom>
                <a:noFill/>
              </p:spPr>
            </p:pic>
            <p:grpSp>
              <p:nvGrpSpPr>
                <p:cNvPr id="29" name="그룹 12"/>
                <p:cNvGrpSpPr/>
                <p:nvPr/>
              </p:nvGrpSpPr>
              <p:grpSpPr>
                <a:xfrm>
                  <a:off x="1226365" y="2972889"/>
                  <a:ext cx="2312611" cy="2808312"/>
                  <a:chOff x="1201576" y="2583777"/>
                  <a:chExt cx="2312611" cy="2808312"/>
                </a:xfrm>
              </p:grpSpPr>
              <p:grpSp>
                <p:nvGrpSpPr>
                  <p:cNvPr id="30" name="그룹 226"/>
                  <p:cNvGrpSpPr>
                    <a:grpSpLocks/>
                  </p:cNvGrpSpPr>
                  <p:nvPr/>
                </p:nvGrpSpPr>
                <p:grpSpPr bwMode="auto">
                  <a:xfrm>
                    <a:off x="1201576" y="2583777"/>
                    <a:ext cx="2312611" cy="2808312"/>
                    <a:chOff x="929581" y="590071"/>
                    <a:chExt cx="2233167" cy="2808312"/>
                  </a:xfrm>
                </p:grpSpPr>
                <p:cxnSp>
                  <p:nvCxnSpPr>
                    <p:cNvPr id="34" name="직선 연결선 9"/>
                    <p:cNvCxnSpPr/>
                    <p:nvPr/>
                  </p:nvCxnSpPr>
                  <p:spPr>
                    <a:xfrm>
                      <a:off x="929581" y="1646910"/>
                      <a:ext cx="223316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 10"/>
                    <p:cNvCxnSpPr/>
                    <p:nvPr/>
                  </p:nvCxnSpPr>
                  <p:spPr>
                    <a:xfrm rot="5400000">
                      <a:off x="673884" y="1994227"/>
                      <a:ext cx="28083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1" name="TextBox 227"/>
                  <p:cNvSpPr txBox="1">
                    <a:spLocks noChangeArrowheads="1"/>
                  </p:cNvSpPr>
                  <p:nvPr/>
                </p:nvSpPr>
                <p:spPr bwMode="auto">
                  <a:xfrm>
                    <a:off x="1431494" y="3111896"/>
                    <a:ext cx="379413" cy="277812"/>
                  </a:xfrm>
                  <a:prstGeom prst="rect">
                    <a:avLst/>
                  </a:prstGeom>
                  <a:noFill/>
                  <a:ln w="9525">
                    <a:noFill/>
                    <a:miter lim="800000"/>
                    <a:headEnd/>
                    <a:tailEnd/>
                  </a:ln>
                </p:spPr>
                <p:txBody>
                  <a:bodyPr wrap="none">
                    <a:spAutoFit/>
                  </a:bodyPr>
                  <a:lstStyle/>
                  <a:p>
                    <a:r>
                      <a:rPr lang="en-US" altLang="ko-KR" sz="1200" dirty="0">
                        <a:latin typeface="맑은 고딕" pitchFamily="50" charset="-127"/>
                        <a:ea typeface="맑은 고딕" pitchFamily="50" charset="-127"/>
                      </a:rPr>
                      <a:t>RA</a:t>
                    </a:r>
                    <a:endParaRPr lang="ko-KR" altLang="en-US" sz="1200" dirty="0">
                      <a:latin typeface="맑은 고딕" pitchFamily="50" charset="-127"/>
                      <a:ea typeface="맑은 고딕" pitchFamily="50" charset="-127"/>
                    </a:endParaRPr>
                  </a:p>
                </p:txBody>
              </p:sp>
              <p:sp>
                <p:nvSpPr>
                  <p:cNvPr id="32" name="TextBox 228"/>
                  <p:cNvSpPr txBox="1">
                    <a:spLocks noChangeArrowheads="1"/>
                  </p:cNvSpPr>
                  <p:nvPr/>
                </p:nvSpPr>
                <p:spPr bwMode="auto">
                  <a:xfrm>
                    <a:off x="2915090" y="3114094"/>
                    <a:ext cx="365125" cy="277813"/>
                  </a:xfrm>
                  <a:prstGeom prst="rect">
                    <a:avLst/>
                  </a:prstGeom>
                  <a:noFill/>
                  <a:ln w="9525">
                    <a:noFill/>
                    <a:miter lim="800000"/>
                    <a:headEnd/>
                    <a:tailEnd/>
                  </a:ln>
                </p:spPr>
                <p:txBody>
                  <a:bodyPr wrap="none">
                    <a:spAutoFit/>
                  </a:bodyPr>
                  <a:lstStyle/>
                  <a:p>
                    <a:r>
                      <a:rPr lang="en-US" altLang="ko-KR" sz="1200" dirty="0">
                        <a:latin typeface="맑은 고딕" pitchFamily="50" charset="-127"/>
                        <a:ea typeface="맑은 고딕" pitchFamily="50" charset="-127"/>
                      </a:rPr>
                      <a:t>LA</a:t>
                    </a:r>
                    <a:endParaRPr lang="ko-KR" altLang="en-US" sz="1200" dirty="0">
                      <a:latin typeface="맑은 고딕" pitchFamily="50" charset="-127"/>
                      <a:ea typeface="맑은 고딕" pitchFamily="50" charset="-127"/>
                    </a:endParaRPr>
                  </a:p>
                </p:txBody>
              </p:sp>
              <p:sp>
                <p:nvSpPr>
                  <p:cNvPr id="33" name="TextBox 229"/>
                  <p:cNvSpPr txBox="1">
                    <a:spLocks noChangeArrowheads="1"/>
                  </p:cNvSpPr>
                  <p:nvPr/>
                </p:nvSpPr>
                <p:spPr bwMode="auto">
                  <a:xfrm>
                    <a:off x="2819019" y="5067919"/>
                    <a:ext cx="333375" cy="276225"/>
                  </a:xfrm>
                  <a:prstGeom prst="rect">
                    <a:avLst/>
                  </a:prstGeom>
                  <a:noFill/>
                  <a:ln w="9525">
                    <a:noFill/>
                    <a:miter lim="800000"/>
                    <a:headEnd/>
                    <a:tailEnd/>
                  </a:ln>
                </p:spPr>
                <p:txBody>
                  <a:bodyPr wrap="none">
                    <a:spAutoFit/>
                  </a:bodyPr>
                  <a:lstStyle/>
                  <a:p>
                    <a:r>
                      <a:rPr lang="en-US" altLang="ko-KR" sz="1200" dirty="0">
                        <a:latin typeface="맑은 고딕" pitchFamily="50" charset="-127"/>
                        <a:ea typeface="맑은 고딕" pitchFamily="50" charset="-127"/>
                      </a:rPr>
                      <a:t>LL</a:t>
                    </a:r>
                    <a:endParaRPr lang="ko-KR" altLang="en-US" sz="1200" dirty="0">
                      <a:latin typeface="맑은 고딕" pitchFamily="50" charset="-127"/>
                      <a:ea typeface="맑은 고딕" pitchFamily="50" charset="-127"/>
                    </a:endParaRPr>
                  </a:p>
                </p:txBody>
              </p:sp>
            </p:grpSp>
          </p:grpSp>
          <p:sp>
            <p:nvSpPr>
              <p:cNvPr id="23" name="타원 22"/>
              <p:cNvSpPr/>
              <p:nvPr/>
            </p:nvSpPr>
            <p:spPr>
              <a:xfrm>
                <a:off x="7595539" y="2538388"/>
                <a:ext cx="74463" cy="7322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23"/>
              <p:cNvSpPr/>
              <p:nvPr/>
            </p:nvSpPr>
            <p:spPr>
              <a:xfrm>
                <a:off x="7727650" y="2691928"/>
                <a:ext cx="74463" cy="7322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24"/>
              <p:cNvSpPr/>
              <p:nvPr/>
            </p:nvSpPr>
            <p:spPr>
              <a:xfrm>
                <a:off x="7308011" y="2221784"/>
                <a:ext cx="74463" cy="7322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타원 25"/>
              <p:cNvSpPr/>
              <p:nvPr/>
            </p:nvSpPr>
            <p:spPr>
              <a:xfrm>
                <a:off x="7452101" y="2376490"/>
                <a:ext cx="74463" cy="73223"/>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7271792" y="2012903"/>
                <a:ext cx="720080" cy="79208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6" name="타원 35"/>
            <p:cNvSpPr/>
            <p:nvPr/>
          </p:nvSpPr>
          <p:spPr>
            <a:xfrm>
              <a:off x="-72227" y="3582540"/>
              <a:ext cx="74463" cy="73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36"/>
            <p:cNvSpPr/>
            <p:nvPr/>
          </p:nvSpPr>
          <p:spPr>
            <a:xfrm>
              <a:off x="75411" y="3744464"/>
              <a:ext cx="74463" cy="73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p:cNvSpPr/>
            <p:nvPr/>
          </p:nvSpPr>
          <p:spPr>
            <a:xfrm>
              <a:off x="208763" y="3904007"/>
              <a:ext cx="74463" cy="732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43" name="직선 연결선 42"/>
          <p:cNvCxnSpPr/>
          <p:nvPr/>
        </p:nvCxnSpPr>
        <p:spPr>
          <a:xfrm rot="16200000" flipH="1">
            <a:off x="2843808" y="3789040"/>
            <a:ext cx="1224136" cy="10801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rot="16200000" flipH="1">
            <a:off x="3167844" y="3930393"/>
            <a:ext cx="792088" cy="7200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09612" y="3244334"/>
            <a:ext cx="1524776" cy="369332"/>
          </a:xfrm>
          <a:prstGeom prst="rect">
            <a:avLst/>
          </a:prstGeom>
          <a:noFill/>
        </p:spPr>
        <p:txBody>
          <a:bodyPr wrap="none" rtlCol="0">
            <a:spAutoFit/>
          </a:bodyPr>
          <a:lstStyle/>
          <a:p>
            <a:r>
              <a:rPr lang="en-US" altLang="ko-KR" dirty="0" smtClean="0"/>
              <a:t>- Appendix</a:t>
            </a:r>
            <a:r>
              <a:rPr lang="ko-KR" altLang="en-US" dirty="0" smtClean="0"/>
              <a:t> </a:t>
            </a:r>
            <a:r>
              <a:rPr lang="en-US" altLang="ko-KR" dirty="0" smtClean="0"/>
              <a:t>-</a:t>
            </a:r>
            <a:endParaRPr lang="ko-KR" altLang="en-US" dirty="0"/>
          </a:p>
        </p:txBody>
      </p:sp>
      <p:sp>
        <p:nvSpPr>
          <p:cNvPr id="4" name="슬라이드 번호 개체 틀 3"/>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58</a:t>
            </a:fld>
            <a:endParaRPr lang="ko-KR"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59756" y="3275111"/>
            <a:ext cx="5800819" cy="307777"/>
          </a:xfrm>
          <a:prstGeom prst="rect">
            <a:avLst/>
          </a:prstGeom>
          <a:noFill/>
        </p:spPr>
        <p:txBody>
          <a:bodyPr wrap="none" rtlCol="0">
            <a:spAutoFit/>
          </a:bodyPr>
          <a:lstStyle/>
          <a:p>
            <a:r>
              <a:rPr lang="en-US" altLang="ko-KR" sz="1400" dirty="0" smtClean="0">
                <a:latin typeface="+mj-ea"/>
                <a:ea typeface="+mj-ea"/>
              </a:rPr>
              <a:t>- </a:t>
            </a:r>
            <a:r>
              <a:rPr lang="en-US" altLang="ko-KR" sz="1400" dirty="0" smtClean="0"/>
              <a:t>Lead I</a:t>
            </a:r>
            <a:r>
              <a:rPr lang="ko-KR" altLang="en-US" sz="1400" dirty="0" smtClean="0"/>
              <a:t>방향</a:t>
            </a:r>
            <a:r>
              <a:rPr lang="en-US" altLang="ko-KR" sz="1400" dirty="0" smtClean="0"/>
              <a:t>(→ )</a:t>
            </a:r>
            <a:r>
              <a:rPr lang="ko-KR" altLang="en-US" sz="1400" dirty="0" smtClean="0">
                <a:latin typeface="+mj-ea"/>
                <a:ea typeface="+mj-ea"/>
              </a:rPr>
              <a:t>으로 투영된 표면전위와 </a:t>
            </a:r>
            <a:r>
              <a:rPr lang="en-US" altLang="ko-KR" sz="1400" dirty="0" err="1" smtClean="0">
                <a:latin typeface="+mj-ea"/>
                <a:ea typeface="+mj-ea"/>
              </a:rPr>
              <a:t>LeadII</a:t>
            </a:r>
            <a:r>
              <a:rPr lang="ko-KR" altLang="en-US" sz="1400" dirty="0" smtClean="0">
                <a:latin typeface="+mj-ea"/>
                <a:ea typeface="+mj-ea"/>
              </a:rPr>
              <a:t>와의 상관관계</a:t>
            </a:r>
            <a:r>
              <a:rPr lang="en-US" altLang="ko-KR" sz="1400" dirty="0" smtClean="0">
                <a:latin typeface="+mj-ea"/>
                <a:ea typeface="+mj-ea"/>
              </a:rPr>
              <a:t>(</a:t>
            </a:r>
            <a:r>
              <a:rPr lang="en-US" altLang="ko-KR" sz="1400" dirty="0" err="1" smtClean="0">
                <a:latin typeface="+mj-ea"/>
                <a:ea typeface="+mj-ea"/>
              </a:rPr>
              <a:t>Peason</a:t>
            </a:r>
            <a:r>
              <a:rPr lang="en-US" altLang="ko-KR" sz="1400" dirty="0" smtClean="0">
                <a:latin typeface="+mj-ea"/>
                <a:ea typeface="+mj-ea"/>
              </a:rPr>
              <a:t>)</a:t>
            </a:r>
            <a:endParaRPr lang="ko-KR" altLang="en-US" sz="1400" dirty="0">
              <a:latin typeface="+mj-ea"/>
              <a:ea typeface="+mj-ea"/>
            </a:endParaRPr>
          </a:p>
        </p:txBody>
      </p:sp>
      <p:sp>
        <p:nvSpPr>
          <p:cNvPr id="8" name="TextBox 7"/>
          <p:cNvSpPr txBox="1"/>
          <p:nvPr/>
        </p:nvSpPr>
        <p:spPr>
          <a:xfrm>
            <a:off x="0" y="0"/>
            <a:ext cx="7382534"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 Heart</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Dipole Projection Simulation – Wave</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Projection</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Example - 1</a:t>
            </a:r>
            <a:endParaRPr lang="ko-KR" altLang="en-US" sz="2000" dirty="0">
              <a:latin typeface="Times New Roman" pitchFamily="18" charset="0"/>
              <a:ea typeface="바탕" pitchFamily="18" charset="-127"/>
              <a:cs typeface="Times New Roman" pitchFamily="18" charset="0"/>
            </a:endParaRPr>
          </a:p>
        </p:txBody>
      </p:sp>
      <p:sp>
        <p:nvSpPr>
          <p:cNvPr id="11" name="TextBox 10"/>
          <p:cNvSpPr txBox="1"/>
          <p:nvPr/>
        </p:nvSpPr>
        <p:spPr>
          <a:xfrm>
            <a:off x="1759756" y="6453336"/>
            <a:ext cx="6094169" cy="307777"/>
          </a:xfrm>
          <a:prstGeom prst="rect">
            <a:avLst/>
          </a:prstGeom>
          <a:noFill/>
        </p:spPr>
        <p:txBody>
          <a:bodyPr wrap="none" rtlCol="0">
            <a:spAutoFit/>
          </a:bodyPr>
          <a:lstStyle/>
          <a:p>
            <a:r>
              <a:rPr lang="en-US" altLang="ko-KR" sz="1400" dirty="0" smtClean="0">
                <a:latin typeface="+mj-ea"/>
                <a:ea typeface="+mj-ea"/>
              </a:rPr>
              <a:t>* </a:t>
            </a:r>
            <a:r>
              <a:rPr lang="en-US" altLang="ko-KR" sz="1400" dirty="0" smtClean="0"/>
              <a:t>Lead II </a:t>
            </a:r>
            <a:r>
              <a:rPr lang="ko-KR" altLang="en-US" sz="1400" dirty="0" smtClean="0"/>
              <a:t>방향</a:t>
            </a:r>
            <a:r>
              <a:rPr lang="en-US" altLang="ko-KR" sz="1400" dirty="0" smtClean="0"/>
              <a:t>(↘ )</a:t>
            </a:r>
            <a:r>
              <a:rPr lang="ko-KR" altLang="en-US" sz="1400" dirty="0" smtClean="0">
                <a:latin typeface="+mj-ea"/>
                <a:ea typeface="+mj-ea"/>
              </a:rPr>
              <a:t>으로 투영된 표면전위와 </a:t>
            </a:r>
            <a:r>
              <a:rPr lang="en-US" altLang="ko-KR" sz="1400" dirty="0" err="1" smtClean="0">
                <a:latin typeface="+mj-ea"/>
                <a:ea typeface="+mj-ea"/>
              </a:rPr>
              <a:t>LeadII</a:t>
            </a:r>
            <a:r>
              <a:rPr lang="ko-KR" altLang="en-US" sz="1400" dirty="0" smtClean="0">
                <a:latin typeface="+mj-ea"/>
                <a:ea typeface="+mj-ea"/>
              </a:rPr>
              <a:t>와의 상관관계</a:t>
            </a:r>
            <a:r>
              <a:rPr lang="en-US" altLang="ko-KR" sz="1400" dirty="0" smtClean="0">
                <a:latin typeface="+mj-ea"/>
                <a:ea typeface="+mj-ea"/>
              </a:rPr>
              <a:t>(Pearson)</a:t>
            </a:r>
            <a:endParaRPr lang="ko-KR" altLang="en-US" sz="1400" dirty="0">
              <a:latin typeface="+mj-ea"/>
              <a:ea typeface="+mj-ea"/>
            </a:endParaRPr>
          </a:p>
        </p:txBody>
      </p:sp>
      <p:pic>
        <p:nvPicPr>
          <p:cNvPr id="12" name="Picture 5"/>
          <p:cNvPicPr>
            <a:picLocks noChangeAspect="1" noChangeArrowheads="1"/>
          </p:cNvPicPr>
          <p:nvPr/>
        </p:nvPicPr>
        <p:blipFill>
          <a:blip r:embed="rId2" cstate="print"/>
          <a:srcRect/>
          <a:stretch>
            <a:fillRect/>
          </a:stretch>
        </p:blipFill>
        <p:spPr bwMode="auto">
          <a:xfrm>
            <a:off x="4572000" y="332656"/>
            <a:ext cx="4057154" cy="2994210"/>
          </a:xfrm>
          <a:prstGeom prst="rect">
            <a:avLst/>
          </a:prstGeom>
          <a:noFill/>
          <a:ln w="9525">
            <a:noFill/>
            <a:miter lim="800000"/>
            <a:headEnd/>
            <a:tailEnd/>
          </a:ln>
          <a:effectLst/>
        </p:spPr>
      </p:pic>
      <p:pic>
        <p:nvPicPr>
          <p:cNvPr id="13" name="Picture 4"/>
          <p:cNvPicPr>
            <a:picLocks noChangeAspect="1" noChangeArrowheads="1"/>
          </p:cNvPicPr>
          <p:nvPr/>
        </p:nvPicPr>
        <p:blipFill>
          <a:blip r:embed="rId3" cstate="print"/>
          <a:srcRect/>
          <a:stretch>
            <a:fillRect/>
          </a:stretch>
        </p:blipFill>
        <p:spPr bwMode="auto">
          <a:xfrm>
            <a:off x="432048" y="188640"/>
            <a:ext cx="4139952" cy="3112188"/>
          </a:xfrm>
          <a:prstGeom prst="rect">
            <a:avLst/>
          </a:prstGeom>
          <a:noFill/>
          <a:ln w="9525">
            <a:noFill/>
            <a:miter lim="800000"/>
            <a:headEnd/>
            <a:tailEnd/>
          </a:ln>
          <a:effectLst/>
        </p:spPr>
      </p:pic>
      <p:pic>
        <p:nvPicPr>
          <p:cNvPr id="14" name="Picture 4"/>
          <p:cNvPicPr>
            <a:picLocks noChangeAspect="1" noChangeArrowheads="1"/>
          </p:cNvPicPr>
          <p:nvPr/>
        </p:nvPicPr>
        <p:blipFill>
          <a:blip r:embed="rId4" cstate="print"/>
          <a:srcRect/>
          <a:stretch>
            <a:fillRect/>
          </a:stretch>
        </p:blipFill>
        <p:spPr bwMode="auto">
          <a:xfrm>
            <a:off x="539552" y="3535864"/>
            <a:ext cx="3816424" cy="2869192"/>
          </a:xfrm>
          <a:prstGeom prst="rect">
            <a:avLst/>
          </a:prstGeom>
          <a:noFill/>
          <a:ln w="9525">
            <a:noFill/>
            <a:miter lim="800000"/>
            <a:headEnd/>
            <a:tailEnd/>
          </a:ln>
          <a:effectLst/>
        </p:spPr>
      </p:pic>
      <p:pic>
        <p:nvPicPr>
          <p:cNvPr id="15" name="Picture 5"/>
          <p:cNvPicPr>
            <a:picLocks noChangeAspect="1" noChangeArrowheads="1"/>
          </p:cNvPicPr>
          <p:nvPr/>
        </p:nvPicPr>
        <p:blipFill>
          <a:blip r:embed="rId5" cstate="print"/>
          <a:srcRect/>
          <a:stretch>
            <a:fillRect/>
          </a:stretch>
        </p:blipFill>
        <p:spPr bwMode="auto">
          <a:xfrm>
            <a:off x="4572000" y="3588667"/>
            <a:ext cx="3996532" cy="2936677"/>
          </a:xfrm>
          <a:prstGeom prst="rect">
            <a:avLst/>
          </a:prstGeom>
          <a:noFill/>
          <a:ln w="9525">
            <a:noFill/>
            <a:miter lim="800000"/>
            <a:headEnd/>
            <a:tailEnd/>
          </a:ln>
          <a:effectLst/>
        </p:spPr>
      </p:pic>
      <p:sp>
        <p:nvSpPr>
          <p:cNvPr id="10" name="슬라이드 번호 개체 틀 9"/>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59</a:t>
            </a:fld>
            <a:endParaRPr lang="ko-KR"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84150" y="1293837"/>
            <a:ext cx="8775700" cy="4943475"/>
            <a:chOff x="222250" y="955675"/>
            <a:chExt cx="8775700" cy="4943475"/>
          </a:xfrm>
        </p:grpSpPr>
        <p:grpSp>
          <p:nvGrpSpPr>
            <p:cNvPr id="3" name="Group 206"/>
            <p:cNvGrpSpPr>
              <a:grpSpLocks/>
            </p:cNvGrpSpPr>
            <p:nvPr/>
          </p:nvGrpSpPr>
          <p:grpSpPr bwMode="auto">
            <a:xfrm>
              <a:off x="250825" y="955675"/>
              <a:ext cx="8747133" cy="3206755"/>
              <a:chOff x="158" y="602"/>
              <a:chExt cx="5510" cy="2020"/>
            </a:xfrm>
          </p:grpSpPr>
          <p:sp>
            <p:nvSpPr>
              <p:cNvPr id="238" name="Rectangle 6"/>
              <p:cNvSpPr>
                <a:spLocks noChangeArrowheads="1"/>
              </p:cNvSpPr>
              <p:nvPr/>
            </p:nvSpPr>
            <p:spPr bwMode="auto">
              <a:xfrm>
                <a:off x="408" y="634"/>
                <a:ext cx="2224" cy="794"/>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39" name="Rectangle 7"/>
              <p:cNvSpPr>
                <a:spLocks noChangeArrowheads="1"/>
              </p:cNvSpPr>
              <p:nvPr/>
            </p:nvSpPr>
            <p:spPr bwMode="auto">
              <a:xfrm>
                <a:off x="408" y="634"/>
                <a:ext cx="2224" cy="794"/>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40" name="Line 8"/>
              <p:cNvSpPr>
                <a:spLocks noChangeShapeType="1"/>
              </p:cNvSpPr>
              <p:nvPr/>
            </p:nvSpPr>
            <p:spPr bwMode="auto">
              <a:xfrm>
                <a:off x="408" y="634"/>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41" name="Line 9"/>
              <p:cNvSpPr>
                <a:spLocks noChangeShapeType="1"/>
              </p:cNvSpPr>
              <p:nvPr/>
            </p:nvSpPr>
            <p:spPr bwMode="auto">
              <a:xfrm>
                <a:off x="408" y="1428"/>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42" name="Line 10"/>
              <p:cNvSpPr>
                <a:spLocks noChangeShapeType="1"/>
              </p:cNvSpPr>
              <p:nvPr/>
            </p:nvSpPr>
            <p:spPr bwMode="auto">
              <a:xfrm flipV="1">
                <a:off x="2632" y="634"/>
                <a:ext cx="1" cy="79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43" name="Line 11"/>
              <p:cNvSpPr>
                <a:spLocks noChangeShapeType="1"/>
              </p:cNvSpPr>
              <p:nvPr/>
            </p:nvSpPr>
            <p:spPr bwMode="auto">
              <a:xfrm flipV="1">
                <a:off x="408" y="634"/>
                <a:ext cx="1" cy="79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44" name="Line 12"/>
              <p:cNvSpPr>
                <a:spLocks noChangeShapeType="1"/>
              </p:cNvSpPr>
              <p:nvPr/>
            </p:nvSpPr>
            <p:spPr bwMode="auto">
              <a:xfrm>
                <a:off x="408" y="1428"/>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45" name="Line 13"/>
              <p:cNvSpPr>
                <a:spLocks noChangeShapeType="1"/>
              </p:cNvSpPr>
              <p:nvPr/>
            </p:nvSpPr>
            <p:spPr bwMode="auto">
              <a:xfrm flipV="1">
                <a:off x="408" y="634"/>
                <a:ext cx="1" cy="79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46" name="Line 14"/>
              <p:cNvSpPr>
                <a:spLocks noChangeShapeType="1"/>
              </p:cNvSpPr>
              <p:nvPr/>
            </p:nvSpPr>
            <p:spPr bwMode="auto">
              <a:xfrm flipV="1">
                <a:off x="408" y="1405"/>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47" name="Line 15"/>
              <p:cNvSpPr>
                <a:spLocks noChangeShapeType="1"/>
              </p:cNvSpPr>
              <p:nvPr/>
            </p:nvSpPr>
            <p:spPr bwMode="auto">
              <a:xfrm>
                <a:off x="408" y="638"/>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48" name="Rectangle 16"/>
              <p:cNvSpPr>
                <a:spLocks noChangeArrowheads="1"/>
              </p:cNvSpPr>
              <p:nvPr/>
            </p:nvSpPr>
            <p:spPr bwMode="auto">
              <a:xfrm>
                <a:off x="395" y="1442"/>
                <a:ext cx="64"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49" name="Line 17"/>
              <p:cNvSpPr>
                <a:spLocks noChangeShapeType="1"/>
              </p:cNvSpPr>
              <p:nvPr/>
            </p:nvSpPr>
            <p:spPr bwMode="auto">
              <a:xfrm flipV="1">
                <a:off x="631" y="1405"/>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50" name="Line 18"/>
              <p:cNvSpPr>
                <a:spLocks noChangeShapeType="1"/>
              </p:cNvSpPr>
              <p:nvPr/>
            </p:nvSpPr>
            <p:spPr bwMode="auto">
              <a:xfrm>
                <a:off x="631" y="638"/>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51" name="Rectangle 19"/>
              <p:cNvSpPr>
                <a:spLocks noChangeArrowheads="1"/>
              </p:cNvSpPr>
              <p:nvPr/>
            </p:nvSpPr>
            <p:spPr bwMode="auto">
              <a:xfrm>
                <a:off x="585" y="1442"/>
                <a:ext cx="136"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52" name="Line 20"/>
              <p:cNvSpPr>
                <a:spLocks noChangeShapeType="1"/>
              </p:cNvSpPr>
              <p:nvPr/>
            </p:nvSpPr>
            <p:spPr bwMode="auto">
              <a:xfrm flipV="1">
                <a:off x="853" y="1405"/>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53" name="Line 21"/>
              <p:cNvSpPr>
                <a:spLocks noChangeShapeType="1"/>
              </p:cNvSpPr>
              <p:nvPr/>
            </p:nvSpPr>
            <p:spPr bwMode="auto">
              <a:xfrm>
                <a:off x="853" y="638"/>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54" name="Rectangle 22"/>
              <p:cNvSpPr>
                <a:spLocks noChangeArrowheads="1"/>
              </p:cNvSpPr>
              <p:nvPr/>
            </p:nvSpPr>
            <p:spPr bwMode="auto">
              <a:xfrm>
                <a:off x="790" y="1442"/>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55" name="Line 23"/>
              <p:cNvSpPr>
                <a:spLocks noChangeShapeType="1"/>
              </p:cNvSpPr>
              <p:nvPr/>
            </p:nvSpPr>
            <p:spPr bwMode="auto">
              <a:xfrm flipV="1">
                <a:off x="1076" y="1405"/>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56" name="Line 24"/>
              <p:cNvSpPr>
                <a:spLocks noChangeShapeType="1"/>
              </p:cNvSpPr>
              <p:nvPr/>
            </p:nvSpPr>
            <p:spPr bwMode="auto">
              <a:xfrm>
                <a:off x="1076" y="638"/>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57" name="Rectangle 25"/>
              <p:cNvSpPr>
                <a:spLocks noChangeArrowheads="1"/>
              </p:cNvSpPr>
              <p:nvPr/>
            </p:nvSpPr>
            <p:spPr bwMode="auto">
              <a:xfrm>
                <a:off x="1012" y="1442"/>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58" name="Line 26"/>
              <p:cNvSpPr>
                <a:spLocks noChangeShapeType="1"/>
              </p:cNvSpPr>
              <p:nvPr/>
            </p:nvSpPr>
            <p:spPr bwMode="auto">
              <a:xfrm flipV="1">
                <a:off x="1298" y="1405"/>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59" name="Line 27"/>
              <p:cNvSpPr>
                <a:spLocks noChangeShapeType="1"/>
              </p:cNvSpPr>
              <p:nvPr/>
            </p:nvSpPr>
            <p:spPr bwMode="auto">
              <a:xfrm>
                <a:off x="1298" y="638"/>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60" name="Rectangle 28"/>
              <p:cNvSpPr>
                <a:spLocks noChangeArrowheads="1"/>
              </p:cNvSpPr>
              <p:nvPr/>
            </p:nvSpPr>
            <p:spPr bwMode="auto">
              <a:xfrm>
                <a:off x="1234" y="1442"/>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61" name="Line 29"/>
              <p:cNvSpPr>
                <a:spLocks noChangeShapeType="1"/>
              </p:cNvSpPr>
              <p:nvPr/>
            </p:nvSpPr>
            <p:spPr bwMode="auto">
              <a:xfrm flipV="1">
                <a:off x="1520" y="1405"/>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62" name="Line 30"/>
              <p:cNvSpPr>
                <a:spLocks noChangeShapeType="1"/>
              </p:cNvSpPr>
              <p:nvPr/>
            </p:nvSpPr>
            <p:spPr bwMode="auto">
              <a:xfrm>
                <a:off x="1520" y="638"/>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63" name="Rectangle 31"/>
              <p:cNvSpPr>
                <a:spLocks noChangeArrowheads="1"/>
              </p:cNvSpPr>
              <p:nvPr/>
            </p:nvSpPr>
            <p:spPr bwMode="auto">
              <a:xfrm>
                <a:off x="1457" y="1442"/>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64" name="Line 32"/>
              <p:cNvSpPr>
                <a:spLocks noChangeShapeType="1"/>
              </p:cNvSpPr>
              <p:nvPr/>
            </p:nvSpPr>
            <p:spPr bwMode="auto">
              <a:xfrm flipV="1">
                <a:off x="1743" y="1405"/>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65" name="Line 33"/>
              <p:cNvSpPr>
                <a:spLocks noChangeShapeType="1"/>
              </p:cNvSpPr>
              <p:nvPr/>
            </p:nvSpPr>
            <p:spPr bwMode="auto">
              <a:xfrm>
                <a:off x="1743" y="638"/>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66" name="Rectangle 34"/>
              <p:cNvSpPr>
                <a:spLocks noChangeArrowheads="1"/>
              </p:cNvSpPr>
              <p:nvPr/>
            </p:nvSpPr>
            <p:spPr bwMode="auto">
              <a:xfrm>
                <a:off x="1679" y="1442"/>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67" name="Line 35"/>
              <p:cNvSpPr>
                <a:spLocks noChangeShapeType="1"/>
              </p:cNvSpPr>
              <p:nvPr/>
            </p:nvSpPr>
            <p:spPr bwMode="auto">
              <a:xfrm flipV="1">
                <a:off x="1965" y="1405"/>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68" name="Line 36"/>
              <p:cNvSpPr>
                <a:spLocks noChangeShapeType="1"/>
              </p:cNvSpPr>
              <p:nvPr/>
            </p:nvSpPr>
            <p:spPr bwMode="auto">
              <a:xfrm>
                <a:off x="1965" y="638"/>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69" name="Rectangle 37"/>
              <p:cNvSpPr>
                <a:spLocks noChangeArrowheads="1"/>
              </p:cNvSpPr>
              <p:nvPr/>
            </p:nvSpPr>
            <p:spPr bwMode="auto">
              <a:xfrm>
                <a:off x="1902" y="1442"/>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70" name="Line 38"/>
              <p:cNvSpPr>
                <a:spLocks noChangeShapeType="1"/>
              </p:cNvSpPr>
              <p:nvPr/>
            </p:nvSpPr>
            <p:spPr bwMode="auto">
              <a:xfrm flipV="1">
                <a:off x="2188" y="1405"/>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71" name="Line 39"/>
              <p:cNvSpPr>
                <a:spLocks noChangeShapeType="1"/>
              </p:cNvSpPr>
              <p:nvPr/>
            </p:nvSpPr>
            <p:spPr bwMode="auto">
              <a:xfrm>
                <a:off x="2188" y="638"/>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72" name="Rectangle 40"/>
              <p:cNvSpPr>
                <a:spLocks noChangeArrowheads="1"/>
              </p:cNvSpPr>
              <p:nvPr/>
            </p:nvSpPr>
            <p:spPr bwMode="auto">
              <a:xfrm>
                <a:off x="2124" y="1442"/>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73" name="Line 41"/>
              <p:cNvSpPr>
                <a:spLocks noChangeShapeType="1"/>
              </p:cNvSpPr>
              <p:nvPr/>
            </p:nvSpPr>
            <p:spPr bwMode="auto">
              <a:xfrm flipV="1">
                <a:off x="2410" y="1405"/>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74" name="Line 42"/>
              <p:cNvSpPr>
                <a:spLocks noChangeShapeType="1"/>
              </p:cNvSpPr>
              <p:nvPr/>
            </p:nvSpPr>
            <p:spPr bwMode="auto">
              <a:xfrm>
                <a:off x="2410" y="638"/>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75" name="Rectangle 43"/>
              <p:cNvSpPr>
                <a:spLocks noChangeArrowheads="1"/>
              </p:cNvSpPr>
              <p:nvPr/>
            </p:nvSpPr>
            <p:spPr bwMode="auto">
              <a:xfrm>
                <a:off x="2346" y="1442"/>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76" name="Line 44"/>
              <p:cNvSpPr>
                <a:spLocks noChangeShapeType="1"/>
              </p:cNvSpPr>
              <p:nvPr/>
            </p:nvSpPr>
            <p:spPr bwMode="auto">
              <a:xfrm flipV="1">
                <a:off x="2632" y="1405"/>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77" name="Line 45"/>
              <p:cNvSpPr>
                <a:spLocks noChangeShapeType="1"/>
              </p:cNvSpPr>
              <p:nvPr/>
            </p:nvSpPr>
            <p:spPr bwMode="auto">
              <a:xfrm>
                <a:off x="2632" y="638"/>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78" name="Rectangle 46"/>
              <p:cNvSpPr>
                <a:spLocks noChangeArrowheads="1"/>
              </p:cNvSpPr>
              <p:nvPr/>
            </p:nvSpPr>
            <p:spPr bwMode="auto">
              <a:xfrm>
                <a:off x="2569" y="1442"/>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79" name="Line 47"/>
              <p:cNvSpPr>
                <a:spLocks noChangeShapeType="1"/>
              </p:cNvSpPr>
              <p:nvPr/>
            </p:nvSpPr>
            <p:spPr bwMode="auto">
              <a:xfrm>
                <a:off x="408" y="1428"/>
                <a:ext cx="1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80" name="Line 48"/>
              <p:cNvSpPr>
                <a:spLocks noChangeShapeType="1"/>
              </p:cNvSpPr>
              <p:nvPr/>
            </p:nvSpPr>
            <p:spPr bwMode="auto">
              <a:xfrm flipH="1">
                <a:off x="2610" y="1428"/>
                <a:ext cx="2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81" name="Rectangle 49"/>
              <p:cNvSpPr>
                <a:spLocks noChangeArrowheads="1"/>
              </p:cNvSpPr>
              <p:nvPr/>
            </p:nvSpPr>
            <p:spPr bwMode="auto">
              <a:xfrm>
                <a:off x="277" y="1392"/>
                <a:ext cx="154"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82" name="Line 50"/>
              <p:cNvSpPr>
                <a:spLocks noChangeShapeType="1"/>
              </p:cNvSpPr>
              <p:nvPr/>
            </p:nvSpPr>
            <p:spPr bwMode="auto">
              <a:xfrm>
                <a:off x="408" y="1228"/>
                <a:ext cx="1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83" name="Line 51"/>
              <p:cNvSpPr>
                <a:spLocks noChangeShapeType="1"/>
              </p:cNvSpPr>
              <p:nvPr/>
            </p:nvSpPr>
            <p:spPr bwMode="auto">
              <a:xfrm flipH="1">
                <a:off x="2610" y="1228"/>
                <a:ext cx="2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84" name="Rectangle 52"/>
              <p:cNvSpPr>
                <a:spLocks noChangeArrowheads="1"/>
              </p:cNvSpPr>
              <p:nvPr/>
            </p:nvSpPr>
            <p:spPr bwMode="auto">
              <a:xfrm>
                <a:off x="358" y="1192"/>
                <a:ext cx="64"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85" name="Line 53"/>
              <p:cNvSpPr>
                <a:spLocks noChangeShapeType="1"/>
              </p:cNvSpPr>
              <p:nvPr/>
            </p:nvSpPr>
            <p:spPr bwMode="auto">
              <a:xfrm>
                <a:off x="408" y="1033"/>
                <a:ext cx="1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86" name="Line 54"/>
              <p:cNvSpPr>
                <a:spLocks noChangeShapeType="1"/>
              </p:cNvSpPr>
              <p:nvPr/>
            </p:nvSpPr>
            <p:spPr bwMode="auto">
              <a:xfrm flipH="1">
                <a:off x="2610" y="1033"/>
                <a:ext cx="2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87" name="Rectangle 55"/>
              <p:cNvSpPr>
                <a:spLocks noChangeArrowheads="1"/>
              </p:cNvSpPr>
              <p:nvPr/>
            </p:nvSpPr>
            <p:spPr bwMode="auto">
              <a:xfrm>
                <a:off x="295" y="997"/>
                <a:ext cx="136"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88" name="Line 56"/>
              <p:cNvSpPr>
                <a:spLocks noChangeShapeType="1"/>
              </p:cNvSpPr>
              <p:nvPr/>
            </p:nvSpPr>
            <p:spPr bwMode="auto">
              <a:xfrm>
                <a:off x="408" y="834"/>
                <a:ext cx="1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89" name="Line 57"/>
              <p:cNvSpPr>
                <a:spLocks noChangeShapeType="1"/>
              </p:cNvSpPr>
              <p:nvPr/>
            </p:nvSpPr>
            <p:spPr bwMode="auto">
              <a:xfrm flipH="1">
                <a:off x="2610" y="834"/>
                <a:ext cx="2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90" name="Rectangle 58"/>
              <p:cNvSpPr>
                <a:spLocks noChangeArrowheads="1"/>
              </p:cNvSpPr>
              <p:nvPr/>
            </p:nvSpPr>
            <p:spPr bwMode="auto">
              <a:xfrm>
                <a:off x="263" y="797"/>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91" name="Line 59"/>
              <p:cNvSpPr>
                <a:spLocks noChangeShapeType="1"/>
              </p:cNvSpPr>
              <p:nvPr/>
            </p:nvSpPr>
            <p:spPr bwMode="auto">
              <a:xfrm>
                <a:off x="408" y="638"/>
                <a:ext cx="1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92" name="Line 60"/>
              <p:cNvSpPr>
                <a:spLocks noChangeShapeType="1"/>
              </p:cNvSpPr>
              <p:nvPr/>
            </p:nvSpPr>
            <p:spPr bwMode="auto">
              <a:xfrm flipH="1">
                <a:off x="2610" y="638"/>
                <a:ext cx="2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93" name="Rectangle 61"/>
              <p:cNvSpPr>
                <a:spLocks noChangeArrowheads="1"/>
              </p:cNvSpPr>
              <p:nvPr/>
            </p:nvSpPr>
            <p:spPr bwMode="auto">
              <a:xfrm>
                <a:off x="263" y="602"/>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94" name="Line 62"/>
              <p:cNvSpPr>
                <a:spLocks noChangeShapeType="1"/>
              </p:cNvSpPr>
              <p:nvPr/>
            </p:nvSpPr>
            <p:spPr bwMode="auto">
              <a:xfrm>
                <a:off x="408" y="634"/>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95" name="Line 63"/>
              <p:cNvSpPr>
                <a:spLocks noChangeShapeType="1"/>
              </p:cNvSpPr>
              <p:nvPr/>
            </p:nvSpPr>
            <p:spPr bwMode="auto">
              <a:xfrm>
                <a:off x="408" y="1428"/>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96" name="Line 64"/>
              <p:cNvSpPr>
                <a:spLocks noChangeShapeType="1"/>
              </p:cNvSpPr>
              <p:nvPr/>
            </p:nvSpPr>
            <p:spPr bwMode="auto">
              <a:xfrm flipV="1">
                <a:off x="2632" y="634"/>
                <a:ext cx="1" cy="79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97" name="Line 65"/>
              <p:cNvSpPr>
                <a:spLocks noChangeShapeType="1"/>
              </p:cNvSpPr>
              <p:nvPr/>
            </p:nvSpPr>
            <p:spPr bwMode="auto">
              <a:xfrm flipV="1">
                <a:off x="408" y="634"/>
                <a:ext cx="1" cy="794"/>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98" name="Freeform 66"/>
              <p:cNvSpPr>
                <a:spLocks/>
              </p:cNvSpPr>
              <p:nvPr/>
            </p:nvSpPr>
            <p:spPr bwMode="auto">
              <a:xfrm>
                <a:off x="408" y="1133"/>
                <a:ext cx="268" cy="136"/>
              </a:xfrm>
              <a:custGeom>
                <a:avLst/>
                <a:gdLst/>
                <a:ahLst/>
                <a:cxnLst>
                  <a:cxn ang="0">
                    <a:pos x="0" y="73"/>
                  </a:cxn>
                  <a:cxn ang="0">
                    <a:pos x="9" y="64"/>
                  </a:cxn>
                  <a:cxn ang="0">
                    <a:pos x="14" y="64"/>
                  </a:cxn>
                  <a:cxn ang="0">
                    <a:pos x="19" y="64"/>
                  </a:cxn>
                  <a:cxn ang="0">
                    <a:pos x="23" y="59"/>
                  </a:cxn>
                  <a:cxn ang="0">
                    <a:pos x="32" y="50"/>
                  </a:cxn>
                  <a:cxn ang="0">
                    <a:pos x="37" y="41"/>
                  </a:cxn>
                  <a:cxn ang="0">
                    <a:pos x="41" y="27"/>
                  </a:cxn>
                  <a:cxn ang="0">
                    <a:pos x="46" y="18"/>
                  </a:cxn>
                  <a:cxn ang="0">
                    <a:pos x="50" y="5"/>
                  </a:cxn>
                  <a:cxn ang="0">
                    <a:pos x="59" y="0"/>
                  </a:cxn>
                  <a:cxn ang="0">
                    <a:pos x="68" y="18"/>
                  </a:cxn>
                  <a:cxn ang="0">
                    <a:pos x="73" y="50"/>
                  </a:cxn>
                  <a:cxn ang="0">
                    <a:pos x="78" y="45"/>
                  </a:cxn>
                  <a:cxn ang="0">
                    <a:pos x="87" y="91"/>
                  </a:cxn>
                  <a:cxn ang="0">
                    <a:pos x="96" y="95"/>
                  </a:cxn>
                  <a:cxn ang="0">
                    <a:pos x="100" y="100"/>
                  </a:cxn>
                  <a:cxn ang="0">
                    <a:pos x="105" y="100"/>
                  </a:cxn>
                  <a:cxn ang="0">
                    <a:pos x="109" y="118"/>
                  </a:cxn>
                  <a:cxn ang="0">
                    <a:pos x="114" y="114"/>
                  </a:cxn>
                  <a:cxn ang="0">
                    <a:pos x="118" y="118"/>
                  </a:cxn>
                  <a:cxn ang="0">
                    <a:pos x="123" y="123"/>
                  </a:cxn>
                  <a:cxn ang="0">
                    <a:pos x="127" y="123"/>
                  </a:cxn>
                  <a:cxn ang="0">
                    <a:pos x="132" y="109"/>
                  </a:cxn>
                  <a:cxn ang="0">
                    <a:pos x="141" y="109"/>
                  </a:cxn>
                  <a:cxn ang="0">
                    <a:pos x="150" y="109"/>
                  </a:cxn>
                  <a:cxn ang="0">
                    <a:pos x="159" y="109"/>
                  </a:cxn>
                  <a:cxn ang="0">
                    <a:pos x="164" y="104"/>
                  </a:cxn>
                  <a:cxn ang="0">
                    <a:pos x="168" y="114"/>
                  </a:cxn>
                  <a:cxn ang="0">
                    <a:pos x="173" y="118"/>
                  </a:cxn>
                  <a:cxn ang="0">
                    <a:pos x="177" y="127"/>
                  </a:cxn>
                  <a:cxn ang="0">
                    <a:pos x="186" y="127"/>
                  </a:cxn>
                  <a:cxn ang="0">
                    <a:pos x="191" y="127"/>
                  </a:cxn>
                  <a:cxn ang="0">
                    <a:pos x="200" y="123"/>
                  </a:cxn>
                  <a:cxn ang="0">
                    <a:pos x="209" y="127"/>
                  </a:cxn>
                  <a:cxn ang="0">
                    <a:pos x="214" y="127"/>
                  </a:cxn>
                  <a:cxn ang="0">
                    <a:pos x="218" y="132"/>
                  </a:cxn>
                  <a:cxn ang="0">
                    <a:pos x="223" y="132"/>
                  </a:cxn>
                  <a:cxn ang="0">
                    <a:pos x="232" y="132"/>
                  </a:cxn>
                  <a:cxn ang="0">
                    <a:pos x="236" y="127"/>
                  </a:cxn>
                  <a:cxn ang="0">
                    <a:pos x="245" y="132"/>
                  </a:cxn>
                  <a:cxn ang="0">
                    <a:pos x="255" y="132"/>
                  </a:cxn>
                </a:cxnLst>
                <a:rect l="0" t="0" r="r" b="b"/>
                <a:pathLst>
                  <a:path w="268" h="136">
                    <a:moveTo>
                      <a:pt x="0" y="73"/>
                    </a:moveTo>
                    <a:lnTo>
                      <a:pt x="0" y="68"/>
                    </a:lnTo>
                    <a:lnTo>
                      <a:pt x="0" y="73"/>
                    </a:lnTo>
                    <a:lnTo>
                      <a:pt x="5" y="68"/>
                    </a:lnTo>
                    <a:lnTo>
                      <a:pt x="5" y="59"/>
                    </a:lnTo>
                    <a:lnTo>
                      <a:pt x="9" y="64"/>
                    </a:lnTo>
                    <a:lnTo>
                      <a:pt x="9" y="68"/>
                    </a:lnTo>
                    <a:lnTo>
                      <a:pt x="9" y="68"/>
                    </a:lnTo>
                    <a:lnTo>
                      <a:pt x="14" y="64"/>
                    </a:lnTo>
                    <a:lnTo>
                      <a:pt x="14" y="64"/>
                    </a:lnTo>
                    <a:lnTo>
                      <a:pt x="14" y="68"/>
                    </a:lnTo>
                    <a:lnTo>
                      <a:pt x="19" y="64"/>
                    </a:lnTo>
                    <a:lnTo>
                      <a:pt x="19" y="59"/>
                    </a:lnTo>
                    <a:lnTo>
                      <a:pt x="23" y="64"/>
                    </a:lnTo>
                    <a:lnTo>
                      <a:pt x="23" y="59"/>
                    </a:lnTo>
                    <a:lnTo>
                      <a:pt x="28" y="55"/>
                    </a:lnTo>
                    <a:lnTo>
                      <a:pt x="28" y="45"/>
                    </a:lnTo>
                    <a:lnTo>
                      <a:pt x="32" y="50"/>
                    </a:lnTo>
                    <a:lnTo>
                      <a:pt x="32" y="36"/>
                    </a:lnTo>
                    <a:lnTo>
                      <a:pt x="37" y="32"/>
                    </a:lnTo>
                    <a:lnTo>
                      <a:pt x="37" y="41"/>
                    </a:lnTo>
                    <a:lnTo>
                      <a:pt x="37" y="27"/>
                    </a:lnTo>
                    <a:lnTo>
                      <a:pt x="37" y="32"/>
                    </a:lnTo>
                    <a:lnTo>
                      <a:pt x="41" y="27"/>
                    </a:lnTo>
                    <a:lnTo>
                      <a:pt x="41" y="18"/>
                    </a:lnTo>
                    <a:lnTo>
                      <a:pt x="46" y="14"/>
                    </a:lnTo>
                    <a:lnTo>
                      <a:pt x="46" y="18"/>
                    </a:lnTo>
                    <a:lnTo>
                      <a:pt x="46" y="14"/>
                    </a:lnTo>
                    <a:lnTo>
                      <a:pt x="50" y="9"/>
                    </a:lnTo>
                    <a:lnTo>
                      <a:pt x="50" y="5"/>
                    </a:lnTo>
                    <a:lnTo>
                      <a:pt x="59" y="5"/>
                    </a:lnTo>
                    <a:lnTo>
                      <a:pt x="59" y="0"/>
                    </a:lnTo>
                    <a:lnTo>
                      <a:pt x="59" y="0"/>
                    </a:lnTo>
                    <a:lnTo>
                      <a:pt x="64" y="5"/>
                    </a:lnTo>
                    <a:lnTo>
                      <a:pt x="64" y="14"/>
                    </a:lnTo>
                    <a:lnTo>
                      <a:pt x="68" y="18"/>
                    </a:lnTo>
                    <a:lnTo>
                      <a:pt x="68" y="27"/>
                    </a:lnTo>
                    <a:lnTo>
                      <a:pt x="73" y="32"/>
                    </a:lnTo>
                    <a:lnTo>
                      <a:pt x="73" y="50"/>
                    </a:lnTo>
                    <a:lnTo>
                      <a:pt x="73" y="45"/>
                    </a:lnTo>
                    <a:lnTo>
                      <a:pt x="78" y="50"/>
                    </a:lnTo>
                    <a:lnTo>
                      <a:pt x="78" y="45"/>
                    </a:lnTo>
                    <a:lnTo>
                      <a:pt x="78" y="68"/>
                    </a:lnTo>
                    <a:lnTo>
                      <a:pt x="87" y="77"/>
                    </a:lnTo>
                    <a:lnTo>
                      <a:pt x="87" y="91"/>
                    </a:lnTo>
                    <a:lnTo>
                      <a:pt x="91" y="91"/>
                    </a:lnTo>
                    <a:lnTo>
                      <a:pt x="91" y="100"/>
                    </a:lnTo>
                    <a:lnTo>
                      <a:pt x="96" y="95"/>
                    </a:lnTo>
                    <a:lnTo>
                      <a:pt x="96" y="100"/>
                    </a:lnTo>
                    <a:lnTo>
                      <a:pt x="100" y="104"/>
                    </a:lnTo>
                    <a:lnTo>
                      <a:pt x="100" y="100"/>
                    </a:lnTo>
                    <a:lnTo>
                      <a:pt x="100" y="104"/>
                    </a:lnTo>
                    <a:lnTo>
                      <a:pt x="105" y="100"/>
                    </a:lnTo>
                    <a:lnTo>
                      <a:pt x="105" y="100"/>
                    </a:lnTo>
                    <a:lnTo>
                      <a:pt x="105" y="104"/>
                    </a:lnTo>
                    <a:lnTo>
                      <a:pt x="109" y="109"/>
                    </a:lnTo>
                    <a:lnTo>
                      <a:pt x="109" y="118"/>
                    </a:lnTo>
                    <a:lnTo>
                      <a:pt x="109" y="114"/>
                    </a:lnTo>
                    <a:lnTo>
                      <a:pt x="114" y="118"/>
                    </a:lnTo>
                    <a:lnTo>
                      <a:pt x="114" y="114"/>
                    </a:lnTo>
                    <a:lnTo>
                      <a:pt x="114" y="127"/>
                    </a:lnTo>
                    <a:lnTo>
                      <a:pt x="118" y="123"/>
                    </a:lnTo>
                    <a:lnTo>
                      <a:pt x="118" y="118"/>
                    </a:lnTo>
                    <a:lnTo>
                      <a:pt x="118" y="123"/>
                    </a:lnTo>
                    <a:lnTo>
                      <a:pt x="123" y="118"/>
                    </a:lnTo>
                    <a:lnTo>
                      <a:pt x="123" y="123"/>
                    </a:lnTo>
                    <a:lnTo>
                      <a:pt x="123" y="114"/>
                    </a:lnTo>
                    <a:lnTo>
                      <a:pt x="123" y="118"/>
                    </a:lnTo>
                    <a:lnTo>
                      <a:pt x="127" y="123"/>
                    </a:lnTo>
                    <a:lnTo>
                      <a:pt x="127" y="114"/>
                    </a:lnTo>
                    <a:lnTo>
                      <a:pt x="132" y="118"/>
                    </a:lnTo>
                    <a:lnTo>
                      <a:pt x="132" y="109"/>
                    </a:lnTo>
                    <a:lnTo>
                      <a:pt x="132" y="118"/>
                    </a:lnTo>
                    <a:lnTo>
                      <a:pt x="141" y="109"/>
                    </a:lnTo>
                    <a:lnTo>
                      <a:pt x="141" y="109"/>
                    </a:lnTo>
                    <a:lnTo>
                      <a:pt x="150" y="109"/>
                    </a:lnTo>
                    <a:lnTo>
                      <a:pt x="146" y="109"/>
                    </a:lnTo>
                    <a:lnTo>
                      <a:pt x="150" y="109"/>
                    </a:lnTo>
                    <a:lnTo>
                      <a:pt x="155" y="104"/>
                    </a:lnTo>
                    <a:lnTo>
                      <a:pt x="155" y="114"/>
                    </a:lnTo>
                    <a:lnTo>
                      <a:pt x="159" y="109"/>
                    </a:lnTo>
                    <a:lnTo>
                      <a:pt x="159" y="118"/>
                    </a:lnTo>
                    <a:lnTo>
                      <a:pt x="164" y="114"/>
                    </a:lnTo>
                    <a:lnTo>
                      <a:pt x="164" y="104"/>
                    </a:lnTo>
                    <a:lnTo>
                      <a:pt x="164" y="109"/>
                    </a:lnTo>
                    <a:lnTo>
                      <a:pt x="168" y="114"/>
                    </a:lnTo>
                    <a:lnTo>
                      <a:pt x="168" y="114"/>
                    </a:lnTo>
                    <a:lnTo>
                      <a:pt x="168" y="104"/>
                    </a:lnTo>
                    <a:lnTo>
                      <a:pt x="173" y="109"/>
                    </a:lnTo>
                    <a:lnTo>
                      <a:pt x="173" y="118"/>
                    </a:lnTo>
                    <a:lnTo>
                      <a:pt x="173" y="109"/>
                    </a:lnTo>
                    <a:lnTo>
                      <a:pt x="177" y="104"/>
                    </a:lnTo>
                    <a:lnTo>
                      <a:pt x="177" y="127"/>
                    </a:lnTo>
                    <a:lnTo>
                      <a:pt x="177" y="123"/>
                    </a:lnTo>
                    <a:lnTo>
                      <a:pt x="182" y="123"/>
                    </a:lnTo>
                    <a:lnTo>
                      <a:pt x="186" y="127"/>
                    </a:lnTo>
                    <a:lnTo>
                      <a:pt x="186" y="127"/>
                    </a:lnTo>
                    <a:lnTo>
                      <a:pt x="186" y="123"/>
                    </a:lnTo>
                    <a:lnTo>
                      <a:pt x="191" y="127"/>
                    </a:lnTo>
                    <a:lnTo>
                      <a:pt x="200" y="127"/>
                    </a:lnTo>
                    <a:lnTo>
                      <a:pt x="200" y="127"/>
                    </a:lnTo>
                    <a:lnTo>
                      <a:pt x="200" y="123"/>
                    </a:lnTo>
                    <a:lnTo>
                      <a:pt x="200" y="127"/>
                    </a:lnTo>
                    <a:lnTo>
                      <a:pt x="205" y="132"/>
                    </a:lnTo>
                    <a:lnTo>
                      <a:pt x="209" y="127"/>
                    </a:lnTo>
                    <a:lnTo>
                      <a:pt x="214" y="132"/>
                    </a:lnTo>
                    <a:lnTo>
                      <a:pt x="214" y="127"/>
                    </a:lnTo>
                    <a:lnTo>
                      <a:pt x="214" y="127"/>
                    </a:lnTo>
                    <a:lnTo>
                      <a:pt x="218" y="132"/>
                    </a:lnTo>
                    <a:lnTo>
                      <a:pt x="218" y="136"/>
                    </a:lnTo>
                    <a:lnTo>
                      <a:pt x="218" y="132"/>
                    </a:lnTo>
                    <a:lnTo>
                      <a:pt x="223" y="127"/>
                    </a:lnTo>
                    <a:lnTo>
                      <a:pt x="223" y="132"/>
                    </a:lnTo>
                    <a:lnTo>
                      <a:pt x="223" y="132"/>
                    </a:lnTo>
                    <a:lnTo>
                      <a:pt x="227" y="136"/>
                    </a:lnTo>
                    <a:lnTo>
                      <a:pt x="227" y="127"/>
                    </a:lnTo>
                    <a:lnTo>
                      <a:pt x="232" y="132"/>
                    </a:lnTo>
                    <a:lnTo>
                      <a:pt x="232" y="136"/>
                    </a:lnTo>
                    <a:lnTo>
                      <a:pt x="236" y="132"/>
                    </a:lnTo>
                    <a:lnTo>
                      <a:pt x="236" y="127"/>
                    </a:lnTo>
                    <a:lnTo>
                      <a:pt x="236" y="132"/>
                    </a:lnTo>
                    <a:lnTo>
                      <a:pt x="245" y="132"/>
                    </a:lnTo>
                    <a:lnTo>
                      <a:pt x="245" y="132"/>
                    </a:lnTo>
                    <a:lnTo>
                      <a:pt x="255" y="132"/>
                    </a:lnTo>
                    <a:lnTo>
                      <a:pt x="255" y="136"/>
                    </a:lnTo>
                    <a:lnTo>
                      <a:pt x="255" y="132"/>
                    </a:lnTo>
                    <a:lnTo>
                      <a:pt x="259" y="132"/>
                    </a:lnTo>
                    <a:lnTo>
                      <a:pt x="268" y="132"/>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99" name="Freeform 67"/>
              <p:cNvSpPr>
                <a:spLocks/>
              </p:cNvSpPr>
              <p:nvPr/>
            </p:nvSpPr>
            <p:spPr bwMode="auto">
              <a:xfrm>
                <a:off x="672" y="788"/>
                <a:ext cx="249" cy="499"/>
              </a:xfrm>
              <a:custGeom>
                <a:avLst/>
                <a:gdLst/>
                <a:ahLst/>
                <a:cxnLst>
                  <a:cxn ang="0">
                    <a:pos x="4" y="481"/>
                  </a:cxn>
                  <a:cxn ang="0">
                    <a:pos x="13" y="477"/>
                  </a:cxn>
                  <a:cxn ang="0">
                    <a:pos x="18" y="472"/>
                  </a:cxn>
                  <a:cxn ang="0">
                    <a:pos x="27" y="468"/>
                  </a:cxn>
                  <a:cxn ang="0">
                    <a:pos x="31" y="440"/>
                  </a:cxn>
                  <a:cxn ang="0">
                    <a:pos x="40" y="449"/>
                  </a:cxn>
                  <a:cxn ang="0">
                    <a:pos x="45" y="468"/>
                  </a:cxn>
                  <a:cxn ang="0">
                    <a:pos x="50" y="481"/>
                  </a:cxn>
                  <a:cxn ang="0">
                    <a:pos x="54" y="486"/>
                  </a:cxn>
                  <a:cxn ang="0">
                    <a:pos x="68" y="490"/>
                  </a:cxn>
                  <a:cxn ang="0">
                    <a:pos x="72" y="490"/>
                  </a:cxn>
                  <a:cxn ang="0">
                    <a:pos x="77" y="486"/>
                  </a:cxn>
                  <a:cxn ang="0">
                    <a:pos x="81" y="386"/>
                  </a:cxn>
                  <a:cxn ang="0">
                    <a:pos x="86" y="0"/>
                  </a:cxn>
                  <a:cxn ang="0">
                    <a:pos x="95" y="390"/>
                  </a:cxn>
                  <a:cxn ang="0">
                    <a:pos x="99" y="499"/>
                  </a:cxn>
                  <a:cxn ang="0">
                    <a:pos x="104" y="486"/>
                  </a:cxn>
                  <a:cxn ang="0">
                    <a:pos x="109" y="481"/>
                  </a:cxn>
                  <a:cxn ang="0">
                    <a:pos x="122" y="477"/>
                  </a:cxn>
                  <a:cxn ang="0">
                    <a:pos x="127" y="472"/>
                  </a:cxn>
                  <a:cxn ang="0">
                    <a:pos x="131" y="472"/>
                  </a:cxn>
                  <a:cxn ang="0">
                    <a:pos x="140" y="481"/>
                  </a:cxn>
                  <a:cxn ang="0">
                    <a:pos x="145" y="477"/>
                  </a:cxn>
                  <a:cxn ang="0">
                    <a:pos x="149" y="477"/>
                  </a:cxn>
                  <a:cxn ang="0">
                    <a:pos x="154" y="472"/>
                  </a:cxn>
                  <a:cxn ang="0">
                    <a:pos x="163" y="454"/>
                  </a:cxn>
                  <a:cxn ang="0">
                    <a:pos x="168" y="454"/>
                  </a:cxn>
                  <a:cxn ang="0">
                    <a:pos x="172" y="454"/>
                  </a:cxn>
                  <a:cxn ang="0">
                    <a:pos x="177" y="440"/>
                  </a:cxn>
                  <a:cxn ang="0">
                    <a:pos x="181" y="436"/>
                  </a:cxn>
                  <a:cxn ang="0">
                    <a:pos x="190" y="418"/>
                  </a:cxn>
                  <a:cxn ang="0">
                    <a:pos x="195" y="413"/>
                  </a:cxn>
                  <a:cxn ang="0">
                    <a:pos x="199" y="400"/>
                  </a:cxn>
                  <a:cxn ang="0">
                    <a:pos x="204" y="400"/>
                  </a:cxn>
                  <a:cxn ang="0">
                    <a:pos x="208" y="390"/>
                  </a:cxn>
                  <a:cxn ang="0">
                    <a:pos x="213" y="404"/>
                  </a:cxn>
                  <a:cxn ang="0">
                    <a:pos x="213" y="404"/>
                  </a:cxn>
                  <a:cxn ang="0">
                    <a:pos x="222" y="427"/>
                  </a:cxn>
                  <a:cxn ang="0">
                    <a:pos x="227" y="454"/>
                  </a:cxn>
                  <a:cxn ang="0">
                    <a:pos x="236" y="468"/>
                  </a:cxn>
                  <a:cxn ang="0">
                    <a:pos x="240" y="477"/>
                  </a:cxn>
                  <a:cxn ang="0">
                    <a:pos x="245" y="468"/>
                  </a:cxn>
                </a:cxnLst>
                <a:rect l="0" t="0" r="r" b="b"/>
                <a:pathLst>
                  <a:path w="249" h="499">
                    <a:moveTo>
                      <a:pt x="4" y="477"/>
                    </a:moveTo>
                    <a:lnTo>
                      <a:pt x="0" y="477"/>
                    </a:lnTo>
                    <a:lnTo>
                      <a:pt x="4" y="481"/>
                    </a:lnTo>
                    <a:lnTo>
                      <a:pt x="13" y="481"/>
                    </a:lnTo>
                    <a:lnTo>
                      <a:pt x="13" y="486"/>
                    </a:lnTo>
                    <a:lnTo>
                      <a:pt x="13" y="477"/>
                    </a:lnTo>
                    <a:lnTo>
                      <a:pt x="18" y="472"/>
                    </a:lnTo>
                    <a:lnTo>
                      <a:pt x="18" y="468"/>
                    </a:lnTo>
                    <a:lnTo>
                      <a:pt x="18" y="472"/>
                    </a:lnTo>
                    <a:lnTo>
                      <a:pt x="22" y="477"/>
                    </a:lnTo>
                    <a:lnTo>
                      <a:pt x="22" y="472"/>
                    </a:lnTo>
                    <a:lnTo>
                      <a:pt x="27" y="468"/>
                    </a:lnTo>
                    <a:lnTo>
                      <a:pt x="27" y="454"/>
                    </a:lnTo>
                    <a:lnTo>
                      <a:pt x="31" y="459"/>
                    </a:lnTo>
                    <a:lnTo>
                      <a:pt x="31" y="440"/>
                    </a:lnTo>
                    <a:lnTo>
                      <a:pt x="40" y="431"/>
                    </a:lnTo>
                    <a:lnTo>
                      <a:pt x="36" y="431"/>
                    </a:lnTo>
                    <a:lnTo>
                      <a:pt x="40" y="449"/>
                    </a:lnTo>
                    <a:lnTo>
                      <a:pt x="45" y="454"/>
                    </a:lnTo>
                    <a:lnTo>
                      <a:pt x="45" y="449"/>
                    </a:lnTo>
                    <a:lnTo>
                      <a:pt x="45" y="468"/>
                    </a:lnTo>
                    <a:lnTo>
                      <a:pt x="50" y="472"/>
                    </a:lnTo>
                    <a:lnTo>
                      <a:pt x="50" y="486"/>
                    </a:lnTo>
                    <a:lnTo>
                      <a:pt x="50" y="481"/>
                    </a:lnTo>
                    <a:lnTo>
                      <a:pt x="54" y="477"/>
                    </a:lnTo>
                    <a:lnTo>
                      <a:pt x="54" y="490"/>
                    </a:lnTo>
                    <a:lnTo>
                      <a:pt x="54" y="486"/>
                    </a:lnTo>
                    <a:lnTo>
                      <a:pt x="59" y="481"/>
                    </a:lnTo>
                    <a:lnTo>
                      <a:pt x="59" y="490"/>
                    </a:lnTo>
                    <a:lnTo>
                      <a:pt x="68" y="490"/>
                    </a:lnTo>
                    <a:lnTo>
                      <a:pt x="68" y="499"/>
                    </a:lnTo>
                    <a:lnTo>
                      <a:pt x="68" y="495"/>
                    </a:lnTo>
                    <a:lnTo>
                      <a:pt x="72" y="490"/>
                    </a:lnTo>
                    <a:lnTo>
                      <a:pt x="72" y="477"/>
                    </a:lnTo>
                    <a:lnTo>
                      <a:pt x="72" y="481"/>
                    </a:lnTo>
                    <a:lnTo>
                      <a:pt x="77" y="486"/>
                    </a:lnTo>
                    <a:lnTo>
                      <a:pt x="77" y="490"/>
                    </a:lnTo>
                    <a:lnTo>
                      <a:pt x="77" y="404"/>
                    </a:lnTo>
                    <a:lnTo>
                      <a:pt x="81" y="386"/>
                    </a:lnTo>
                    <a:lnTo>
                      <a:pt x="81" y="173"/>
                    </a:lnTo>
                    <a:lnTo>
                      <a:pt x="86" y="136"/>
                    </a:lnTo>
                    <a:lnTo>
                      <a:pt x="86" y="0"/>
                    </a:lnTo>
                    <a:lnTo>
                      <a:pt x="90" y="18"/>
                    </a:lnTo>
                    <a:lnTo>
                      <a:pt x="90" y="359"/>
                    </a:lnTo>
                    <a:lnTo>
                      <a:pt x="95" y="390"/>
                    </a:lnTo>
                    <a:lnTo>
                      <a:pt x="95" y="472"/>
                    </a:lnTo>
                    <a:lnTo>
                      <a:pt x="99" y="477"/>
                    </a:lnTo>
                    <a:lnTo>
                      <a:pt x="99" y="499"/>
                    </a:lnTo>
                    <a:lnTo>
                      <a:pt x="104" y="486"/>
                    </a:lnTo>
                    <a:lnTo>
                      <a:pt x="104" y="490"/>
                    </a:lnTo>
                    <a:lnTo>
                      <a:pt x="104" y="486"/>
                    </a:lnTo>
                    <a:lnTo>
                      <a:pt x="109" y="481"/>
                    </a:lnTo>
                    <a:lnTo>
                      <a:pt x="109" y="477"/>
                    </a:lnTo>
                    <a:lnTo>
                      <a:pt x="109" y="481"/>
                    </a:lnTo>
                    <a:lnTo>
                      <a:pt x="118" y="481"/>
                    </a:lnTo>
                    <a:lnTo>
                      <a:pt x="118" y="481"/>
                    </a:lnTo>
                    <a:lnTo>
                      <a:pt x="122" y="477"/>
                    </a:lnTo>
                    <a:lnTo>
                      <a:pt x="122" y="472"/>
                    </a:lnTo>
                    <a:lnTo>
                      <a:pt x="122" y="477"/>
                    </a:lnTo>
                    <a:lnTo>
                      <a:pt x="127" y="472"/>
                    </a:lnTo>
                    <a:lnTo>
                      <a:pt x="127" y="481"/>
                    </a:lnTo>
                    <a:lnTo>
                      <a:pt x="131" y="477"/>
                    </a:lnTo>
                    <a:lnTo>
                      <a:pt x="131" y="472"/>
                    </a:lnTo>
                    <a:lnTo>
                      <a:pt x="131" y="477"/>
                    </a:lnTo>
                    <a:lnTo>
                      <a:pt x="140" y="477"/>
                    </a:lnTo>
                    <a:lnTo>
                      <a:pt x="140" y="481"/>
                    </a:lnTo>
                    <a:lnTo>
                      <a:pt x="140" y="477"/>
                    </a:lnTo>
                    <a:lnTo>
                      <a:pt x="145" y="472"/>
                    </a:lnTo>
                    <a:lnTo>
                      <a:pt x="145" y="477"/>
                    </a:lnTo>
                    <a:lnTo>
                      <a:pt x="145" y="468"/>
                    </a:lnTo>
                    <a:lnTo>
                      <a:pt x="145" y="472"/>
                    </a:lnTo>
                    <a:lnTo>
                      <a:pt x="149" y="477"/>
                    </a:lnTo>
                    <a:lnTo>
                      <a:pt x="149" y="472"/>
                    </a:lnTo>
                    <a:lnTo>
                      <a:pt x="154" y="468"/>
                    </a:lnTo>
                    <a:lnTo>
                      <a:pt x="154" y="472"/>
                    </a:lnTo>
                    <a:lnTo>
                      <a:pt x="154" y="472"/>
                    </a:lnTo>
                    <a:lnTo>
                      <a:pt x="163" y="463"/>
                    </a:lnTo>
                    <a:lnTo>
                      <a:pt x="163" y="454"/>
                    </a:lnTo>
                    <a:lnTo>
                      <a:pt x="168" y="459"/>
                    </a:lnTo>
                    <a:lnTo>
                      <a:pt x="168" y="454"/>
                    </a:lnTo>
                    <a:lnTo>
                      <a:pt x="168" y="454"/>
                    </a:lnTo>
                    <a:lnTo>
                      <a:pt x="172" y="459"/>
                    </a:lnTo>
                    <a:lnTo>
                      <a:pt x="172" y="463"/>
                    </a:lnTo>
                    <a:lnTo>
                      <a:pt x="172" y="454"/>
                    </a:lnTo>
                    <a:lnTo>
                      <a:pt x="177" y="449"/>
                    </a:lnTo>
                    <a:lnTo>
                      <a:pt x="177" y="454"/>
                    </a:lnTo>
                    <a:lnTo>
                      <a:pt x="177" y="440"/>
                    </a:lnTo>
                    <a:lnTo>
                      <a:pt x="181" y="436"/>
                    </a:lnTo>
                    <a:lnTo>
                      <a:pt x="181" y="440"/>
                    </a:lnTo>
                    <a:lnTo>
                      <a:pt x="181" y="436"/>
                    </a:lnTo>
                    <a:lnTo>
                      <a:pt x="186" y="431"/>
                    </a:lnTo>
                    <a:lnTo>
                      <a:pt x="186" y="422"/>
                    </a:lnTo>
                    <a:lnTo>
                      <a:pt x="190" y="418"/>
                    </a:lnTo>
                    <a:lnTo>
                      <a:pt x="190" y="413"/>
                    </a:lnTo>
                    <a:lnTo>
                      <a:pt x="190" y="418"/>
                    </a:lnTo>
                    <a:lnTo>
                      <a:pt x="195" y="413"/>
                    </a:lnTo>
                    <a:lnTo>
                      <a:pt x="195" y="400"/>
                    </a:lnTo>
                    <a:lnTo>
                      <a:pt x="195" y="404"/>
                    </a:lnTo>
                    <a:lnTo>
                      <a:pt x="199" y="400"/>
                    </a:lnTo>
                    <a:lnTo>
                      <a:pt x="199" y="395"/>
                    </a:lnTo>
                    <a:lnTo>
                      <a:pt x="199" y="395"/>
                    </a:lnTo>
                    <a:lnTo>
                      <a:pt x="204" y="400"/>
                    </a:lnTo>
                    <a:lnTo>
                      <a:pt x="204" y="395"/>
                    </a:lnTo>
                    <a:lnTo>
                      <a:pt x="204" y="395"/>
                    </a:lnTo>
                    <a:lnTo>
                      <a:pt x="208" y="390"/>
                    </a:lnTo>
                    <a:lnTo>
                      <a:pt x="208" y="400"/>
                    </a:lnTo>
                    <a:lnTo>
                      <a:pt x="208" y="400"/>
                    </a:lnTo>
                    <a:lnTo>
                      <a:pt x="213" y="404"/>
                    </a:lnTo>
                    <a:lnTo>
                      <a:pt x="213" y="409"/>
                    </a:lnTo>
                    <a:lnTo>
                      <a:pt x="213" y="400"/>
                    </a:lnTo>
                    <a:lnTo>
                      <a:pt x="213" y="404"/>
                    </a:lnTo>
                    <a:lnTo>
                      <a:pt x="218" y="409"/>
                    </a:lnTo>
                    <a:lnTo>
                      <a:pt x="218" y="422"/>
                    </a:lnTo>
                    <a:lnTo>
                      <a:pt x="222" y="427"/>
                    </a:lnTo>
                    <a:lnTo>
                      <a:pt x="222" y="436"/>
                    </a:lnTo>
                    <a:lnTo>
                      <a:pt x="227" y="440"/>
                    </a:lnTo>
                    <a:lnTo>
                      <a:pt x="227" y="454"/>
                    </a:lnTo>
                    <a:lnTo>
                      <a:pt x="231" y="459"/>
                    </a:lnTo>
                    <a:lnTo>
                      <a:pt x="231" y="463"/>
                    </a:lnTo>
                    <a:lnTo>
                      <a:pt x="236" y="468"/>
                    </a:lnTo>
                    <a:lnTo>
                      <a:pt x="236" y="477"/>
                    </a:lnTo>
                    <a:lnTo>
                      <a:pt x="240" y="472"/>
                    </a:lnTo>
                    <a:lnTo>
                      <a:pt x="240" y="477"/>
                    </a:lnTo>
                    <a:lnTo>
                      <a:pt x="240" y="472"/>
                    </a:lnTo>
                    <a:lnTo>
                      <a:pt x="245" y="477"/>
                    </a:lnTo>
                    <a:lnTo>
                      <a:pt x="245" y="468"/>
                    </a:lnTo>
                    <a:lnTo>
                      <a:pt x="245" y="472"/>
                    </a:lnTo>
                    <a:lnTo>
                      <a:pt x="249" y="468"/>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0" name="Freeform 68"/>
              <p:cNvSpPr>
                <a:spLocks/>
              </p:cNvSpPr>
              <p:nvPr/>
            </p:nvSpPr>
            <p:spPr bwMode="auto">
              <a:xfrm>
                <a:off x="921" y="775"/>
                <a:ext cx="268" cy="535"/>
              </a:xfrm>
              <a:custGeom>
                <a:avLst/>
                <a:gdLst/>
                <a:ahLst/>
                <a:cxnLst>
                  <a:cxn ang="0">
                    <a:pos x="0" y="490"/>
                  </a:cxn>
                  <a:cxn ang="0">
                    <a:pos x="14" y="494"/>
                  </a:cxn>
                  <a:cxn ang="0">
                    <a:pos x="18" y="494"/>
                  </a:cxn>
                  <a:cxn ang="0">
                    <a:pos x="28" y="499"/>
                  </a:cxn>
                  <a:cxn ang="0">
                    <a:pos x="32" y="499"/>
                  </a:cxn>
                  <a:cxn ang="0">
                    <a:pos x="37" y="499"/>
                  </a:cxn>
                  <a:cxn ang="0">
                    <a:pos x="41" y="494"/>
                  </a:cxn>
                  <a:cxn ang="0">
                    <a:pos x="46" y="490"/>
                  </a:cxn>
                  <a:cxn ang="0">
                    <a:pos x="55" y="494"/>
                  </a:cxn>
                  <a:cxn ang="0">
                    <a:pos x="64" y="499"/>
                  </a:cxn>
                  <a:cxn ang="0">
                    <a:pos x="68" y="499"/>
                  </a:cxn>
                  <a:cxn ang="0">
                    <a:pos x="73" y="494"/>
                  </a:cxn>
                  <a:cxn ang="0">
                    <a:pos x="77" y="499"/>
                  </a:cxn>
                  <a:cxn ang="0">
                    <a:pos x="87" y="499"/>
                  </a:cxn>
                  <a:cxn ang="0">
                    <a:pos x="91" y="503"/>
                  </a:cxn>
                  <a:cxn ang="0">
                    <a:pos x="100" y="494"/>
                  </a:cxn>
                  <a:cxn ang="0">
                    <a:pos x="105" y="499"/>
                  </a:cxn>
                  <a:cxn ang="0">
                    <a:pos x="109" y="503"/>
                  </a:cxn>
                  <a:cxn ang="0">
                    <a:pos x="118" y="503"/>
                  </a:cxn>
                  <a:cxn ang="0">
                    <a:pos x="123" y="494"/>
                  </a:cxn>
                  <a:cxn ang="0">
                    <a:pos x="127" y="494"/>
                  </a:cxn>
                  <a:cxn ang="0">
                    <a:pos x="132" y="499"/>
                  </a:cxn>
                  <a:cxn ang="0">
                    <a:pos x="141" y="508"/>
                  </a:cxn>
                  <a:cxn ang="0">
                    <a:pos x="150" y="512"/>
                  </a:cxn>
                  <a:cxn ang="0">
                    <a:pos x="155" y="508"/>
                  </a:cxn>
                  <a:cxn ang="0">
                    <a:pos x="164" y="490"/>
                  </a:cxn>
                  <a:cxn ang="0">
                    <a:pos x="168" y="503"/>
                  </a:cxn>
                  <a:cxn ang="0">
                    <a:pos x="177" y="490"/>
                  </a:cxn>
                  <a:cxn ang="0">
                    <a:pos x="186" y="472"/>
                  </a:cxn>
                  <a:cxn ang="0">
                    <a:pos x="191" y="449"/>
                  </a:cxn>
                  <a:cxn ang="0">
                    <a:pos x="195" y="458"/>
                  </a:cxn>
                  <a:cxn ang="0">
                    <a:pos x="205" y="490"/>
                  </a:cxn>
                  <a:cxn ang="0">
                    <a:pos x="209" y="512"/>
                  </a:cxn>
                  <a:cxn ang="0">
                    <a:pos x="214" y="512"/>
                  </a:cxn>
                  <a:cxn ang="0">
                    <a:pos x="223" y="512"/>
                  </a:cxn>
                  <a:cxn ang="0">
                    <a:pos x="232" y="494"/>
                  </a:cxn>
                  <a:cxn ang="0">
                    <a:pos x="236" y="449"/>
                  </a:cxn>
                  <a:cxn ang="0">
                    <a:pos x="241" y="0"/>
                  </a:cxn>
                  <a:cxn ang="0">
                    <a:pos x="250" y="349"/>
                  </a:cxn>
                  <a:cxn ang="0">
                    <a:pos x="254" y="535"/>
                  </a:cxn>
                  <a:cxn ang="0">
                    <a:pos x="259" y="517"/>
                  </a:cxn>
                  <a:cxn ang="0">
                    <a:pos x="264" y="512"/>
                  </a:cxn>
                </a:cxnLst>
                <a:rect l="0" t="0" r="r" b="b"/>
                <a:pathLst>
                  <a:path w="268" h="535">
                    <a:moveTo>
                      <a:pt x="0" y="481"/>
                    </a:moveTo>
                    <a:lnTo>
                      <a:pt x="0" y="494"/>
                    </a:lnTo>
                    <a:lnTo>
                      <a:pt x="0" y="490"/>
                    </a:lnTo>
                    <a:lnTo>
                      <a:pt x="5" y="485"/>
                    </a:lnTo>
                    <a:lnTo>
                      <a:pt x="5" y="494"/>
                    </a:lnTo>
                    <a:lnTo>
                      <a:pt x="14" y="494"/>
                    </a:lnTo>
                    <a:lnTo>
                      <a:pt x="14" y="490"/>
                    </a:lnTo>
                    <a:lnTo>
                      <a:pt x="14" y="499"/>
                    </a:lnTo>
                    <a:lnTo>
                      <a:pt x="18" y="494"/>
                    </a:lnTo>
                    <a:lnTo>
                      <a:pt x="18" y="490"/>
                    </a:lnTo>
                    <a:lnTo>
                      <a:pt x="18" y="499"/>
                    </a:lnTo>
                    <a:lnTo>
                      <a:pt x="28" y="499"/>
                    </a:lnTo>
                    <a:lnTo>
                      <a:pt x="28" y="494"/>
                    </a:lnTo>
                    <a:lnTo>
                      <a:pt x="28" y="503"/>
                    </a:lnTo>
                    <a:lnTo>
                      <a:pt x="32" y="499"/>
                    </a:lnTo>
                    <a:lnTo>
                      <a:pt x="32" y="503"/>
                    </a:lnTo>
                    <a:lnTo>
                      <a:pt x="32" y="494"/>
                    </a:lnTo>
                    <a:lnTo>
                      <a:pt x="37" y="499"/>
                    </a:lnTo>
                    <a:lnTo>
                      <a:pt x="41" y="494"/>
                    </a:lnTo>
                    <a:lnTo>
                      <a:pt x="41" y="499"/>
                    </a:lnTo>
                    <a:lnTo>
                      <a:pt x="41" y="494"/>
                    </a:lnTo>
                    <a:lnTo>
                      <a:pt x="46" y="490"/>
                    </a:lnTo>
                    <a:lnTo>
                      <a:pt x="46" y="494"/>
                    </a:lnTo>
                    <a:lnTo>
                      <a:pt x="46" y="490"/>
                    </a:lnTo>
                    <a:lnTo>
                      <a:pt x="55" y="499"/>
                    </a:lnTo>
                    <a:lnTo>
                      <a:pt x="55" y="499"/>
                    </a:lnTo>
                    <a:lnTo>
                      <a:pt x="55" y="494"/>
                    </a:lnTo>
                    <a:lnTo>
                      <a:pt x="59" y="499"/>
                    </a:lnTo>
                    <a:lnTo>
                      <a:pt x="59" y="494"/>
                    </a:lnTo>
                    <a:lnTo>
                      <a:pt x="64" y="499"/>
                    </a:lnTo>
                    <a:lnTo>
                      <a:pt x="64" y="490"/>
                    </a:lnTo>
                    <a:lnTo>
                      <a:pt x="68" y="494"/>
                    </a:lnTo>
                    <a:lnTo>
                      <a:pt x="68" y="499"/>
                    </a:lnTo>
                    <a:lnTo>
                      <a:pt x="68" y="494"/>
                    </a:lnTo>
                    <a:lnTo>
                      <a:pt x="73" y="490"/>
                    </a:lnTo>
                    <a:lnTo>
                      <a:pt x="73" y="494"/>
                    </a:lnTo>
                    <a:lnTo>
                      <a:pt x="73" y="490"/>
                    </a:lnTo>
                    <a:lnTo>
                      <a:pt x="77" y="494"/>
                    </a:lnTo>
                    <a:lnTo>
                      <a:pt x="77" y="499"/>
                    </a:lnTo>
                    <a:lnTo>
                      <a:pt x="77" y="494"/>
                    </a:lnTo>
                    <a:lnTo>
                      <a:pt x="87" y="494"/>
                    </a:lnTo>
                    <a:lnTo>
                      <a:pt x="87" y="499"/>
                    </a:lnTo>
                    <a:lnTo>
                      <a:pt x="91" y="503"/>
                    </a:lnTo>
                    <a:lnTo>
                      <a:pt x="91" y="499"/>
                    </a:lnTo>
                    <a:lnTo>
                      <a:pt x="91" y="503"/>
                    </a:lnTo>
                    <a:lnTo>
                      <a:pt x="100" y="494"/>
                    </a:lnTo>
                    <a:lnTo>
                      <a:pt x="96" y="494"/>
                    </a:lnTo>
                    <a:lnTo>
                      <a:pt x="100" y="494"/>
                    </a:lnTo>
                    <a:lnTo>
                      <a:pt x="105" y="499"/>
                    </a:lnTo>
                    <a:lnTo>
                      <a:pt x="105" y="494"/>
                    </a:lnTo>
                    <a:lnTo>
                      <a:pt x="105" y="499"/>
                    </a:lnTo>
                    <a:lnTo>
                      <a:pt x="109" y="503"/>
                    </a:lnTo>
                    <a:lnTo>
                      <a:pt x="109" y="508"/>
                    </a:lnTo>
                    <a:lnTo>
                      <a:pt x="109" y="503"/>
                    </a:lnTo>
                    <a:lnTo>
                      <a:pt x="114" y="503"/>
                    </a:lnTo>
                    <a:lnTo>
                      <a:pt x="118" y="499"/>
                    </a:lnTo>
                    <a:lnTo>
                      <a:pt x="118" y="503"/>
                    </a:lnTo>
                    <a:lnTo>
                      <a:pt x="118" y="499"/>
                    </a:lnTo>
                    <a:lnTo>
                      <a:pt x="123" y="503"/>
                    </a:lnTo>
                    <a:lnTo>
                      <a:pt x="123" y="494"/>
                    </a:lnTo>
                    <a:lnTo>
                      <a:pt x="123" y="499"/>
                    </a:lnTo>
                    <a:lnTo>
                      <a:pt x="127" y="494"/>
                    </a:lnTo>
                    <a:lnTo>
                      <a:pt x="127" y="494"/>
                    </a:lnTo>
                    <a:lnTo>
                      <a:pt x="127" y="499"/>
                    </a:lnTo>
                    <a:lnTo>
                      <a:pt x="132" y="503"/>
                    </a:lnTo>
                    <a:lnTo>
                      <a:pt x="132" y="499"/>
                    </a:lnTo>
                    <a:lnTo>
                      <a:pt x="141" y="499"/>
                    </a:lnTo>
                    <a:lnTo>
                      <a:pt x="136" y="499"/>
                    </a:lnTo>
                    <a:lnTo>
                      <a:pt x="141" y="508"/>
                    </a:lnTo>
                    <a:lnTo>
                      <a:pt x="146" y="512"/>
                    </a:lnTo>
                    <a:lnTo>
                      <a:pt x="146" y="508"/>
                    </a:lnTo>
                    <a:lnTo>
                      <a:pt x="150" y="512"/>
                    </a:lnTo>
                    <a:lnTo>
                      <a:pt x="150" y="508"/>
                    </a:lnTo>
                    <a:lnTo>
                      <a:pt x="159" y="508"/>
                    </a:lnTo>
                    <a:lnTo>
                      <a:pt x="155" y="508"/>
                    </a:lnTo>
                    <a:lnTo>
                      <a:pt x="159" y="499"/>
                    </a:lnTo>
                    <a:lnTo>
                      <a:pt x="164" y="494"/>
                    </a:lnTo>
                    <a:lnTo>
                      <a:pt x="164" y="490"/>
                    </a:lnTo>
                    <a:lnTo>
                      <a:pt x="164" y="503"/>
                    </a:lnTo>
                    <a:lnTo>
                      <a:pt x="168" y="499"/>
                    </a:lnTo>
                    <a:lnTo>
                      <a:pt x="168" y="503"/>
                    </a:lnTo>
                    <a:lnTo>
                      <a:pt x="168" y="499"/>
                    </a:lnTo>
                    <a:lnTo>
                      <a:pt x="173" y="494"/>
                    </a:lnTo>
                    <a:lnTo>
                      <a:pt x="177" y="490"/>
                    </a:lnTo>
                    <a:lnTo>
                      <a:pt x="182" y="485"/>
                    </a:lnTo>
                    <a:lnTo>
                      <a:pt x="182" y="476"/>
                    </a:lnTo>
                    <a:lnTo>
                      <a:pt x="186" y="472"/>
                    </a:lnTo>
                    <a:lnTo>
                      <a:pt x="186" y="462"/>
                    </a:lnTo>
                    <a:lnTo>
                      <a:pt x="191" y="458"/>
                    </a:lnTo>
                    <a:lnTo>
                      <a:pt x="191" y="449"/>
                    </a:lnTo>
                    <a:lnTo>
                      <a:pt x="191" y="453"/>
                    </a:lnTo>
                    <a:lnTo>
                      <a:pt x="195" y="449"/>
                    </a:lnTo>
                    <a:lnTo>
                      <a:pt x="195" y="458"/>
                    </a:lnTo>
                    <a:lnTo>
                      <a:pt x="200" y="462"/>
                    </a:lnTo>
                    <a:lnTo>
                      <a:pt x="200" y="485"/>
                    </a:lnTo>
                    <a:lnTo>
                      <a:pt x="205" y="490"/>
                    </a:lnTo>
                    <a:lnTo>
                      <a:pt x="205" y="499"/>
                    </a:lnTo>
                    <a:lnTo>
                      <a:pt x="209" y="503"/>
                    </a:lnTo>
                    <a:lnTo>
                      <a:pt x="209" y="512"/>
                    </a:lnTo>
                    <a:lnTo>
                      <a:pt x="214" y="508"/>
                    </a:lnTo>
                    <a:lnTo>
                      <a:pt x="214" y="503"/>
                    </a:lnTo>
                    <a:lnTo>
                      <a:pt x="214" y="512"/>
                    </a:lnTo>
                    <a:lnTo>
                      <a:pt x="223" y="521"/>
                    </a:lnTo>
                    <a:lnTo>
                      <a:pt x="218" y="521"/>
                    </a:lnTo>
                    <a:lnTo>
                      <a:pt x="223" y="512"/>
                    </a:lnTo>
                    <a:lnTo>
                      <a:pt x="227" y="508"/>
                    </a:lnTo>
                    <a:lnTo>
                      <a:pt x="227" y="499"/>
                    </a:lnTo>
                    <a:lnTo>
                      <a:pt x="232" y="494"/>
                    </a:lnTo>
                    <a:lnTo>
                      <a:pt x="232" y="508"/>
                    </a:lnTo>
                    <a:lnTo>
                      <a:pt x="232" y="458"/>
                    </a:lnTo>
                    <a:lnTo>
                      <a:pt x="236" y="449"/>
                    </a:lnTo>
                    <a:lnTo>
                      <a:pt x="236" y="240"/>
                    </a:lnTo>
                    <a:lnTo>
                      <a:pt x="241" y="213"/>
                    </a:lnTo>
                    <a:lnTo>
                      <a:pt x="241" y="0"/>
                    </a:lnTo>
                    <a:lnTo>
                      <a:pt x="245" y="4"/>
                    </a:lnTo>
                    <a:lnTo>
                      <a:pt x="245" y="308"/>
                    </a:lnTo>
                    <a:lnTo>
                      <a:pt x="250" y="349"/>
                    </a:lnTo>
                    <a:lnTo>
                      <a:pt x="250" y="503"/>
                    </a:lnTo>
                    <a:lnTo>
                      <a:pt x="254" y="508"/>
                    </a:lnTo>
                    <a:lnTo>
                      <a:pt x="254" y="535"/>
                    </a:lnTo>
                    <a:lnTo>
                      <a:pt x="259" y="531"/>
                    </a:lnTo>
                    <a:lnTo>
                      <a:pt x="259" y="517"/>
                    </a:lnTo>
                    <a:lnTo>
                      <a:pt x="259" y="517"/>
                    </a:lnTo>
                    <a:lnTo>
                      <a:pt x="264" y="512"/>
                    </a:lnTo>
                    <a:lnTo>
                      <a:pt x="264" y="508"/>
                    </a:lnTo>
                    <a:lnTo>
                      <a:pt x="264" y="512"/>
                    </a:lnTo>
                    <a:lnTo>
                      <a:pt x="268" y="517"/>
                    </a:lnTo>
                    <a:lnTo>
                      <a:pt x="268" y="508"/>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1" name="Freeform 69"/>
              <p:cNvSpPr>
                <a:spLocks/>
              </p:cNvSpPr>
              <p:nvPr/>
            </p:nvSpPr>
            <p:spPr bwMode="auto">
              <a:xfrm>
                <a:off x="1189" y="1188"/>
                <a:ext cx="232" cy="99"/>
              </a:xfrm>
              <a:custGeom>
                <a:avLst/>
                <a:gdLst/>
                <a:ahLst/>
                <a:cxnLst>
                  <a:cxn ang="0">
                    <a:pos x="5" y="95"/>
                  </a:cxn>
                  <a:cxn ang="0">
                    <a:pos x="9" y="99"/>
                  </a:cxn>
                  <a:cxn ang="0">
                    <a:pos x="14" y="95"/>
                  </a:cxn>
                  <a:cxn ang="0">
                    <a:pos x="18" y="99"/>
                  </a:cxn>
                  <a:cxn ang="0">
                    <a:pos x="23" y="95"/>
                  </a:cxn>
                  <a:cxn ang="0">
                    <a:pos x="27" y="90"/>
                  </a:cxn>
                  <a:cxn ang="0">
                    <a:pos x="36" y="90"/>
                  </a:cxn>
                  <a:cxn ang="0">
                    <a:pos x="41" y="86"/>
                  </a:cxn>
                  <a:cxn ang="0">
                    <a:pos x="45" y="81"/>
                  </a:cxn>
                  <a:cxn ang="0">
                    <a:pos x="50" y="77"/>
                  </a:cxn>
                  <a:cxn ang="0">
                    <a:pos x="55" y="72"/>
                  </a:cxn>
                  <a:cxn ang="0">
                    <a:pos x="59" y="72"/>
                  </a:cxn>
                  <a:cxn ang="0">
                    <a:pos x="64" y="54"/>
                  </a:cxn>
                  <a:cxn ang="0">
                    <a:pos x="68" y="40"/>
                  </a:cxn>
                  <a:cxn ang="0">
                    <a:pos x="73" y="36"/>
                  </a:cxn>
                  <a:cxn ang="0">
                    <a:pos x="82" y="18"/>
                  </a:cxn>
                  <a:cxn ang="0">
                    <a:pos x="86" y="0"/>
                  </a:cxn>
                  <a:cxn ang="0">
                    <a:pos x="95" y="0"/>
                  </a:cxn>
                  <a:cxn ang="0">
                    <a:pos x="100" y="4"/>
                  </a:cxn>
                  <a:cxn ang="0">
                    <a:pos x="104" y="27"/>
                  </a:cxn>
                  <a:cxn ang="0">
                    <a:pos x="114" y="49"/>
                  </a:cxn>
                  <a:cxn ang="0">
                    <a:pos x="118" y="81"/>
                  </a:cxn>
                  <a:cxn ang="0">
                    <a:pos x="123" y="90"/>
                  </a:cxn>
                  <a:cxn ang="0">
                    <a:pos x="127" y="90"/>
                  </a:cxn>
                  <a:cxn ang="0">
                    <a:pos x="136" y="95"/>
                  </a:cxn>
                  <a:cxn ang="0">
                    <a:pos x="141" y="90"/>
                  </a:cxn>
                  <a:cxn ang="0">
                    <a:pos x="145" y="95"/>
                  </a:cxn>
                  <a:cxn ang="0">
                    <a:pos x="150" y="90"/>
                  </a:cxn>
                  <a:cxn ang="0">
                    <a:pos x="154" y="99"/>
                  </a:cxn>
                  <a:cxn ang="0">
                    <a:pos x="159" y="81"/>
                  </a:cxn>
                  <a:cxn ang="0">
                    <a:pos x="163" y="90"/>
                  </a:cxn>
                  <a:cxn ang="0">
                    <a:pos x="173" y="90"/>
                  </a:cxn>
                  <a:cxn ang="0">
                    <a:pos x="182" y="86"/>
                  </a:cxn>
                  <a:cxn ang="0">
                    <a:pos x="191" y="86"/>
                  </a:cxn>
                  <a:cxn ang="0">
                    <a:pos x="195" y="81"/>
                  </a:cxn>
                  <a:cxn ang="0">
                    <a:pos x="200" y="81"/>
                  </a:cxn>
                  <a:cxn ang="0">
                    <a:pos x="204" y="81"/>
                  </a:cxn>
                  <a:cxn ang="0">
                    <a:pos x="209" y="86"/>
                  </a:cxn>
                  <a:cxn ang="0">
                    <a:pos x="213" y="90"/>
                  </a:cxn>
                  <a:cxn ang="0">
                    <a:pos x="218" y="95"/>
                  </a:cxn>
                  <a:cxn ang="0">
                    <a:pos x="222" y="86"/>
                  </a:cxn>
                  <a:cxn ang="0">
                    <a:pos x="227" y="95"/>
                  </a:cxn>
                </a:cxnLst>
                <a:rect l="0" t="0" r="r" b="b"/>
                <a:pathLst>
                  <a:path w="232" h="99">
                    <a:moveTo>
                      <a:pt x="0" y="95"/>
                    </a:moveTo>
                    <a:lnTo>
                      <a:pt x="0" y="99"/>
                    </a:lnTo>
                    <a:lnTo>
                      <a:pt x="5" y="95"/>
                    </a:lnTo>
                    <a:lnTo>
                      <a:pt x="5" y="99"/>
                    </a:lnTo>
                    <a:lnTo>
                      <a:pt x="5" y="95"/>
                    </a:lnTo>
                    <a:lnTo>
                      <a:pt x="9" y="99"/>
                    </a:lnTo>
                    <a:lnTo>
                      <a:pt x="9" y="95"/>
                    </a:lnTo>
                    <a:lnTo>
                      <a:pt x="9" y="99"/>
                    </a:lnTo>
                    <a:lnTo>
                      <a:pt x="14" y="95"/>
                    </a:lnTo>
                    <a:lnTo>
                      <a:pt x="18" y="99"/>
                    </a:lnTo>
                    <a:lnTo>
                      <a:pt x="18" y="95"/>
                    </a:lnTo>
                    <a:lnTo>
                      <a:pt x="18" y="99"/>
                    </a:lnTo>
                    <a:lnTo>
                      <a:pt x="23" y="95"/>
                    </a:lnTo>
                    <a:lnTo>
                      <a:pt x="23" y="99"/>
                    </a:lnTo>
                    <a:lnTo>
                      <a:pt x="23" y="95"/>
                    </a:lnTo>
                    <a:lnTo>
                      <a:pt x="27" y="90"/>
                    </a:lnTo>
                    <a:lnTo>
                      <a:pt x="27" y="95"/>
                    </a:lnTo>
                    <a:lnTo>
                      <a:pt x="27" y="90"/>
                    </a:lnTo>
                    <a:lnTo>
                      <a:pt x="32" y="86"/>
                    </a:lnTo>
                    <a:lnTo>
                      <a:pt x="32" y="95"/>
                    </a:lnTo>
                    <a:lnTo>
                      <a:pt x="36" y="90"/>
                    </a:lnTo>
                    <a:lnTo>
                      <a:pt x="36" y="86"/>
                    </a:lnTo>
                    <a:lnTo>
                      <a:pt x="36" y="90"/>
                    </a:lnTo>
                    <a:lnTo>
                      <a:pt x="41" y="86"/>
                    </a:lnTo>
                    <a:lnTo>
                      <a:pt x="41" y="81"/>
                    </a:lnTo>
                    <a:lnTo>
                      <a:pt x="41" y="86"/>
                    </a:lnTo>
                    <a:lnTo>
                      <a:pt x="45" y="81"/>
                    </a:lnTo>
                    <a:lnTo>
                      <a:pt x="45" y="86"/>
                    </a:lnTo>
                    <a:lnTo>
                      <a:pt x="45" y="81"/>
                    </a:lnTo>
                    <a:lnTo>
                      <a:pt x="50" y="77"/>
                    </a:lnTo>
                    <a:lnTo>
                      <a:pt x="50" y="81"/>
                    </a:lnTo>
                    <a:lnTo>
                      <a:pt x="50" y="77"/>
                    </a:lnTo>
                    <a:lnTo>
                      <a:pt x="55" y="72"/>
                    </a:lnTo>
                    <a:lnTo>
                      <a:pt x="55" y="68"/>
                    </a:lnTo>
                    <a:lnTo>
                      <a:pt x="55" y="68"/>
                    </a:lnTo>
                    <a:lnTo>
                      <a:pt x="59" y="72"/>
                    </a:lnTo>
                    <a:lnTo>
                      <a:pt x="59" y="68"/>
                    </a:lnTo>
                    <a:lnTo>
                      <a:pt x="64" y="63"/>
                    </a:lnTo>
                    <a:lnTo>
                      <a:pt x="64" y="54"/>
                    </a:lnTo>
                    <a:lnTo>
                      <a:pt x="64" y="59"/>
                    </a:lnTo>
                    <a:lnTo>
                      <a:pt x="68" y="54"/>
                    </a:lnTo>
                    <a:lnTo>
                      <a:pt x="68" y="40"/>
                    </a:lnTo>
                    <a:lnTo>
                      <a:pt x="73" y="36"/>
                    </a:lnTo>
                    <a:lnTo>
                      <a:pt x="73" y="40"/>
                    </a:lnTo>
                    <a:lnTo>
                      <a:pt x="73" y="36"/>
                    </a:lnTo>
                    <a:lnTo>
                      <a:pt x="77" y="31"/>
                    </a:lnTo>
                    <a:lnTo>
                      <a:pt x="77" y="22"/>
                    </a:lnTo>
                    <a:lnTo>
                      <a:pt x="82" y="18"/>
                    </a:lnTo>
                    <a:lnTo>
                      <a:pt x="82" y="9"/>
                    </a:lnTo>
                    <a:lnTo>
                      <a:pt x="86" y="13"/>
                    </a:lnTo>
                    <a:lnTo>
                      <a:pt x="86" y="0"/>
                    </a:lnTo>
                    <a:lnTo>
                      <a:pt x="86" y="4"/>
                    </a:lnTo>
                    <a:lnTo>
                      <a:pt x="91" y="4"/>
                    </a:lnTo>
                    <a:lnTo>
                      <a:pt x="95" y="0"/>
                    </a:lnTo>
                    <a:lnTo>
                      <a:pt x="95" y="4"/>
                    </a:lnTo>
                    <a:lnTo>
                      <a:pt x="95" y="0"/>
                    </a:lnTo>
                    <a:lnTo>
                      <a:pt x="100" y="4"/>
                    </a:lnTo>
                    <a:lnTo>
                      <a:pt x="100" y="13"/>
                    </a:lnTo>
                    <a:lnTo>
                      <a:pt x="104" y="18"/>
                    </a:lnTo>
                    <a:lnTo>
                      <a:pt x="104" y="27"/>
                    </a:lnTo>
                    <a:lnTo>
                      <a:pt x="109" y="31"/>
                    </a:lnTo>
                    <a:lnTo>
                      <a:pt x="109" y="45"/>
                    </a:lnTo>
                    <a:lnTo>
                      <a:pt x="114" y="49"/>
                    </a:lnTo>
                    <a:lnTo>
                      <a:pt x="114" y="63"/>
                    </a:lnTo>
                    <a:lnTo>
                      <a:pt x="118" y="68"/>
                    </a:lnTo>
                    <a:lnTo>
                      <a:pt x="118" y="81"/>
                    </a:lnTo>
                    <a:lnTo>
                      <a:pt x="123" y="86"/>
                    </a:lnTo>
                    <a:lnTo>
                      <a:pt x="123" y="81"/>
                    </a:lnTo>
                    <a:lnTo>
                      <a:pt x="123" y="90"/>
                    </a:lnTo>
                    <a:lnTo>
                      <a:pt x="127" y="86"/>
                    </a:lnTo>
                    <a:lnTo>
                      <a:pt x="127" y="95"/>
                    </a:lnTo>
                    <a:lnTo>
                      <a:pt x="127" y="90"/>
                    </a:lnTo>
                    <a:lnTo>
                      <a:pt x="132" y="95"/>
                    </a:lnTo>
                    <a:lnTo>
                      <a:pt x="136" y="90"/>
                    </a:lnTo>
                    <a:lnTo>
                      <a:pt x="136" y="95"/>
                    </a:lnTo>
                    <a:lnTo>
                      <a:pt x="141" y="90"/>
                    </a:lnTo>
                    <a:lnTo>
                      <a:pt x="141" y="99"/>
                    </a:lnTo>
                    <a:lnTo>
                      <a:pt x="141" y="90"/>
                    </a:lnTo>
                    <a:lnTo>
                      <a:pt x="145" y="95"/>
                    </a:lnTo>
                    <a:lnTo>
                      <a:pt x="145" y="99"/>
                    </a:lnTo>
                    <a:lnTo>
                      <a:pt x="145" y="95"/>
                    </a:lnTo>
                    <a:lnTo>
                      <a:pt x="150" y="90"/>
                    </a:lnTo>
                    <a:lnTo>
                      <a:pt x="150" y="95"/>
                    </a:lnTo>
                    <a:lnTo>
                      <a:pt x="150" y="90"/>
                    </a:lnTo>
                    <a:lnTo>
                      <a:pt x="150" y="90"/>
                    </a:lnTo>
                    <a:lnTo>
                      <a:pt x="154" y="95"/>
                    </a:lnTo>
                    <a:lnTo>
                      <a:pt x="154" y="99"/>
                    </a:lnTo>
                    <a:lnTo>
                      <a:pt x="154" y="90"/>
                    </a:lnTo>
                    <a:lnTo>
                      <a:pt x="159" y="86"/>
                    </a:lnTo>
                    <a:lnTo>
                      <a:pt x="159" y="81"/>
                    </a:lnTo>
                    <a:lnTo>
                      <a:pt x="159" y="81"/>
                    </a:lnTo>
                    <a:lnTo>
                      <a:pt x="163" y="86"/>
                    </a:lnTo>
                    <a:lnTo>
                      <a:pt x="163" y="90"/>
                    </a:lnTo>
                    <a:lnTo>
                      <a:pt x="163" y="90"/>
                    </a:lnTo>
                    <a:lnTo>
                      <a:pt x="173" y="81"/>
                    </a:lnTo>
                    <a:lnTo>
                      <a:pt x="173" y="90"/>
                    </a:lnTo>
                    <a:lnTo>
                      <a:pt x="173" y="81"/>
                    </a:lnTo>
                    <a:lnTo>
                      <a:pt x="177" y="81"/>
                    </a:lnTo>
                    <a:lnTo>
                      <a:pt x="182" y="86"/>
                    </a:lnTo>
                    <a:lnTo>
                      <a:pt x="186" y="81"/>
                    </a:lnTo>
                    <a:lnTo>
                      <a:pt x="186" y="77"/>
                    </a:lnTo>
                    <a:lnTo>
                      <a:pt x="191" y="86"/>
                    </a:lnTo>
                    <a:lnTo>
                      <a:pt x="191" y="90"/>
                    </a:lnTo>
                    <a:lnTo>
                      <a:pt x="191" y="81"/>
                    </a:lnTo>
                    <a:lnTo>
                      <a:pt x="195" y="81"/>
                    </a:lnTo>
                    <a:lnTo>
                      <a:pt x="200" y="86"/>
                    </a:lnTo>
                    <a:lnTo>
                      <a:pt x="200" y="86"/>
                    </a:lnTo>
                    <a:lnTo>
                      <a:pt x="200" y="81"/>
                    </a:lnTo>
                    <a:lnTo>
                      <a:pt x="204" y="86"/>
                    </a:lnTo>
                    <a:lnTo>
                      <a:pt x="204" y="81"/>
                    </a:lnTo>
                    <a:lnTo>
                      <a:pt x="204" y="81"/>
                    </a:lnTo>
                    <a:lnTo>
                      <a:pt x="209" y="86"/>
                    </a:lnTo>
                    <a:lnTo>
                      <a:pt x="209" y="81"/>
                    </a:lnTo>
                    <a:lnTo>
                      <a:pt x="209" y="86"/>
                    </a:lnTo>
                    <a:lnTo>
                      <a:pt x="213" y="90"/>
                    </a:lnTo>
                    <a:lnTo>
                      <a:pt x="213" y="86"/>
                    </a:lnTo>
                    <a:lnTo>
                      <a:pt x="213" y="90"/>
                    </a:lnTo>
                    <a:lnTo>
                      <a:pt x="218" y="95"/>
                    </a:lnTo>
                    <a:lnTo>
                      <a:pt x="218" y="90"/>
                    </a:lnTo>
                    <a:lnTo>
                      <a:pt x="218" y="95"/>
                    </a:lnTo>
                    <a:lnTo>
                      <a:pt x="222" y="90"/>
                    </a:lnTo>
                    <a:lnTo>
                      <a:pt x="222" y="99"/>
                    </a:lnTo>
                    <a:lnTo>
                      <a:pt x="222" y="86"/>
                    </a:lnTo>
                    <a:lnTo>
                      <a:pt x="222" y="90"/>
                    </a:lnTo>
                    <a:lnTo>
                      <a:pt x="227" y="95"/>
                    </a:lnTo>
                    <a:lnTo>
                      <a:pt x="227" y="95"/>
                    </a:lnTo>
                    <a:lnTo>
                      <a:pt x="227" y="90"/>
                    </a:lnTo>
                    <a:lnTo>
                      <a:pt x="232" y="86"/>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2" name="Freeform 70"/>
              <p:cNvSpPr>
                <a:spLocks/>
              </p:cNvSpPr>
              <p:nvPr/>
            </p:nvSpPr>
            <p:spPr bwMode="auto">
              <a:xfrm>
                <a:off x="1421" y="793"/>
                <a:ext cx="231" cy="535"/>
              </a:xfrm>
              <a:custGeom>
                <a:avLst/>
                <a:gdLst/>
                <a:ahLst/>
                <a:cxnLst>
                  <a:cxn ang="0">
                    <a:pos x="4" y="485"/>
                  </a:cxn>
                  <a:cxn ang="0">
                    <a:pos x="9" y="490"/>
                  </a:cxn>
                  <a:cxn ang="0">
                    <a:pos x="18" y="485"/>
                  </a:cxn>
                  <a:cxn ang="0">
                    <a:pos x="22" y="485"/>
                  </a:cxn>
                  <a:cxn ang="0">
                    <a:pos x="27" y="490"/>
                  </a:cxn>
                  <a:cxn ang="0">
                    <a:pos x="31" y="494"/>
                  </a:cxn>
                  <a:cxn ang="0">
                    <a:pos x="36" y="494"/>
                  </a:cxn>
                  <a:cxn ang="0">
                    <a:pos x="40" y="494"/>
                  </a:cxn>
                  <a:cxn ang="0">
                    <a:pos x="45" y="481"/>
                  </a:cxn>
                  <a:cxn ang="0">
                    <a:pos x="54" y="499"/>
                  </a:cxn>
                  <a:cxn ang="0">
                    <a:pos x="59" y="499"/>
                  </a:cxn>
                  <a:cxn ang="0">
                    <a:pos x="63" y="485"/>
                  </a:cxn>
                  <a:cxn ang="0">
                    <a:pos x="68" y="490"/>
                  </a:cxn>
                  <a:cxn ang="0">
                    <a:pos x="77" y="494"/>
                  </a:cxn>
                  <a:cxn ang="0">
                    <a:pos x="81" y="485"/>
                  </a:cxn>
                  <a:cxn ang="0">
                    <a:pos x="86" y="494"/>
                  </a:cxn>
                  <a:cxn ang="0">
                    <a:pos x="90" y="467"/>
                  </a:cxn>
                  <a:cxn ang="0">
                    <a:pos x="99" y="449"/>
                  </a:cxn>
                  <a:cxn ang="0">
                    <a:pos x="104" y="458"/>
                  </a:cxn>
                  <a:cxn ang="0">
                    <a:pos x="108" y="472"/>
                  </a:cxn>
                  <a:cxn ang="0">
                    <a:pos x="113" y="503"/>
                  </a:cxn>
                  <a:cxn ang="0">
                    <a:pos x="118" y="508"/>
                  </a:cxn>
                  <a:cxn ang="0">
                    <a:pos x="122" y="503"/>
                  </a:cxn>
                  <a:cxn ang="0">
                    <a:pos x="127" y="503"/>
                  </a:cxn>
                  <a:cxn ang="0">
                    <a:pos x="131" y="513"/>
                  </a:cxn>
                  <a:cxn ang="0">
                    <a:pos x="136" y="490"/>
                  </a:cxn>
                  <a:cxn ang="0">
                    <a:pos x="140" y="345"/>
                  </a:cxn>
                  <a:cxn ang="0">
                    <a:pos x="149" y="41"/>
                  </a:cxn>
                  <a:cxn ang="0">
                    <a:pos x="154" y="136"/>
                  </a:cxn>
                  <a:cxn ang="0">
                    <a:pos x="158" y="494"/>
                  </a:cxn>
                  <a:cxn ang="0">
                    <a:pos x="163" y="535"/>
                  </a:cxn>
                  <a:cxn ang="0">
                    <a:pos x="167" y="494"/>
                  </a:cxn>
                  <a:cxn ang="0">
                    <a:pos x="172" y="499"/>
                  </a:cxn>
                  <a:cxn ang="0">
                    <a:pos x="177" y="494"/>
                  </a:cxn>
                  <a:cxn ang="0">
                    <a:pos x="186" y="494"/>
                  </a:cxn>
                  <a:cxn ang="0">
                    <a:pos x="190" y="499"/>
                  </a:cxn>
                  <a:cxn ang="0">
                    <a:pos x="199" y="494"/>
                  </a:cxn>
                  <a:cxn ang="0">
                    <a:pos x="199" y="499"/>
                  </a:cxn>
                  <a:cxn ang="0">
                    <a:pos x="208" y="490"/>
                  </a:cxn>
                  <a:cxn ang="0">
                    <a:pos x="217" y="485"/>
                  </a:cxn>
                  <a:cxn ang="0">
                    <a:pos x="222" y="467"/>
                  </a:cxn>
                  <a:cxn ang="0">
                    <a:pos x="226" y="467"/>
                  </a:cxn>
                </a:cxnLst>
                <a:rect l="0" t="0" r="r" b="b"/>
                <a:pathLst>
                  <a:path w="231" h="535">
                    <a:moveTo>
                      <a:pt x="0" y="481"/>
                    </a:moveTo>
                    <a:lnTo>
                      <a:pt x="0" y="490"/>
                    </a:lnTo>
                    <a:lnTo>
                      <a:pt x="4" y="485"/>
                    </a:lnTo>
                    <a:lnTo>
                      <a:pt x="4" y="494"/>
                    </a:lnTo>
                    <a:lnTo>
                      <a:pt x="4" y="485"/>
                    </a:lnTo>
                    <a:lnTo>
                      <a:pt x="9" y="490"/>
                    </a:lnTo>
                    <a:lnTo>
                      <a:pt x="9" y="490"/>
                    </a:lnTo>
                    <a:lnTo>
                      <a:pt x="9" y="485"/>
                    </a:lnTo>
                    <a:lnTo>
                      <a:pt x="18" y="485"/>
                    </a:lnTo>
                    <a:lnTo>
                      <a:pt x="13" y="485"/>
                    </a:lnTo>
                    <a:lnTo>
                      <a:pt x="18" y="490"/>
                    </a:lnTo>
                    <a:lnTo>
                      <a:pt x="22" y="485"/>
                    </a:lnTo>
                    <a:lnTo>
                      <a:pt x="22" y="490"/>
                    </a:lnTo>
                    <a:lnTo>
                      <a:pt x="22" y="485"/>
                    </a:lnTo>
                    <a:lnTo>
                      <a:pt x="27" y="490"/>
                    </a:lnTo>
                    <a:lnTo>
                      <a:pt x="27" y="485"/>
                    </a:lnTo>
                    <a:lnTo>
                      <a:pt x="27" y="490"/>
                    </a:lnTo>
                    <a:lnTo>
                      <a:pt x="31" y="494"/>
                    </a:lnTo>
                    <a:lnTo>
                      <a:pt x="31" y="485"/>
                    </a:lnTo>
                    <a:lnTo>
                      <a:pt x="36" y="481"/>
                    </a:lnTo>
                    <a:lnTo>
                      <a:pt x="36" y="494"/>
                    </a:lnTo>
                    <a:lnTo>
                      <a:pt x="36" y="485"/>
                    </a:lnTo>
                    <a:lnTo>
                      <a:pt x="40" y="490"/>
                    </a:lnTo>
                    <a:lnTo>
                      <a:pt x="40" y="494"/>
                    </a:lnTo>
                    <a:lnTo>
                      <a:pt x="40" y="490"/>
                    </a:lnTo>
                    <a:lnTo>
                      <a:pt x="45" y="494"/>
                    </a:lnTo>
                    <a:lnTo>
                      <a:pt x="45" y="481"/>
                    </a:lnTo>
                    <a:lnTo>
                      <a:pt x="45" y="485"/>
                    </a:lnTo>
                    <a:lnTo>
                      <a:pt x="54" y="485"/>
                    </a:lnTo>
                    <a:lnTo>
                      <a:pt x="54" y="499"/>
                    </a:lnTo>
                    <a:lnTo>
                      <a:pt x="49" y="485"/>
                    </a:lnTo>
                    <a:lnTo>
                      <a:pt x="54" y="494"/>
                    </a:lnTo>
                    <a:lnTo>
                      <a:pt x="59" y="499"/>
                    </a:lnTo>
                    <a:lnTo>
                      <a:pt x="59" y="485"/>
                    </a:lnTo>
                    <a:lnTo>
                      <a:pt x="63" y="490"/>
                    </a:lnTo>
                    <a:lnTo>
                      <a:pt x="63" y="485"/>
                    </a:lnTo>
                    <a:lnTo>
                      <a:pt x="63" y="485"/>
                    </a:lnTo>
                    <a:lnTo>
                      <a:pt x="68" y="481"/>
                    </a:lnTo>
                    <a:lnTo>
                      <a:pt x="68" y="490"/>
                    </a:lnTo>
                    <a:lnTo>
                      <a:pt x="68" y="490"/>
                    </a:lnTo>
                    <a:lnTo>
                      <a:pt x="77" y="485"/>
                    </a:lnTo>
                    <a:lnTo>
                      <a:pt x="77" y="494"/>
                    </a:lnTo>
                    <a:lnTo>
                      <a:pt x="77" y="485"/>
                    </a:lnTo>
                    <a:lnTo>
                      <a:pt x="81" y="490"/>
                    </a:lnTo>
                    <a:lnTo>
                      <a:pt x="81" y="485"/>
                    </a:lnTo>
                    <a:lnTo>
                      <a:pt x="81" y="494"/>
                    </a:lnTo>
                    <a:lnTo>
                      <a:pt x="86" y="490"/>
                    </a:lnTo>
                    <a:lnTo>
                      <a:pt x="86" y="494"/>
                    </a:lnTo>
                    <a:lnTo>
                      <a:pt x="86" y="476"/>
                    </a:lnTo>
                    <a:lnTo>
                      <a:pt x="90" y="481"/>
                    </a:lnTo>
                    <a:lnTo>
                      <a:pt x="90" y="467"/>
                    </a:lnTo>
                    <a:lnTo>
                      <a:pt x="95" y="463"/>
                    </a:lnTo>
                    <a:lnTo>
                      <a:pt x="95" y="454"/>
                    </a:lnTo>
                    <a:lnTo>
                      <a:pt x="99" y="449"/>
                    </a:lnTo>
                    <a:lnTo>
                      <a:pt x="99" y="444"/>
                    </a:lnTo>
                    <a:lnTo>
                      <a:pt x="99" y="454"/>
                    </a:lnTo>
                    <a:lnTo>
                      <a:pt x="104" y="458"/>
                    </a:lnTo>
                    <a:lnTo>
                      <a:pt x="104" y="454"/>
                    </a:lnTo>
                    <a:lnTo>
                      <a:pt x="104" y="467"/>
                    </a:lnTo>
                    <a:lnTo>
                      <a:pt x="108" y="472"/>
                    </a:lnTo>
                    <a:lnTo>
                      <a:pt x="108" y="494"/>
                    </a:lnTo>
                    <a:lnTo>
                      <a:pt x="113" y="499"/>
                    </a:lnTo>
                    <a:lnTo>
                      <a:pt x="113" y="503"/>
                    </a:lnTo>
                    <a:lnTo>
                      <a:pt x="118" y="508"/>
                    </a:lnTo>
                    <a:lnTo>
                      <a:pt x="118" y="513"/>
                    </a:lnTo>
                    <a:lnTo>
                      <a:pt x="118" y="508"/>
                    </a:lnTo>
                    <a:lnTo>
                      <a:pt x="118" y="508"/>
                    </a:lnTo>
                    <a:lnTo>
                      <a:pt x="122" y="513"/>
                    </a:lnTo>
                    <a:lnTo>
                      <a:pt x="122" y="503"/>
                    </a:lnTo>
                    <a:lnTo>
                      <a:pt x="122" y="508"/>
                    </a:lnTo>
                    <a:lnTo>
                      <a:pt x="127" y="513"/>
                    </a:lnTo>
                    <a:lnTo>
                      <a:pt x="127" y="503"/>
                    </a:lnTo>
                    <a:lnTo>
                      <a:pt x="127" y="503"/>
                    </a:lnTo>
                    <a:lnTo>
                      <a:pt x="131" y="508"/>
                    </a:lnTo>
                    <a:lnTo>
                      <a:pt x="131" y="513"/>
                    </a:lnTo>
                    <a:lnTo>
                      <a:pt x="131" y="513"/>
                    </a:lnTo>
                    <a:lnTo>
                      <a:pt x="136" y="508"/>
                    </a:lnTo>
                    <a:lnTo>
                      <a:pt x="136" y="490"/>
                    </a:lnTo>
                    <a:lnTo>
                      <a:pt x="136" y="508"/>
                    </a:lnTo>
                    <a:lnTo>
                      <a:pt x="140" y="503"/>
                    </a:lnTo>
                    <a:lnTo>
                      <a:pt x="140" y="345"/>
                    </a:lnTo>
                    <a:lnTo>
                      <a:pt x="145" y="304"/>
                    </a:lnTo>
                    <a:lnTo>
                      <a:pt x="145" y="59"/>
                    </a:lnTo>
                    <a:lnTo>
                      <a:pt x="149" y="41"/>
                    </a:lnTo>
                    <a:lnTo>
                      <a:pt x="149" y="0"/>
                    </a:lnTo>
                    <a:lnTo>
                      <a:pt x="149" y="100"/>
                    </a:lnTo>
                    <a:lnTo>
                      <a:pt x="154" y="136"/>
                    </a:lnTo>
                    <a:lnTo>
                      <a:pt x="154" y="490"/>
                    </a:lnTo>
                    <a:lnTo>
                      <a:pt x="158" y="503"/>
                    </a:lnTo>
                    <a:lnTo>
                      <a:pt x="158" y="494"/>
                    </a:lnTo>
                    <a:lnTo>
                      <a:pt x="158" y="531"/>
                    </a:lnTo>
                    <a:lnTo>
                      <a:pt x="163" y="535"/>
                    </a:lnTo>
                    <a:lnTo>
                      <a:pt x="163" y="535"/>
                    </a:lnTo>
                    <a:lnTo>
                      <a:pt x="163" y="522"/>
                    </a:lnTo>
                    <a:lnTo>
                      <a:pt x="167" y="517"/>
                    </a:lnTo>
                    <a:lnTo>
                      <a:pt x="167" y="494"/>
                    </a:lnTo>
                    <a:lnTo>
                      <a:pt x="172" y="499"/>
                    </a:lnTo>
                    <a:lnTo>
                      <a:pt x="172" y="494"/>
                    </a:lnTo>
                    <a:lnTo>
                      <a:pt x="172" y="499"/>
                    </a:lnTo>
                    <a:lnTo>
                      <a:pt x="177" y="494"/>
                    </a:lnTo>
                    <a:lnTo>
                      <a:pt x="177" y="490"/>
                    </a:lnTo>
                    <a:lnTo>
                      <a:pt x="177" y="494"/>
                    </a:lnTo>
                    <a:lnTo>
                      <a:pt x="181" y="490"/>
                    </a:lnTo>
                    <a:lnTo>
                      <a:pt x="181" y="503"/>
                    </a:lnTo>
                    <a:lnTo>
                      <a:pt x="186" y="494"/>
                    </a:lnTo>
                    <a:lnTo>
                      <a:pt x="186" y="490"/>
                    </a:lnTo>
                    <a:lnTo>
                      <a:pt x="190" y="494"/>
                    </a:lnTo>
                    <a:lnTo>
                      <a:pt x="190" y="499"/>
                    </a:lnTo>
                    <a:lnTo>
                      <a:pt x="190" y="494"/>
                    </a:lnTo>
                    <a:lnTo>
                      <a:pt x="195" y="490"/>
                    </a:lnTo>
                    <a:lnTo>
                      <a:pt x="199" y="494"/>
                    </a:lnTo>
                    <a:lnTo>
                      <a:pt x="199" y="499"/>
                    </a:lnTo>
                    <a:lnTo>
                      <a:pt x="199" y="490"/>
                    </a:lnTo>
                    <a:lnTo>
                      <a:pt x="199" y="499"/>
                    </a:lnTo>
                    <a:lnTo>
                      <a:pt x="204" y="494"/>
                    </a:lnTo>
                    <a:lnTo>
                      <a:pt x="204" y="485"/>
                    </a:lnTo>
                    <a:lnTo>
                      <a:pt x="208" y="490"/>
                    </a:lnTo>
                    <a:lnTo>
                      <a:pt x="213" y="485"/>
                    </a:lnTo>
                    <a:lnTo>
                      <a:pt x="213" y="481"/>
                    </a:lnTo>
                    <a:lnTo>
                      <a:pt x="217" y="485"/>
                    </a:lnTo>
                    <a:lnTo>
                      <a:pt x="217" y="476"/>
                    </a:lnTo>
                    <a:lnTo>
                      <a:pt x="222" y="481"/>
                    </a:lnTo>
                    <a:lnTo>
                      <a:pt x="222" y="467"/>
                    </a:lnTo>
                    <a:lnTo>
                      <a:pt x="226" y="472"/>
                    </a:lnTo>
                    <a:lnTo>
                      <a:pt x="226" y="476"/>
                    </a:lnTo>
                    <a:lnTo>
                      <a:pt x="226" y="467"/>
                    </a:lnTo>
                    <a:lnTo>
                      <a:pt x="231" y="463"/>
                    </a:lnTo>
                    <a:lnTo>
                      <a:pt x="231" y="458"/>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3" name="Freeform 71"/>
              <p:cNvSpPr>
                <a:spLocks/>
              </p:cNvSpPr>
              <p:nvPr/>
            </p:nvSpPr>
            <p:spPr bwMode="auto">
              <a:xfrm>
                <a:off x="1652" y="1178"/>
                <a:ext cx="213" cy="114"/>
              </a:xfrm>
              <a:custGeom>
                <a:avLst/>
                <a:gdLst/>
                <a:ahLst/>
                <a:cxnLst>
                  <a:cxn ang="0">
                    <a:pos x="5" y="73"/>
                  </a:cxn>
                  <a:cxn ang="0">
                    <a:pos x="9" y="55"/>
                  </a:cxn>
                  <a:cxn ang="0">
                    <a:pos x="14" y="46"/>
                  </a:cxn>
                  <a:cxn ang="0">
                    <a:pos x="18" y="32"/>
                  </a:cxn>
                  <a:cxn ang="0">
                    <a:pos x="27" y="19"/>
                  </a:cxn>
                  <a:cxn ang="0">
                    <a:pos x="32" y="0"/>
                  </a:cxn>
                  <a:cxn ang="0">
                    <a:pos x="36" y="0"/>
                  </a:cxn>
                  <a:cxn ang="0">
                    <a:pos x="41" y="14"/>
                  </a:cxn>
                  <a:cxn ang="0">
                    <a:pos x="45" y="14"/>
                  </a:cxn>
                  <a:cxn ang="0">
                    <a:pos x="50" y="41"/>
                  </a:cxn>
                  <a:cxn ang="0">
                    <a:pos x="59" y="64"/>
                  </a:cxn>
                  <a:cxn ang="0">
                    <a:pos x="64" y="91"/>
                  </a:cxn>
                  <a:cxn ang="0">
                    <a:pos x="68" y="91"/>
                  </a:cxn>
                  <a:cxn ang="0">
                    <a:pos x="73" y="100"/>
                  </a:cxn>
                  <a:cxn ang="0">
                    <a:pos x="73" y="100"/>
                  </a:cxn>
                  <a:cxn ang="0">
                    <a:pos x="82" y="100"/>
                  </a:cxn>
                  <a:cxn ang="0">
                    <a:pos x="82" y="100"/>
                  </a:cxn>
                  <a:cxn ang="0">
                    <a:pos x="91" y="96"/>
                  </a:cxn>
                  <a:cxn ang="0">
                    <a:pos x="95" y="105"/>
                  </a:cxn>
                  <a:cxn ang="0">
                    <a:pos x="100" y="96"/>
                  </a:cxn>
                  <a:cxn ang="0">
                    <a:pos x="104" y="96"/>
                  </a:cxn>
                  <a:cxn ang="0">
                    <a:pos x="109" y="91"/>
                  </a:cxn>
                  <a:cxn ang="0">
                    <a:pos x="114" y="105"/>
                  </a:cxn>
                  <a:cxn ang="0">
                    <a:pos x="118" y="105"/>
                  </a:cxn>
                  <a:cxn ang="0">
                    <a:pos x="123" y="96"/>
                  </a:cxn>
                  <a:cxn ang="0">
                    <a:pos x="127" y="105"/>
                  </a:cxn>
                  <a:cxn ang="0">
                    <a:pos x="136" y="100"/>
                  </a:cxn>
                  <a:cxn ang="0">
                    <a:pos x="141" y="100"/>
                  </a:cxn>
                  <a:cxn ang="0">
                    <a:pos x="150" y="105"/>
                  </a:cxn>
                  <a:cxn ang="0">
                    <a:pos x="154" y="96"/>
                  </a:cxn>
                  <a:cxn ang="0">
                    <a:pos x="159" y="105"/>
                  </a:cxn>
                  <a:cxn ang="0">
                    <a:pos x="168" y="109"/>
                  </a:cxn>
                  <a:cxn ang="0">
                    <a:pos x="173" y="100"/>
                  </a:cxn>
                  <a:cxn ang="0">
                    <a:pos x="173" y="100"/>
                  </a:cxn>
                  <a:cxn ang="0">
                    <a:pos x="177" y="100"/>
                  </a:cxn>
                  <a:cxn ang="0">
                    <a:pos x="182" y="114"/>
                  </a:cxn>
                  <a:cxn ang="0">
                    <a:pos x="186" y="100"/>
                  </a:cxn>
                  <a:cxn ang="0">
                    <a:pos x="191" y="109"/>
                  </a:cxn>
                  <a:cxn ang="0">
                    <a:pos x="195" y="105"/>
                  </a:cxn>
                  <a:cxn ang="0">
                    <a:pos x="200" y="114"/>
                  </a:cxn>
                  <a:cxn ang="0">
                    <a:pos x="204" y="105"/>
                  </a:cxn>
                  <a:cxn ang="0">
                    <a:pos x="209" y="109"/>
                  </a:cxn>
                </a:cxnLst>
                <a:rect l="0" t="0" r="r" b="b"/>
                <a:pathLst>
                  <a:path w="213" h="114">
                    <a:moveTo>
                      <a:pt x="0" y="73"/>
                    </a:moveTo>
                    <a:lnTo>
                      <a:pt x="0" y="78"/>
                    </a:lnTo>
                    <a:lnTo>
                      <a:pt x="5" y="73"/>
                    </a:lnTo>
                    <a:lnTo>
                      <a:pt x="5" y="64"/>
                    </a:lnTo>
                    <a:lnTo>
                      <a:pt x="9" y="69"/>
                    </a:lnTo>
                    <a:lnTo>
                      <a:pt x="9" y="55"/>
                    </a:lnTo>
                    <a:lnTo>
                      <a:pt x="14" y="50"/>
                    </a:lnTo>
                    <a:lnTo>
                      <a:pt x="14" y="55"/>
                    </a:lnTo>
                    <a:lnTo>
                      <a:pt x="14" y="46"/>
                    </a:lnTo>
                    <a:lnTo>
                      <a:pt x="14" y="50"/>
                    </a:lnTo>
                    <a:lnTo>
                      <a:pt x="18" y="46"/>
                    </a:lnTo>
                    <a:lnTo>
                      <a:pt x="18" y="32"/>
                    </a:lnTo>
                    <a:lnTo>
                      <a:pt x="23" y="37"/>
                    </a:lnTo>
                    <a:lnTo>
                      <a:pt x="23" y="23"/>
                    </a:lnTo>
                    <a:lnTo>
                      <a:pt x="27" y="19"/>
                    </a:lnTo>
                    <a:lnTo>
                      <a:pt x="27" y="10"/>
                    </a:lnTo>
                    <a:lnTo>
                      <a:pt x="32" y="5"/>
                    </a:lnTo>
                    <a:lnTo>
                      <a:pt x="32" y="0"/>
                    </a:lnTo>
                    <a:lnTo>
                      <a:pt x="32" y="5"/>
                    </a:lnTo>
                    <a:lnTo>
                      <a:pt x="36" y="10"/>
                    </a:lnTo>
                    <a:lnTo>
                      <a:pt x="36" y="0"/>
                    </a:lnTo>
                    <a:lnTo>
                      <a:pt x="36" y="5"/>
                    </a:lnTo>
                    <a:lnTo>
                      <a:pt x="41" y="10"/>
                    </a:lnTo>
                    <a:lnTo>
                      <a:pt x="41" y="14"/>
                    </a:lnTo>
                    <a:lnTo>
                      <a:pt x="41" y="10"/>
                    </a:lnTo>
                    <a:lnTo>
                      <a:pt x="45" y="14"/>
                    </a:lnTo>
                    <a:lnTo>
                      <a:pt x="45" y="14"/>
                    </a:lnTo>
                    <a:lnTo>
                      <a:pt x="45" y="28"/>
                    </a:lnTo>
                    <a:lnTo>
                      <a:pt x="50" y="23"/>
                    </a:lnTo>
                    <a:lnTo>
                      <a:pt x="50" y="41"/>
                    </a:lnTo>
                    <a:lnTo>
                      <a:pt x="55" y="46"/>
                    </a:lnTo>
                    <a:lnTo>
                      <a:pt x="55" y="59"/>
                    </a:lnTo>
                    <a:lnTo>
                      <a:pt x="59" y="64"/>
                    </a:lnTo>
                    <a:lnTo>
                      <a:pt x="59" y="78"/>
                    </a:lnTo>
                    <a:lnTo>
                      <a:pt x="64" y="82"/>
                    </a:lnTo>
                    <a:lnTo>
                      <a:pt x="64" y="91"/>
                    </a:lnTo>
                    <a:lnTo>
                      <a:pt x="64" y="78"/>
                    </a:lnTo>
                    <a:lnTo>
                      <a:pt x="64" y="87"/>
                    </a:lnTo>
                    <a:lnTo>
                      <a:pt x="68" y="91"/>
                    </a:lnTo>
                    <a:lnTo>
                      <a:pt x="68" y="87"/>
                    </a:lnTo>
                    <a:lnTo>
                      <a:pt x="68" y="96"/>
                    </a:lnTo>
                    <a:lnTo>
                      <a:pt x="73" y="100"/>
                    </a:lnTo>
                    <a:lnTo>
                      <a:pt x="73" y="100"/>
                    </a:lnTo>
                    <a:lnTo>
                      <a:pt x="73" y="96"/>
                    </a:lnTo>
                    <a:lnTo>
                      <a:pt x="73" y="100"/>
                    </a:lnTo>
                    <a:lnTo>
                      <a:pt x="77" y="105"/>
                    </a:lnTo>
                    <a:lnTo>
                      <a:pt x="77" y="96"/>
                    </a:lnTo>
                    <a:lnTo>
                      <a:pt x="82" y="100"/>
                    </a:lnTo>
                    <a:lnTo>
                      <a:pt x="82" y="109"/>
                    </a:lnTo>
                    <a:lnTo>
                      <a:pt x="82" y="91"/>
                    </a:lnTo>
                    <a:lnTo>
                      <a:pt x="82" y="100"/>
                    </a:lnTo>
                    <a:lnTo>
                      <a:pt x="86" y="105"/>
                    </a:lnTo>
                    <a:lnTo>
                      <a:pt x="86" y="100"/>
                    </a:lnTo>
                    <a:lnTo>
                      <a:pt x="91" y="96"/>
                    </a:lnTo>
                    <a:lnTo>
                      <a:pt x="91" y="105"/>
                    </a:lnTo>
                    <a:lnTo>
                      <a:pt x="95" y="100"/>
                    </a:lnTo>
                    <a:lnTo>
                      <a:pt x="95" y="105"/>
                    </a:lnTo>
                    <a:lnTo>
                      <a:pt x="95" y="96"/>
                    </a:lnTo>
                    <a:lnTo>
                      <a:pt x="95" y="100"/>
                    </a:lnTo>
                    <a:lnTo>
                      <a:pt x="100" y="96"/>
                    </a:lnTo>
                    <a:lnTo>
                      <a:pt x="100" y="105"/>
                    </a:lnTo>
                    <a:lnTo>
                      <a:pt x="100" y="100"/>
                    </a:lnTo>
                    <a:lnTo>
                      <a:pt x="104" y="96"/>
                    </a:lnTo>
                    <a:lnTo>
                      <a:pt x="104" y="91"/>
                    </a:lnTo>
                    <a:lnTo>
                      <a:pt x="109" y="96"/>
                    </a:lnTo>
                    <a:lnTo>
                      <a:pt x="109" y="91"/>
                    </a:lnTo>
                    <a:lnTo>
                      <a:pt x="109" y="100"/>
                    </a:lnTo>
                    <a:lnTo>
                      <a:pt x="114" y="96"/>
                    </a:lnTo>
                    <a:lnTo>
                      <a:pt x="114" y="105"/>
                    </a:lnTo>
                    <a:lnTo>
                      <a:pt x="114" y="91"/>
                    </a:lnTo>
                    <a:lnTo>
                      <a:pt x="118" y="96"/>
                    </a:lnTo>
                    <a:lnTo>
                      <a:pt x="118" y="105"/>
                    </a:lnTo>
                    <a:lnTo>
                      <a:pt x="123" y="100"/>
                    </a:lnTo>
                    <a:lnTo>
                      <a:pt x="123" y="105"/>
                    </a:lnTo>
                    <a:lnTo>
                      <a:pt x="123" y="96"/>
                    </a:lnTo>
                    <a:lnTo>
                      <a:pt x="127" y="100"/>
                    </a:lnTo>
                    <a:lnTo>
                      <a:pt x="127" y="91"/>
                    </a:lnTo>
                    <a:lnTo>
                      <a:pt x="127" y="105"/>
                    </a:lnTo>
                    <a:lnTo>
                      <a:pt x="132" y="109"/>
                    </a:lnTo>
                    <a:lnTo>
                      <a:pt x="132" y="96"/>
                    </a:lnTo>
                    <a:lnTo>
                      <a:pt x="136" y="100"/>
                    </a:lnTo>
                    <a:lnTo>
                      <a:pt x="136" y="96"/>
                    </a:lnTo>
                    <a:lnTo>
                      <a:pt x="136" y="96"/>
                    </a:lnTo>
                    <a:lnTo>
                      <a:pt x="141" y="100"/>
                    </a:lnTo>
                    <a:lnTo>
                      <a:pt x="145" y="96"/>
                    </a:lnTo>
                    <a:lnTo>
                      <a:pt x="145" y="100"/>
                    </a:lnTo>
                    <a:lnTo>
                      <a:pt x="150" y="105"/>
                    </a:lnTo>
                    <a:lnTo>
                      <a:pt x="150" y="91"/>
                    </a:lnTo>
                    <a:lnTo>
                      <a:pt x="150" y="100"/>
                    </a:lnTo>
                    <a:lnTo>
                      <a:pt x="154" y="96"/>
                    </a:lnTo>
                    <a:lnTo>
                      <a:pt x="154" y="105"/>
                    </a:lnTo>
                    <a:lnTo>
                      <a:pt x="159" y="100"/>
                    </a:lnTo>
                    <a:lnTo>
                      <a:pt x="159" y="105"/>
                    </a:lnTo>
                    <a:lnTo>
                      <a:pt x="159" y="100"/>
                    </a:lnTo>
                    <a:lnTo>
                      <a:pt x="163" y="105"/>
                    </a:lnTo>
                    <a:lnTo>
                      <a:pt x="168" y="109"/>
                    </a:lnTo>
                    <a:lnTo>
                      <a:pt x="168" y="100"/>
                    </a:lnTo>
                    <a:lnTo>
                      <a:pt x="168" y="105"/>
                    </a:lnTo>
                    <a:lnTo>
                      <a:pt x="173" y="100"/>
                    </a:lnTo>
                    <a:lnTo>
                      <a:pt x="173" y="109"/>
                    </a:lnTo>
                    <a:lnTo>
                      <a:pt x="173" y="96"/>
                    </a:lnTo>
                    <a:lnTo>
                      <a:pt x="173" y="100"/>
                    </a:lnTo>
                    <a:lnTo>
                      <a:pt x="177" y="105"/>
                    </a:lnTo>
                    <a:lnTo>
                      <a:pt x="177" y="105"/>
                    </a:lnTo>
                    <a:lnTo>
                      <a:pt x="177" y="100"/>
                    </a:lnTo>
                    <a:lnTo>
                      <a:pt x="177" y="100"/>
                    </a:lnTo>
                    <a:lnTo>
                      <a:pt x="182" y="105"/>
                    </a:lnTo>
                    <a:lnTo>
                      <a:pt x="182" y="114"/>
                    </a:lnTo>
                    <a:lnTo>
                      <a:pt x="182" y="105"/>
                    </a:lnTo>
                    <a:lnTo>
                      <a:pt x="186" y="109"/>
                    </a:lnTo>
                    <a:lnTo>
                      <a:pt x="186" y="100"/>
                    </a:lnTo>
                    <a:lnTo>
                      <a:pt x="186" y="109"/>
                    </a:lnTo>
                    <a:lnTo>
                      <a:pt x="191" y="105"/>
                    </a:lnTo>
                    <a:lnTo>
                      <a:pt x="191" y="109"/>
                    </a:lnTo>
                    <a:lnTo>
                      <a:pt x="195" y="114"/>
                    </a:lnTo>
                    <a:lnTo>
                      <a:pt x="195" y="100"/>
                    </a:lnTo>
                    <a:lnTo>
                      <a:pt x="195" y="105"/>
                    </a:lnTo>
                    <a:lnTo>
                      <a:pt x="200" y="109"/>
                    </a:lnTo>
                    <a:lnTo>
                      <a:pt x="200" y="105"/>
                    </a:lnTo>
                    <a:lnTo>
                      <a:pt x="200" y="114"/>
                    </a:lnTo>
                    <a:lnTo>
                      <a:pt x="204" y="109"/>
                    </a:lnTo>
                    <a:lnTo>
                      <a:pt x="204" y="114"/>
                    </a:lnTo>
                    <a:lnTo>
                      <a:pt x="204" y="105"/>
                    </a:lnTo>
                    <a:lnTo>
                      <a:pt x="204" y="109"/>
                    </a:lnTo>
                    <a:lnTo>
                      <a:pt x="209" y="105"/>
                    </a:lnTo>
                    <a:lnTo>
                      <a:pt x="209" y="109"/>
                    </a:lnTo>
                    <a:lnTo>
                      <a:pt x="209" y="100"/>
                    </a:lnTo>
                    <a:lnTo>
                      <a:pt x="213" y="96"/>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4" name="Freeform 72"/>
              <p:cNvSpPr>
                <a:spLocks/>
              </p:cNvSpPr>
              <p:nvPr/>
            </p:nvSpPr>
            <p:spPr bwMode="auto">
              <a:xfrm>
                <a:off x="1865" y="815"/>
                <a:ext cx="196" cy="509"/>
              </a:xfrm>
              <a:custGeom>
                <a:avLst/>
                <a:gdLst/>
                <a:ahLst/>
                <a:cxnLst>
                  <a:cxn ang="0">
                    <a:pos x="0" y="459"/>
                  </a:cxn>
                  <a:cxn ang="0">
                    <a:pos x="5" y="472"/>
                  </a:cxn>
                  <a:cxn ang="0">
                    <a:pos x="9" y="468"/>
                  </a:cxn>
                  <a:cxn ang="0">
                    <a:pos x="14" y="463"/>
                  </a:cxn>
                  <a:cxn ang="0">
                    <a:pos x="19" y="468"/>
                  </a:cxn>
                  <a:cxn ang="0">
                    <a:pos x="28" y="459"/>
                  </a:cxn>
                  <a:cxn ang="0">
                    <a:pos x="28" y="454"/>
                  </a:cxn>
                  <a:cxn ang="0">
                    <a:pos x="32" y="436"/>
                  </a:cxn>
                  <a:cxn ang="0">
                    <a:pos x="37" y="436"/>
                  </a:cxn>
                  <a:cxn ang="0">
                    <a:pos x="41" y="445"/>
                  </a:cxn>
                  <a:cxn ang="0">
                    <a:pos x="50" y="477"/>
                  </a:cxn>
                  <a:cxn ang="0">
                    <a:pos x="50" y="477"/>
                  </a:cxn>
                  <a:cxn ang="0">
                    <a:pos x="55" y="486"/>
                  </a:cxn>
                  <a:cxn ang="0">
                    <a:pos x="59" y="481"/>
                  </a:cxn>
                  <a:cxn ang="0">
                    <a:pos x="64" y="486"/>
                  </a:cxn>
                  <a:cxn ang="0">
                    <a:pos x="68" y="481"/>
                  </a:cxn>
                  <a:cxn ang="0">
                    <a:pos x="73" y="472"/>
                  </a:cxn>
                  <a:cxn ang="0">
                    <a:pos x="82" y="327"/>
                  </a:cxn>
                  <a:cxn ang="0">
                    <a:pos x="87" y="0"/>
                  </a:cxn>
                  <a:cxn ang="0">
                    <a:pos x="91" y="445"/>
                  </a:cxn>
                  <a:cxn ang="0">
                    <a:pos x="100" y="504"/>
                  </a:cxn>
                  <a:cxn ang="0">
                    <a:pos x="105" y="486"/>
                  </a:cxn>
                  <a:cxn ang="0">
                    <a:pos x="109" y="468"/>
                  </a:cxn>
                  <a:cxn ang="0">
                    <a:pos x="114" y="472"/>
                  </a:cxn>
                  <a:cxn ang="0">
                    <a:pos x="118" y="472"/>
                  </a:cxn>
                  <a:cxn ang="0">
                    <a:pos x="123" y="459"/>
                  </a:cxn>
                  <a:cxn ang="0">
                    <a:pos x="127" y="450"/>
                  </a:cxn>
                  <a:cxn ang="0">
                    <a:pos x="132" y="450"/>
                  </a:cxn>
                  <a:cxn ang="0">
                    <a:pos x="137" y="459"/>
                  </a:cxn>
                  <a:cxn ang="0">
                    <a:pos x="141" y="459"/>
                  </a:cxn>
                  <a:cxn ang="0">
                    <a:pos x="146" y="450"/>
                  </a:cxn>
                  <a:cxn ang="0">
                    <a:pos x="150" y="441"/>
                  </a:cxn>
                  <a:cxn ang="0">
                    <a:pos x="155" y="436"/>
                  </a:cxn>
                  <a:cxn ang="0">
                    <a:pos x="155" y="436"/>
                  </a:cxn>
                  <a:cxn ang="0">
                    <a:pos x="159" y="427"/>
                  </a:cxn>
                  <a:cxn ang="0">
                    <a:pos x="164" y="436"/>
                  </a:cxn>
                  <a:cxn ang="0">
                    <a:pos x="168" y="427"/>
                  </a:cxn>
                  <a:cxn ang="0">
                    <a:pos x="173" y="413"/>
                  </a:cxn>
                  <a:cxn ang="0">
                    <a:pos x="177" y="400"/>
                  </a:cxn>
                  <a:cxn ang="0">
                    <a:pos x="182" y="395"/>
                  </a:cxn>
                  <a:cxn ang="0">
                    <a:pos x="191" y="368"/>
                  </a:cxn>
                  <a:cxn ang="0">
                    <a:pos x="196" y="359"/>
                  </a:cxn>
                </a:cxnLst>
                <a:rect l="0" t="0" r="r" b="b"/>
                <a:pathLst>
                  <a:path w="196" h="509">
                    <a:moveTo>
                      <a:pt x="0" y="459"/>
                    </a:moveTo>
                    <a:lnTo>
                      <a:pt x="0" y="472"/>
                    </a:lnTo>
                    <a:lnTo>
                      <a:pt x="0" y="459"/>
                    </a:lnTo>
                    <a:lnTo>
                      <a:pt x="5" y="463"/>
                    </a:lnTo>
                    <a:lnTo>
                      <a:pt x="5" y="472"/>
                    </a:lnTo>
                    <a:lnTo>
                      <a:pt x="5" y="472"/>
                    </a:lnTo>
                    <a:lnTo>
                      <a:pt x="9" y="468"/>
                    </a:lnTo>
                    <a:lnTo>
                      <a:pt x="9" y="459"/>
                    </a:lnTo>
                    <a:lnTo>
                      <a:pt x="9" y="468"/>
                    </a:lnTo>
                    <a:lnTo>
                      <a:pt x="14" y="472"/>
                    </a:lnTo>
                    <a:lnTo>
                      <a:pt x="14" y="477"/>
                    </a:lnTo>
                    <a:lnTo>
                      <a:pt x="14" y="463"/>
                    </a:lnTo>
                    <a:lnTo>
                      <a:pt x="19" y="468"/>
                    </a:lnTo>
                    <a:lnTo>
                      <a:pt x="19" y="472"/>
                    </a:lnTo>
                    <a:lnTo>
                      <a:pt x="19" y="468"/>
                    </a:lnTo>
                    <a:lnTo>
                      <a:pt x="23" y="472"/>
                    </a:lnTo>
                    <a:lnTo>
                      <a:pt x="23" y="454"/>
                    </a:lnTo>
                    <a:lnTo>
                      <a:pt x="28" y="459"/>
                    </a:lnTo>
                    <a:lnTo>
                      <a:pt x="28" y="463"/>
                    </a:lnTo>
                    <a:lnTo>
                      <a:pt x="28" y="445"/>
                    </a:lnTo>
                    <a:lnTo>
                      <a:pt x="28" y="454"/>
                    </a:lnTo>
                    <a:lnTo>
                      <a:pt x="32" y="450"/>
                    </a:lnTo>
                    <a:lnTo>
                      <a:pt x="32" y="454"/>
                    </a:lnTo>
                    <a:lnTo>
                      <a:pt x="32" y="436"/>
                    </a:lnTo>
                    <a:lnTo>
                      <a:pt x="37" y="432"/>
                    </a:lnTo>
                    <a:lnTo>
                      <a:pt x="37" y="422"/>
                    </a:lnTo>
                    <a:lnTo>
                      <a:pt x="37" y="436"/>
                    </a:lnTo>
                    <a:lnTo>
                      <a:pt x="41" y="432"/>
                    </a:lnTo>
                    <a:lnTo>
                      <a:pt x="41" y="427"/>
                    </a:lnTo>
                    <a:lnTo>
                      <a:pt x="41" y="445"/>
                    </a:lnTo>
                    <a:lnTo>
                      <a:pt x="46" y="459"/>
                    </a:lnTo>
                    <a:lnTo>
                      <a:pt x="46" y="472"/>
                    </a:lnTo>
                    <a:lnTo>
                      <a:pt x="50" y="477"/>
                    </a:lnTo>
                    <a:lnTo>
                      <a:pt x="50" y="486"/>
                    </a:lnTo>
                    <a:lnTo>
                      <a:pt x="50" y="472"/>
                    </a:lnTo>
                    <a:lnTo>
                      <a:pt x="50" y="477"/>
                    </a:lnTo>
                    <a:lnTo>
                      <a:pt x="55" y="481"/>
                    </a:lnTo>
                    <a:lnTo>
                      <a:pt x="55" y="472"/>
                    </a:lnTo>
                    <a:lnTo>
                      <a:pt x="55" y="486"/>
                    </a:lnTo>
                    <a:lnTo>
                      <a:pt x="59" y="481"/>
                    </a:lnTo>
                    <a:lnTo>
                      <a:pt x="59" y="486"/>
                    </a:lnTo>
                    <a:lnTo>
                      <a:pt x="59" y="481"/>
                    </a:lnTo>
                    <a:lnTo>
                      <a:pt x="64" y="486"/>
                    </a:lnTo>
                    <a:lnTo>
                      <a:pt x="64" y="491"/>
                    </a:lnTo>
                    <a:lnTo>
                      <a:pt x="64" y="486"/>
                    </a:lnTo>
                    <a:lnTo>
                      <a:pt x="68" y="481"/>
                    </a:lnTo>
                    <a:lnTo>
                      <a:pt x="68" y="491"/>
                    </a:lnTo>
                    <a:lnTo>
                      <a:pt x="68" y="481"/>
                    </a:lnTo>
                    <a:lnTo>
                      <a:pt x="73" y="486"/>
                    </a:lnTo>
                    <a:lnTo>
                      <a:pt x="73" y="468"/>
                    </a:lnTo>
                    <a:lnTo>
                      <a:pt x="73" y="472"/>
                    </a:lnTo>
                    <a:lnTo>
                      <a:pt x="78" y="481"/>
                    </a:lnTo>
                    <a:lnTo>
                      <a:pt x="78" y="359"/>
                    </a:lnTo>
                    <a:lnTo>
                      <a:pt x="82" y="327"/>
                    </a:lnTo>
                    <a:lnTo>
                      <a:pt x="82" y="78"/>
                    </a:lnTo>
                    <a:lnTo>
                      <a:pt x="87" y="59"/>
                    </a:lnTo>
                    <a:lnTo>
                      <a:pt x="87" y="0"/>
                    </a:lnTo>
                    <a:lnTo>
                      <a:pt x="87" y="64"/>
                    </a:lnTo>
                    <a:lnTo>
                      <a:pt x="91" y="100"/>
                    </a:lnTo>
                    <a:lnTo>
                      <a:pt x="91" y="445"/>
                    </a:lnTo>
                    <a:lnTo>
                      <a:pt x="96" y="468"/>
                    </a:lnTo>
                    <a:lnTo>
                      <a:pt x="96" y="500"/>
                    </a:lnTo>
                    <a:lnTo>
                      <a:pt x="100" y="504"/>
                    </a:lnTo>
                    <a:lnTo>
                      <a:pt x="100" y="509"/>
                    </a:lnTo>
                    <a:lnTo>
                      <a:pt x="100" y="491"/>
                    </a:lnTo>
                    <a:lnTo>
                      <a:pt x="105" y="486"/>
                    </a:lnTo>
                    <a:lnTo>
                      <a:pt x="105" y="468"/>
                    </a:lnTo>
                    <a:lnTo>
                      <a:pt x="109" y="472"/>
                    </a:lnTo>
                    <a:lnTo>
                      <a:pt x="109" y="468"/>
                    </a:lnTo>
                    <a:lnTo>
                      <a:pt x="109" y="468"/>
                    </a:lnTo>
                    <a:lnTo>
                      <a:pt x="114" y="463"/>
                    </a:lnTo>
                    <a:lnTo>
                      <a:pt x="114" y="472"/>
                    </a:lnTo>
                    <a:lnTo>
                      <a:pt x="114" y="463"/>
                    </a:lnTo>
                    <a:lnTo>
                      <a:pt x="118" y="459"/>
                    </a:lnTo>
                    <a:lnTo>
                      <a:pt x="118" y="472"/>
                    </a:lnTo>
                    <a:lnTo>
                      <a:pt x="118" y="454"/>
                    </a:lnTo>
                    <a:lnTo>
                      <a:pt x="118" y="468"/>
                    </a:lnTo>
                    <a:lnTo>
                      <a:pt x="123" y="459"/>
                    </a:lnTo>
                    <a:lnTo>
                      <a:pt x="123" y="463"/>
                    </a:lnTo>
                    <a:lnTo>
                      <a:pt x="127" y="459"/>
                    </a:lnTo>
                    <a:lnTo>
                      <a:pt x="127" y="450"/>
                    </a:lnTo>
                    <a:lnTo>
                      <a:pt x="127" y="459"/>
                    </a:lnTo>
                    <a:lnTo>
                      <a:pt x="132" y="454"/>
                    </a:lnTo>
                    <a:lnTo>
                      <a:pt x="132" y="450"/>
                    </a:lnTo>
                    <a:lnTo>
                      <a:pt x="132" y="454"/>
                    </a:lnTo>
                    <a:lnTo>
                      <a:pt x="137" y="450"/>
                    </a:lnTo>
                    <a:lnTo>
                      <a:pt x="137" y="459"/>
                    </a:lnTo>
                    <a:lnTo>
                      <a:pt x="137" y="445"/>
                    </a:lnTo>
                    <a:lnTo>
                      <a:pt x="137" y="454"/>
                    </a:lnTo>
                    <a:lnTo>
                      <a:pt x="141" y="459"/>
                    </a:lnTo>
                    <a:lnTo>
                      <a:pt x="141" y="445"/>
                    </a:lnTo>
                    <a:lnTo>
                      <a:pt x="141" y="454"/>
                    </a:lnTo>
                    <a:lnTo>
                      <a:pt x="146" y="450"/>
                    </a:lnTo>
                    <a:lnTo>
                      <a:pt x="146" y="445"/>
                    </a:lnTo>
                    <a:lnTo>
                      <a:pt x="146" y="445"/>
                    </a:lnTo>
                    <a:lnTo>
                      <a:pt x="150" y="441"/>
                    </a:lnTo>
                    <a:lnTo>
                      <a:pt x="150" y="450"/>
                    </a:lnTo>
                    <a:lnTo>
                      <a:pt x="150" y="441"/>
                    </a:lnTo>
                    <a:lnTo>
                      <a:pt x="155" y="436"/>
                    </a:lnTo>
                    <a:lnTo>
                      <a:pt x="155" y="441"/>
                    </a:lnTo>
                    <a:lnTo>
                      <a:pt x="155" y="432"/>
                    </a:lnTo>
                    <a:lnTo>
                      <a:pt x="155" y="436"/>
                    </a:lnTo>
                    <a:lnTo>
                      <a:pt x="159" y="432"/>
                    </a:lnTo>
                    <a:lnTo>
                      <a:pt x="159" y="441"/>
                    </a:lnTo>
                    <a:lnTo>
                      <a:pt x="159" y="427"/>
                    </a:lnTo>
                    <a:lnTo>
                      <a:pt x="159" y="432"/>
                    </a:lnTo>
                    <a:lnTo>
                      <a:pt x="164" y="427"/>
                    </a:lnTo>
                    <a:lnTo>
                      <a:pt x="164" y="436"/>
                    </a:lnTo>
                    <a:lnTo>
                      <a:pt x="164" y="422"/>
                    </a:lnTo>
                    <a:lnTo>
                      <a:pt x="164" y="432"/>
                    </a:lnTo>
                    <a:lnTo>
                      <a:pt x="168" y="427"/>
                    </a:lnTo>
                    <a:lnTo>
                      <a:pt x="168" y="422"/>
                    </a:lnTo>
                    <a:lnTo>
                      <a:pt x="173" y="418"/>
                    </a:lnTo>
                    <a:lnTo>
                      <a:pt x="173" y="413"/>
                    </a:lnTo>
                    <a:lnTo>
                      <a:pt x="173" y="422"/>
                    </a:lnTo>
                    <a:lnTo>
                      <a:pt x="177" y="418"/>
                    </a:lnTo>
                    <a:lnTo>
                      <a:pt x="177" y="400"/>
                    </a:lnTo>
                    <a:lnTo>
                      <a:pt x="182" y="395"/>
                    </a:lnTo>
                    <a:lnTo>
                      <a:pt x="182" y="391"/>
                    </a:lnTo>
                    <a:lnTo>
                      <a:pt x="182" y="395"/>
                    </a:lnTo>
                    <a:lnTo>
                      <a:pt x="186" y="386"/>
                    </a:lnTo>
                    <a:lnTo>
                      <a:pt x="186" y="373"/>
                    </a:lnTo>
                    <a:lnTo>
                      <a:pt x="191" y="368"/>
                    </a:lnTo>
                    <a:lnTo>
                      <a:pt x="191" y="373"/>
                    </a:lnTo>
                    <a:lnTo>
                      <a:pt x="191" y="363"/>
                    </a:lnTo>
                    <a:lnTo>
                      <a:pt x="196" y="359"/>
                    </a:lnTo>
                    <a:lnTo>
                      <a:pt x="196" y="363"/>
                    </a:lnTo>
                    <a:lnTo>
                      <a:pt x="196" y="354"/>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5" name="Freeform 73"/>
              <p:cNvSpPr>
                <a:spLocks/>
              </p:cNvSpPr>
              <p:nvPr/>
            </p:nvSpPr>
            <p:spPr bwMode="auto">
              <a:xfrm>
                <a:off x="2061" y="1160"/>
                <a:ext cx="226" cy="118"/>
              </a:xfrm>
              <a:custGeom>
                <a:avLst/>
                <a:gdLst/>
                <a:ahLst/>
                <a:cxnLst>
                  <a:cxn ang="0">
                    <a:pos x="4" y="9"/>
                  </a:cxn>
                  <a:cxn ang="0">
                    <a:pos x="9" y="0"/>
                  </a:cxn>
                  <a:cxn ang="0">
                    <a:pos x="13" y="14"/>
                  </a:cxn>
                  <a:cxn ang="0">
                    <a:pos x="22" y="32"/>
                  </a:cxn>
                  <a:cxn ang="0">
                    <a:pos x="27" y="68"/>
                  </a:cxn>
                  <a:cxn ang="0">
                    <a:pos x="31" y="87"/>
                  </a:cxn>
                  <a:cxn ang="0">
                    <a:pos x="40" y="91"/>
                  </a:cxn>
                  <a:cxn ang="0">
                    <a:pos x="45" y="100"/>
                  </a:cxn>
                  <a:cxn ang="0">
                    <a:pos x="49" y="105"/>
                  </a:cxn>
                  <a:cxn ang="0">
                    <a:pos x="54" y="91"/>
                  </a:cxn>
                  <a:cxn ang="0">
                    <a:pos x="59" y="100"/>
                  </a:cxn>
                  <a:cxn ang="0">
                    <a:pos x="63" y="100"/>
                  </a:cxn>
                  <a:cxn ang="0">
                    <a:pos x="68" y="114"/>
                  </a:cxn>
                  <a:cxn ang="0">
                    <a:pos x="72" y="105"/>
                  </a:cxn>
                  <a:cxn ang="0">
                    <a:pos x="77" y="109"/>
                  </a:cxn>
                  <a:cxn ang="0">
                    <a:pos x="81" y="105"/>
                  </a:cxn>
                  <a:cxn ang="0">
                    <a:pos x="81" y="100"/>
                  </a:cxn>
                  <a:cxn ang="0">
                    <a:pos x="90" y="105"/>
                  </a:cxn>
                  <a:cxn ang="0">
                    <a:pos x="99" y="109"/>
                  </a:cxn>
                  <a:cxn ang="0">
                    <a:pos x="104" y="109"/>
                  </a:cxn>
                  <a:cxn ang="0">
                    <a:pos x="108" y="105"/>
                  </a:cxn>
                  <a:cxn ang="0">
                    <a:pos x="113" y="105"/>
                  </a:cxn>
                  <a:cxn ang="0">
                    <a:pos x="118" y="100"/>
                  </a:cxn>
                  <a:cxn ang="0">
                    <a:pos x="127" y="109"/>
                  </a:cxn>
                  <a:cxn ang="0">
                    <a:pos x="127" y="109"/>
                  </a:cxn>
                  <a:cxn ang="0">
                    <a:pos x="131" y="100"/>
                  </a:cxn>
                  <a:cxn ang="0">
                    <a:pos x="136" y="109"/>
                  </a:cxn>
                  <a:cxn ang="0">
                    <a:pos x="145" y="114"/>
                  </a:cxn>
                  <a:cxn ang="0">
                    <a:pos x="149" y="118"/>
                  </a:cxn>
                  <a:cxn ang="0">
                    <a:pos x="154" y="105"/>
                  </a:cxn>
                  <a:cxn ang="0">
                    <a:pos x="158" y="96"/>
                  </a:cxn>
                  <a:cxn ang="0">
                    <a:pos x="167" y="105"/>
                  </a:cxn>
                  <a:cxn ang="0">
                    <a:pos x="172" y="96"/>
                  </a:cxn>
                  <a:cxn ang="0">
                    <a:pos x="177" y="105"/>
                  </a:cxn>
                  <a:cxn ang="0">
                    <a:pos x="181" y="96"/>
                  </a:cxn>
                  <a:cxn ang="0">
                    <a:pos x="190" y="100"/>
                  </a:cxn>
                  <a:cxn ang="0">
                    <a:pos x="195" y="100"/>
                  </a:cxn>
                  <a:cxn ang="0">
                    <a:pos x="199" y="100"/>
                  </a:cxn>
                  <a:cxn ang="0">
                    <a:pos x="204" y="77"/>
                  </a:cxn>
                  <a:cxn ang="0">
                    <a:pos x="208" y="73"/>
                  </a:cxn>
                  <a:cxn ang="0">
                    <a:pos x="217" y="55"/>
                  </a:cxn>
                  <a:cxn ang="0">
                    <a:pos x="222" y="55"/>
                  </a:cxn>
                </a:cxnLst>
                <a:rect l="0" t="0" r="r" b="b"/>
                <a:pathLst>
                  <a:path w="226" h="118">
                    <a:moveTo>
                      <a:pt x="0" y="9"/>
                    </a:moveTo>
                    <a:lnTo>
                      <a:pt x="4" y="14"/>
                    </a:lnTo>
                    <a:lnTo>
                      <a:pt x="4" y="9"/>
                    </a:lnTo>
                    <a:lnTo>
                      <a:pt x="4" y="9"/>
                    </a:lnTo>
                    <a:lnTo>
                      <a:pt x="9" y="5"/>
                    </a:lnTo>
                    <a:lnTo>
                      <a:pt x="9" y="0"/>
                    </a:lnTo>
                    <a:lnTo>
                      <a:pt x="9" y="9"/>
                    </a:lnTo>
                    <a:lnTo>
                      <a:pt x="13" y="5"/>
                    </a:lnTo>
                    <a:lnTo>
                      <a:pt x="13" y="14"/>
                    </a:lnTo>
                    <a:lnTo>
                      <a:pt x="18" y="18"/>
                    </a:lnTo>
                    <a:lnTo>
                      <a:pt x="18" y="28"/>
                    </a:lnTo>
                    <a:lnTo>
                      <a:pt x="22" y="32"/>
                    </a:lnTo>
                    <a:lnTo>
                      <a:pt x="22" y="50"/>
                    </a:lnTo>
                    <a:lnTo>
                      <a:pt x="27" y="55"/>
                    </a:lnTo>
                    <a:lnTo>
                      <a:pt x="27" y="68"/>
                    </a:lnTo>
                    <a:lnTo>
                      <a:pt x="31" y="73"/>
                    </a:lnTo>
                    <a:lnTo>
                      <a:pt x="31" y="68"/>
                    </a:lnTo>
                    <a:lnTo>
                      <a:pt x="31" y="87"/>
                    </a:lnTo>
                    <a:lnTo>
                      <a:pt x="36" y="91"/>
                    </a:lnTo>
                    <a:lnTo>
                      <a:pt x="36" y="96"/>
                    </a:lnTo>
                    <a:lnTo>
                      <a:pt x="40" y="91"/>
                    </a:lnTo>
                    <a:lnTo>
                      <a:pt x="40" y="100"/>
                    </a:lnTo>
                    <a:lnTo>
                      <a:pt x="40" y="100"/>
                    </a:lnTo>
                    <a:lnTo>
                      <a:pt x="45" y="100"/>
                    </a:lnTo>
                    <a:lnTo>
                      <a:pt x="45" y="91"/>
                    </a:lnTo>
                    <a:lnTo>
                      <a:pt x="45" y="100"/>
                    </a:lnTo>
                    <a:lnTo>
                      <a:pt x="49" y="105"/>
                    </a:lnTo>
                    <a:lnTo>
                      <a:pt x="49" y="105"/>
                    </a:lnTo>
                    <a:lnTo>
                      <a:pt x="49" y="96"/>
                    </a:lnTo>
                    <a:lnTo>
                      <a:pt x="54" y="91"/>
                    </a:lnTo>
                    <a:lnTo>
                      <a:pt x="54" y="100"/>
                    </a:lnTo>
                    <a:lnTo>
                      <a:pt x="54" y="96"/>
                    </a:lnTo>
                    <a:lnTo>
                      <a:pt x="59" y="100"/>
                    </a:lnTo>
                    <a:lnTo>
                      <a:pt x="59" y="96"/>
                    </a:lnTo>
                    <a:lnTo>
                      <a:pt x="63" y="91"/>
                    </a:lnTo>
                    <a:lnTo>
                      <a:pt x="63" y="100"/>
                    </a:lnTo>
                    <a:lnTo>
                      <a:pt x="63" y="96"/>
                    </a:lnTo>
                    <a:lnTo>
                      <a:pt x="68" y="100"/>
                    </a:lnTo>
                    <a:lnTo>
                      <a:pt x="68" y="114"/>
                    </a:lnTo>
                    <a:lnTo>
                      <a:pt x="68" y="105"/>
                    </a:lnTo>
                    <a:lnTo>
                      <a:pt x="72" y="100"/>
                    </a:lnTo>
                    <a:lnTo>
                      <a:pt x="72" y="105"/>
                    </a:lnTo>
                    <a:lnTo>
                      <a:pt x="72" y="105"/>
                    </a:lnTo>
                    <a:lnTo>
                      <a:pt x="77" y="100"/>
                    </a:lnTo>
                    <a:lnTo>
                      <a:pt x="77" y="109"/>
                    </a:lnTo>
                    <a:lnTo>
                      <a:pt x="77" y="100"/>
                    </a:lnTo>
                    <a:lnTo>
                      <a:pt x="77" y="100"/>
                    </a:lnTo>
                    <a:lnTo>
                      <a:pt x="81" y="105"/>
                    </a:lnTo>
                    <a:lnTo>
                      <a:pt x="81" y="109"/>
                    </a:lnTo>
                    <a:lnTo>
                      <a:pt x="81" y="100"/>
                    </a:lnTo>
                    <a:lnTo>
                      <a:pt x="81" y="100"/>
                    </a:lnTo>
                    <a:lnTo>
                      <a:pt x="86" y="105"/>
                    </a:lnTo>
                    <a:lnTo>
                      <a:pt x="90" y="96"/>
                    </a:lnTo>
                    <a:lnTo>
                      <a:pt x="90" y="105"/>
                    </a:lnTo>
                    <a:lnTo>
                      <a:pt x="95" y="100"/>
                    </a:lnTo>
                    <a:lnTo>
                      <a:pt x="95" y="114"/>
                    </a:lnTo>
                    <a:lnTo>
                      <a:pt x="99" y="109"/>
                    </a:lnTo>
                    <a:lnTo>
                      <a:pt x="99" y="100"/>
                    </a:lnTo>
                    <a:lnTo>
                      <a:pt x="104" y="105"/>
                    </a:lnTo>
                    <a:lnTo>
                      <a:pt x="104" y="109"/>
                    </a:lnTo>
                    <a:lnTo>
                      <a:pt x="104" y="100"/>
                    </a:lnTo>
                    <a:lnTo>
                      <a:pt x="104" y="109"/>
                    </a:lnTo>
                    <a:lnTo>
                      <a:pt x="108" y="105"/>
                    </a:lnTo>
                    <a:lnTo>
                      <a:pt x="108" y="96"/>
                    </a:lnTo>
                    <a:lnTo>
                      <a:pt x="108" y="109"/>
                    </a:lnTo>
                    <a:lnTo>
                      <a:pt x="113" y="105"/>
                    </a:lnTo>
                    <a:lnTo>
                      <a:pt x="113" y="109"/>
                    </a:lnTo>
                    <a:lnTo>
                      <a:pt x="113" y="105"/>
                    </a:lnTo>
                    <a:lnTo>
                      <a:pt x="118" y="100"/>
                    </a:lnTo>
                    <a:lnTo>
                      <a:pt x="118" y="109"/>
                    </a:lnTo>
                    <a:lnTo>
                      <a:pt x="122" y="105"/>
                    </a:lnTo>
                    <a:lnTo>
                      <a:pt x="127" y="109"/>
                    </a:lnTo>
                    <a:lnTo>
                      <a:pt x="127" y="114"/>
                    </a:lnTo>
                    <a:lnTo>
                      <a:pt x="127" y="100"/>
                    </a:lnTo>
                    <a:lnTo>
                      <a:pt x="127" y="109"/>
                    </a:lnTo>
                    <a:lnTo>
                      <a:pt x="131" y="114"/>
                    </a:lnTo>
                    <a:lnTo>
                      <a:pt x="131" y="114"/>
                    </a:lnTo>
                    <a:lnTo>
                      <a:pt x="131" y="100"/>
                    </a:lnTo>
                    <a:lnTo>
                      <a:pt x="131" y="109"/>
                    </a:lnTo>
                    <a:lnTo>
                      <a:pt x="136" y="105"/>
                    </a:lnTo>
                    <a:lnTo>
                      <a:pt x="136" y="109"/>
                    </a:lnTo>
                    <a:lnTo>
                      <a:pt x="136" y="100"/>
                    </a:lnTo>
                    <a:lnTo>
                      <a:pt x="145" y="109"/>
                    </a:lnTo>
                    <a:lnTo>
                      <a:pt x="145" y="114"/>
                    </a:lnTo>
                    <a:lnTo>
                      <a:pt x="145" y="109"/>
                    </a:lnTo>
                    <a:lnTo>
                      <a:pt x="149" y="114"/>
                    </a:lnTo>
                    <a:lnTo>
                      <a:pt x="149" y="118"/>
                    </a:lnTo>
                    <a:lnTo>
                      <a:pt x="149" y="105"/>
                    </a:lnTo>
                    <a:lnTo>
                      <a:pt x="154" y="109"/>
                    </a:lnTo>
                    <a:lnTo>
                      <a:pt x="154" y="105"/>
                    </a:lnTo>
                    <a:lnTo>
                      <a:pt x="154" y="114"/>
                    </a:lnTo>
                    <a:lnTo>
                      <a:pt x="158" y="109"/>
                    </a:lnTo>
                    <a:lnTo>
                      <a:pt x="158" y="96"/>
                    </a:lnTo>
                    <a:lnTo>
                      <a:pt x="163" y="91"/>
                    </a:lnTo>
                    <a:lnTo>
                      <a:pt x="163" y="109"/>
                    </a:lnTo>
                    <a:lnTo>
                      <a:pt x="167" y="105"/>
                    </a:lnTo>
                    <a:lnTo>
                      <a:pt x="167" y="109"/>
                    </a:lnTo>
                    <a:lnTo>
                      <a:pt x="167" y="100"/>
                    </a:lnTo>
                    <a:lnTo>
                      <a:pt x="172" y="96"/>
                    </a:lnTo>
                    <a:lnTo>
                      <a:pt x="172" y="105"/>
                    </a:lnTo>
                    <a:lnTo>
                      <a:pt x="177" y="100"/>
                    </a:lnTo>
                    <a:lnTo>
                      <a:pt x="177" y="105"/>
                    </a:lnTo>
                    <a:lnTo>
                      <a:pt x="177" y="96"/>
                    </a:lnTo>
                    <a:lnTo>
                      <a:pt x="177" y="100"/>
                    </a:lnTo>
                    <a:lnTo>
                      <a:pt x="181" y="96"/>
                    </a:lnTo>
                    <a:lnTo>
                      <a:pt x="181" y="96"/>
                    </a:lnTo>
                    <a:lnTo>
                      <a:pt x="181" y="100"/>
                    </a:lnTo>
                    <a:lnTo>
                      <a:pt x="190" y="100"/>
                    </a:lnTo>
                    <a:lnTo>
                      <a:pt x="190" y="105"/>
                    </a:lnTo>
                    <a:lnTo>
                      <a:pt x="190" y="105"/>
                    </a:lnTo>
                    <a:lnTo>
                      <a:pt x="195" y="100"/>
                    </a:lnTo>
                    <a:lnTo>
                      <a:pt x="195" y="96"/>
                    </a:lnTo>
                    <a:lnTo>
                      <a:pt x="199" y="91"/>
                    </a:lnTo>
                    <a:lnTo>
                      <a:pt x="199" y="100"/>
                    </a:lnTo>
                    <a:lnTo>
                      <a:pt x="199" y="96"/>
                    </a:lnTo>
                    <a:lnTo>
                      <a:pt x="204" y="100"/>
                    </a:lnTo>
                    <a:lnTo>
                      <a:pt x="204" y="77"/>
                    </a:lnTo>
                    <a:lnTo>
                      <a:pt x="208" y="73"/>
                    </a:lnTo>
                    <a:lnTo>
                      <a:pt x="208" y="77"/>
                    </a:lnTo>
                    <a:lnTo>
                      <a:pt x="208" y="73"/>
                    </a:lnTo>
                    <a:lnTo>
                      <a:pt x="213" y="77"/>
                    </a:lnTo>
                    <a:lnTo>
                      <a:pt x="213" y="59"/>
                    </a:lnTo>
                    <a:lnTo>
                      <a:pt x="217" y="55"/>
                    </a:lnTo>
                    <a:lnTo>
                      <a:pt x="217" y="50"/>
                    </a:lnTo>
                    <a:lnTo>
                      <a:pt x="217" y="59"/>
                    </a:lnTo>
                    <a:lnTo>
                      <a:pt x="222" y="55"/>
                    </a:lnTo>
                    <a:lnTo>
                      <a:pt x="222" y="64"/>
                    </a:lnTo>
                    <a:lnTo>
                      <a:pt x="226" y="68"/>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6" name="Freeform 74"/>
              <p:cNvSpPr>
                <a:spLocks/>
              </p:cNvSpPr>
              <p:nvPr/>
            </p:nvSpPr>
            <p:spPr bwMode="auto">
              <a:xfrm>
                <a:off x="2287" y="802"/>
                <a:ext cx="223" cy="485"/>
              </a:xfrm>
              <a:custGeom>
                <a:avLst/>
                <a:gdLst/>
                <a:ahLst/>
                <a:cxnLst>
                  <a:cxn ang="0">
                    <a:pos x="5" y="454"/>
                  </a:cxn>
                  <a:cxn ang="0">
                    <a:pos x="10" y="458"/>
                  </a:cxn>
                  <a:cxn ang="0">
                    <a:pos x="14" y="458"/>
                  </a:cxn>
                  <a:cxn ang="0">
                    <a:pos x="19" y="467"/>
                  </a:cxn>
                  <a:cxn ang="0">
                    <a:pos x="23" y="458"/>
                  </a:cxn>
                  <a:cxn ang="0">
                    <a:pos x="28" y="454"/>
                  </a:cxn>
                  <a:cxn ang="0">
                    <a:pos x="37" y="249"/>
                  </a:cxn>
                  <a:cxn ang="0">
                    <a:pos x="41" y="0"/>
                  </a:cxn>
                  <a:cxn ang="0">
                    <a:pos x="46" y="449"/>
                  </a:cxn>
                  <a:cxn ang="0">
                    <a:pos x="55" y="485"/>
                  </a:cxn>
                  <a:cxn ang="0">
                    <a:pos x="59" y="463"/>
                  </a:cxn>
                  <a:cxn ang="0">
                    <a:pos x="64" y="454"/>
                  </a:cxn>
                  <a:cxn ang="0">
                    <a:pos x="69" y="449"/>
                  </a:cxn>
                  <a:cxn ang="0">
                    <a:pos x="73" y="454"/>
                  </a:cxn>
                  <a:cxn ang="0">
                    <a:pos x="78" y="445"/>
                  </a:cxn>
                  <a:cxn ang="0">
                    <a:pos x="82" y="449"/>
                  </a:cxn>
                  <a:cxn ang="0">
                    <a:pos x="87" y="440"/>
                  </a:cxn>
                  <a:cxn ang="0">
                    <a:pos x="91" y="440"/>
                  </a:cxn>
                  <a:cxn ang="0">
                    <a:pos x="96" y="440"/>
                  </a:cxn>
                  <a:cxn ang="0">
                    <a:pos x="100" y="449"/>
                  </a:cxn>
                  <a:cxn ang="0">
                    <a:pos x="105" y="435"/>
                  </a:cxn>
                  <a:cxn ang="0">
                    <a:pos x="109" y="440"/>
                  </a:cxn>
                  <a:cxn ang="0">
                    <a:pos x="114" y="431"/>
                  </a:cxn>
                  <a:cxn ang="0">
                    <a:pos x="123" y="417"/>
                  </a:cxn>
                  <a:cxn ang="0">
                    <a:pos x="128" y="413"/>
                  </a:cxn>
                  <a:cxn ang="0">
                    <a:pos x="132" y="408"/>
                  </a:cxn>
                  <a:cxn ang="0">
                    <a:pos x="141" y="395"/>
                  </a:cxn>
                  <a:cxn ang="0">
                    <a:pos x="146" y="367"/>
                  </a:cxn>
                  <a:cxn ang="0">
                    <a:pos x="150" y="363"/>
                  </a:cxn>
                  <a:cxn ang="0">
                    <a:pos x="155" y="358"/>
                  </a:cxn>
                  <a:cxn ang="0">
                    <a:pos x="159" y="363"/>
                  </a:cxn>
                  <a:cxn ang="0">
                    <a:pos x="168" y="372"/>
                  </a:cxn>
                  <a:cxn ang="0">
                    <a:pos x="173" y="395"/>
                  </a:cxn>
                  <a:cxn ang="0">
                    <a:pos x="182" y="417"/>
                  </a:cxn>
                  <a:cxn ang="0">
                    <a:pos x="187" y="435"/>
                  </a:cxn>
                  <a:cxn ang="0">
                    <a:pos x="191" y="431"/>
                  </a:cxn>
                  <a:cxn ang="0">
                    <a:pos x="196" y="440"/>
                  </a:cxn>
                  <a:cxn ang="0">
                    <a:pos x="205" y="435"/>
                  </a:cxn>
                  <a:cxn ang="0">
                    <a:pos x="209" y="440"/>
                  </a:cxn>
                  <a:cxn ang="0">
                    <a:pos x="214" y="440"/>
                  </a:cxn>
                  <a:cxn ang="0">
                    <a:pos x="218" y="449"/>
                  </a:cxn>
                  <a:cxn ang="0">
                    <a:pos x="223" y="449"/>
                  </a:cxn>
                </a:cxnLst>
                <a:rect l="0" t="0" r="r" b="b"/>
                <a:pathLst>
                  <a:path w="223" h="485">
                    <a:moveTo>
                      <a:pt x="0" y="426"/>
                    </a:moveTo>
                    <a:lnTo>
                      <a:pt x="0" y="458"/>
                    </a:lnTo>
                    <a:lnTo>
                      <a:pt x="5" y="454"/>
                    </a:lnTo>
                    <a:lnTo>
                      <a:pt x="5" y="463"/>
                    </a:lnTo>
                    <a:lnTo>
                      <a:pt x="5" y="454"/>
                    </a:lnTo>
                    <a:lnTo>
                      <a:pt x="10" y="458"/>
                    </a:lnTo>
                    <a:lnTo>
                      <a:pt x="10" y="463"/>
                    </a:lnTo>
                    <a:lnTo>
                      <a:pt x="14" y="467"/>
                    </a:lnTo>
                    <a:lnTo>
                      <a:pt x="14" y="458"/>
                    </a:lnTo>
                    <a:lnTo>
                      <a:pt x="19" y="463"/>
                    </a:lnTo>
                    <a:lnTo>
                      <a:pt x="19" y="458"/>
                    </a:lnTo>
                    <a:lnTo>
                      <a:pt x="19" y="467"/>
                    </a:lnTo>
                    <a:lnTo>
                      <a:pt x="23" y="463"/>
                    </a:lnTo>
                    <a:lnTo>
                      <a:pt x="23" y="458"/>
                    </a:lnTo>
                    <a:lnTo>
                      <a:pt x="23" y="458"/>
                    </a:lnTo>
                    <a:lnTo>
                      <a:pt x="28" y="454"/>
                    </a:lnTo>
                    <a:lnTo>
                      <a:pt x="28" y="440"/>
                    </a:lnTo>
                    <a:lnTo>
                      <a:pt x="28" y="454"/>
                    </a:lnTo>
                    <a:lnTo>
                      <a:pt x="32" y="449"/>
                    </a:lnTo>
                    <a:lnTo>
                      <a:pt x="32" y="277"/>
                    </a:lnTo>
                    <a:lnTo>
                      <a:pt x="37" y="249"/>
                    </a:lnTo>
                    <a:lnTo>
                      <a:pt x="37" y="41"/>
                    </a:lnTo>
                    <a:lnTo>
                      <a:pt x="41" y="22"/>
                    </a:lnTo>
                    <a:lnTo>
                      <a:pt x="41" y="0"/>
                    </a:lnTo>
                    <a:lnTo>
                      <a:pt x="41" y="113"/>
                    </a:lnTo>
                    <a:lnTo>
                      <a:pt x="46" y="150"/>
                    </a:lnTo>
                    <a:lnTo>
                      <a:pt x="46" y="449"/>
                    </a:lnTo>
                    <a:lnTo>
                      <a:pt x="50" y="445"/>
                    </a:lnTo>
                    <a:lnTo>
                      <a:pt x="50" y="481"/>
                    </a:lnTo>
                    <a:lnTo>
                      <a:pt x="55" y="485"/>
                    </a:lnTo>
                    <a:lnTo>
                      <a:pt x="55" y="485"/>
                    </a:lnTo>
                    <a:lnTo>
                      <a:pt x="55" y="467"/>
                    </a:lnTo>
                    <a:lnTo>
                      <a:pt x="59" y="463"/>
                    </a:lnTo>
                    <a:lnTo>
                      <a:pt x="59" y="454"/>
                    </a:lnTo>
                    <a:lnTo>
                      <a:pt x="59" y="458"/>
                    </a:lnTo>
                    <a:lnTo>
                      <a:pt x="64" y="454"/>
                    </a:lnTo>
                    <a:lnTo>
                      <a:pt x="64" y="458"/>
                    </a:lnTo>
                    <a:lnTo>
                      <a:pt x="69" y="454"/>
                    </a:lnTo>
                    <a:lnTo>
                      <a:pt x="69" y="449"/>
                    </a:lnTo>
                    <a:lnTo>
                      <a:pt x="69" y="454"/>
                    </a:lnTo>
                    <a:lnTo>
                      <a:pt x="73" y="449"/>
                    </a:lnTo>
                    <a:lnTo>
                      <a:pt x="73" y="454"/>
                    </a:lnTo>
                    <a:lnTo>
                      <a:pt x="78" y="449"/>
                    </a:lnTo>
                    <a:lnTo>
                      <a:pt x="78" y="454"/>
                    </a:lnTo>
                    <a:lnTo>
                      <a:pt x="78" y="445"/>
                    </a:lnTo>
                    <a:lnTo>
                      <a:pt x="78" y="449"/>
                    </a:lnTo>
                    <a:lnTo>
                      <a:pt x="82" y="445"/>
                    </a:lnTo>
                    <a:lnTo>
                      <a:pt x="82" y="449"/>
                    </a:lnTo>
                    <a:lnTo>
                      <a:pt x="82" y="440"/>
                    </a:lnTo>
                    <a:lnTo>
                      <a:pt x="82" y="445"/>
                    </a:lnTo>
                    <a:lnTo>
                      <a:pt x="87" y="440"/>
                    </a:lnTo>
                    <a:lnTo>
                      <a:pt x="87" y="449"/>
                    </a:lnTo>
                    <a:lnTo>
                      <a:pt x="87" y="445"/>
                    </a:lnTo>
                    <a:lnTo>
                      <a:pt x="91" y="440"/>
                    </a:lnTo>
                    <a:lnTo>
                      <a:pt x="91" y="440"/>
                    </a:lnTo>
                    <a:lnTo>
                      <a:pt x="91" y="445"/>
                    </a:lnTo>
                    <a:lnTo>
                      <a:pt x="96" y="440"/>
                    </a:lnTo>
                    <a:lnTo>
                      <a:pt x="96" y="431"/>
                    </a:lnTo>
                    <a:lnTo>
                      <a:pt x="96" y="445"/>
                    </a:lnTo>
                    <a:lnTo>
                      <a:pt x="100" y="449"/>
                    </a:lnTo>
                    <a:lnTo>
                      <a:pt x="100" y="435"/>
                    </a:lnTo>
                    <a:lnTo>
                      <a:pt x="105" y="440"/>
                    </a:lnTo>
                    <a:lnTo>
                      <a:pt x="105" y="435"/>
                    </a:lnTo>
                    <a:lnTo>
                      <a:pt x="105" y="435"/>
                    </a:lnTo>
                    <a:lnTo>
                      <a:pt x="109" y="440"/>
                    </a:lnTo>
                    <a:lnTo>
                      <a:pt x="109" y="440"/>
                    </a:lnTo>
                    <a:lnTo>
                      <a:pt x="109" y="431"/>
                    </a:lnTo>
                    <a:lnTo>
                      <a:pt x="109" y="435"/>
                    </a:lnTo>
                    <a:lnTo>
                      <a:pt x="114" y="431"/>
                    </a:lnTo>
                    <a:lnTo>
                      <a:pt x="114" y="435"/>
                    </a:lnTo>
                    <a:lnTo>
                      <a:pt x="123" y="426"/>
                    </a:lnTo>
                    <a:lnTo>
                      <a:pt x="123" y="417"/>
                    </a:lnTo>
                    <a:lnTo>
                      <a:pt x="123" y="422"/>
                    </a:lnTo>
                    <a:lnTo>
                      <a:pt x="128" y="417"/>
                    </a:lnTo>
                    <a:lnTo>
                      <a:pt x="128" y="413"/>
                    </a:lnTo>
                    <a:lnTo>
                      <a:pt x="128" y="417"/>
                    </a:lnTo>
                    <a:lnTo>
                      <a:pt x="132" y="413"/>
                    </a:lnTo>
                    <a:lnTo>
                      <a:pt x="132" y="408"/>
                    </a:lnTo>
                    <a:lnTo>
                      <a:pt x="137" y="404"/>
                    </a:lnTo>
                    <a:lnTo>
                      <a:pt x="137" y="390"/>
                    </a:lnTo>
                    <a:lnTo>
                      <a:pt x="141" y="395"/>
                    </a:lnTo>
                    <a:lnTo>
                      <a:pt x="141" y="386"/>
                    </a:lnTo>
                    <a:lnTo>
                      <a:pt x="146" y="381"/>
                    </a:lnTo>
                    <a:lnTo>
                      <a:pt x="146" y="367"/>
                    </a:lnTo>
                    <a:lnTo>
                      <a:pt x="150" y="363"/>
                    </a:lnTo>
                    <a:lnTo>
                      <a:pt x="150" y="367"/>
                    </a:lnTo>
                    <a:lnTo>
                      <a:pt x="150" y="363"/>
                    </a:lnTo>
                    <a:lnTo>
                      <a:pt x="155" y="358"/>
                    </a:lnTo>
                    <a:lnTo>
                      <a:pt x="155" y="367"/>
                    </a:lnTo>
                    <a:lnTo>
                      <a:pt x="155" y="358"/>
                    </a:lnTo>
                    <a:lnTo>
                      <a:pt x="159" y="363"/>
                    </a:lnTo>
                    <a:lnTo>
                      <a:pt x="159" y="354"/>
                    </a:lnTo>
                    <a:lnTo>
                      <a:pt x="159" y="363"/>
                    </a:lnTo>
                    <a:lnTo>
                      <a:pt x="164" y="358"/>
                    </a:lnTo>
                    <a:lnTo>
                      <a:pt x="164" y="367"/>
                    </a:lnTo>
                    <a:lnTo>
                      <a:pt x="168" y="372"/>
                    </a:lnTo>
                    <a:lnTo>
                      <a:pt x="168" y="376"/>
                    </a:lnTo>
                    <a:lnTo>
                      <a:pt x="173" y="381"/>
                    </a:lnTo>
                    <a:lnTo>
                      <a:pt x="173" y="395"/>
                    </a:lnTo>
                    <a:lnTo>
                      <a:pt x="177" y="399"/>
                    </a:lnTo>
                    <a:lnTo>
                      <a:pt x="177" y="413"/>
                    </a:lnTo>
                    <a:lnTo>
                      <a:pt x="182" y="417"/>
                    </a:lnTo>
                    <a:lnTo>
                      <a:pt x="182" y="426"/>
                    </a:lnTo>
                    <a:lnTo>
                      <a:pt x="187" y="431"/>
                    </a:lnTo>
                    <a:lnTo>
                      <a:pt x="187" y="435"/>
                    </a:lnTo>
                    <a:lnTo>
                      <a:pt x="191" y="431"/>
                    </a:lnTo>
                    <a:lnTo>
                      <a:pt x="191" y="435"/>
                    </a:lnTo>
                    <a:lnTo>
                      <a:pt x="191" y="431"/>
                    </a:lnTo>
                    <a:lnTo>
                      <a:pt x="196" y="435"/>
                    </a:lnTo>
                    <a:lnTo>
                      <a:pt x="196" y="431"/>
                    </a:lnTo>
                    <a:lnTo>
                      <a:pt x="196" y="440"/>
                    </a:lnTo>
                    <a:lnTo>
                      <a:pt x="200" y="440"/>
                    </a:lnTo>
                    <a:lnTo>
                      <a:pt x="205" y="435"/>
                    </a:lnTo>
                    <a:lnTo>
                      <a:pt x="205" y="435"/>
                    </a:lnTo>
                    <a:lnTo>
                      <a:pt x="205" y="445"/>
                    </a:lnTo>
                    <a:lnTo>
                      <a:pt x="209" y="449"/>
                    </a:lnTo>
                    <a:lnTo>
                      <a:pt x="209" y="440"/>
                    </a:lnTo>
                    <a:lnTo>
                      <a:pt x="214" y="445"/>
                    </a:lnTo>
                    <a:lnTo>
                      <a:pt x="214" y="449"/>
                    </a:lnTo>
                    <a:lnTo>
                      <a:pt x="214" y="440"/>
                    </a:lnTo>
                    <a:lnTo>
                      <a:pt x="214" y="445"/>
                    </a:lnTo>
                    <a:lnTo>
                      <a:pt x="218" y="449"/>
                    </a:lnTo>
                    <a:lnTo>
                      <a:pt x="218" y="449"/>
                    </a:lnTo>
                    <a:lnTo>
                      <a:pt x="218" y="445"/>
                    </a:lnTo>
                    <a:lnTo>
                      <a:pt x="218" y="445"/>
                    </a:lnTo>
                    <a:lnTo>
                      <a:pt x="223" y="449"/>
                    </a:lnTo>
                    <a:lnTo>
                      <a:pt x="223" y="445"/>
                    </a:lnTo>
                    <a:lnTo>
                      <a:pt x="223" y="445"/>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7" name="Freeform 75"/>
              <p:cNvSpPr>
                <a:spLocks/>
              </p:cNvSpPr>
              <p:nvPr/>
            </p:nvSpPr>
            <p:spPr bwMode="auto">
              <a:xfrm>
                <a:off x="2510" y="1237"/>
                <a:ext cx="122" cy="37"/>
              </a:xfrm>
              <a:custGeom>
                <a:avLst/>
                <a:gdLst/>
                <a:ahLst/>
                <a:cxnLst>
                  <a:cxn ang="0">
                    <a:pos x="0" y="10"/>
                  </a:cxn>
                  <a:cxn ang="0">
                    <a:pos x="4" y="5"/>
                  </a:cxn>
                  <a:cxn ang="0">
                    <a:pos x="4" y="14"/>
                  </a:cxn>
                  <a:cxn ang="0">
                    <a:pos x="9" y="19"/>
                  </a:cxn>
                  <a:cxn ang="0">
                    <a:pos x="9" y="23"/>
                  </a:cxn>
                  <a:cxn ang="0">
                    <a:pos x="9" y="19"/>
                  </a:cxn>
                  <a:cxn ang="0">
                    <a:pos x="13" y="14"/>
                  </a:cxn>
                  <a:cxn ang="0">
                    <a:pos x="13" y="10"/>
                  </a:cxn>
                  <a:cxn ang="0">
                    <a:pos x="13" y="14"/>
                  </a:cxn>
                  <a:cxn ang="0">
                    <a:pos x="18" y="10"/>
                  </a:cxn>
                  <a:cxn ang="0">
                    <a:pos x="18" y="14"/>
                  </a:cxn>
                  <a:cxn ang="0">
                    <a:pos x="18" y="10"/>
                  </a:cxn>
                  <a:cxn ang="0">
                    <a:pos x="23" y="5"/>
                  </a:cxn>
                  <a:cxn ang="0">
                    <a:pos x="27" y="10"/>
                  </a:cxn>
                  <a:cxn ang="0">
                    <a:pos x="27" y="0"/>
                  </a:cxn>
                  <a:cxn ang="0">
                    <a:pos x="27" y="10"/>
                  </a:cxn>
                  <a:cxn ang="0">
                    <a:pos x="32" y="5"/>
                  </a:cxn>
                  <a:cxn ang="0">
                    <a:pos x="32" y="14"/>
                  </a:cxn>
                  <a:cxn ang="0">
                    <a:pos x="32" y="5"/>
                  </a:cxn>
                  <a:cxn ang="0">
                    <a:pos x="32" y="14"/>
                  </a:cxn>
                  <a:cxn ang="0">
                    <a:pos x="41" y="14"/>
                  </a:cxn>
                  <a:cxn ang="0">
                    <a:pos x="41" y="10"/>
                  </a:cxn>
                  <a:cxn ang="0">
                    <a:pos x="41" y="14"/>
                  </a:cxn>
                  <a:cxn ang="0">
                    <a:pos x="45" y="10"/>
                  </a:cxn>
                  <a:cxn ang="0">
                    <a:pos x="45" y="14"/>
                  </a:cxn>
                  <a:cxn ang="0">
                    <a:pos x="50" y="10"/>
                  </a:cxn>
                  <a:cxn ang="0">
                    <a:pos x="50" y="19"/>
                  </a:cxn>
                  <a:cxn ang="0">
                    <a:pos x="50" y="5"/>
                  </a:cxn>
                  <a:cxn ang="0">
                    <a:pos x="50" y="14"/>
                  </a:cxn>
                  <a:cxn ang="0">
                    <a:pos x="54" y="19"/>
                  </a:cxn>
                  <a:cxn ang="0">
                    <a:pos x="54" y="14"/>
                  </a:cxn>
                  <a:cxn ang="0">
                    <a:pos x="59" y="19"/>
                  </a:cxn>
                  <a:cxn ang="0">
                    <a:pos x="59" y="14"/>
                  </a:cxn>
                  <a:cxn ang="0">
                    <a:pos x="63" y="19"/>
                  </a:cxn>
                  <a:cxn ang="0">
                    <a:pos x="63" y="23"/>
                  </a:cxn>
                  <a:cxn ang="0">
                    <a:pos x="63" y="19"/>
                  </a:cxn>
                  <a:cxn ang="0">
                    <a:pos x="68" y="14"/>
                  </a:cxn>
                  <a:cxn ang="0">
                    <a:pos x="68" y="23"/>
                  </a:cxn>
                  <a:cxn ang="0">
                    <a:pos x="73" y="28"/>
                  </a:cxn>
                  <a:cxn ang="0">
                    <a:pos x="73" y="23"/>
                  </a:cxn>
                  <a:cxn ang="0">
                    <a:pos x="77" y="28"/>
                  </a:cxn>
                  <a:cxn ang="0">
                    <a:pos x="77" y="23"/>
                  </a:cxn>
                  <a:cxn ang="0">
                    <a:pos x="82" y="28"/>
                  </a:cxn>
                  <a:cxn ang="0">
                    <a:pos x="82" y="23"/>
                  </a:cxn>
                  <a:cxn ang="0">
                    <a:pos x="82" y="32"/>
                  </a:cxn>
                  <a:cxn ang="0">
                    <a:pos x="91" y="32"/>
                  </a:cxn>
                  <a:cxn ang="0">
                    <a:pos x="91" y="32"/>
                  </a:cxn>
                  <a:cxn ang="0">
                    <a:pos x="95" y="28"/>
                  </a:cxn>
                  <a:cxn ang="0">
                    <a:pos x="95" y="32"/>
                  </a:cxn>
                  <a:cxn ang="0">
                    <a:pos x="100" y="28"/>
                  </a:cxn>
                  <a:cxn ang="0">
                    <a:pos x="100" y="37"/>
                  </a:cxn>
                  <a:cxn ang="0">
                    <a:pos x="100" y="32"/>
                  </a:cxn>
                  <a:cxn ang="0">
                    <a:pos x="104" y="28"/>
                  </a:cxn>
                  <a:cxn ang="0">
                    <a:pos x="109" y="32"/>
                  </a:cxn>
                  <a:cxn ang="0">
                    <a:pos x="109" y="32"/>
                  </a:cxn>
                  <a:cxn ang="0">
                    <a:pos x="109" y="28"/>
                  </a:cxn>
                  <a:cxn ang="0">
                    <a:pos x="109" y="28"/>
                  </a:cxn>
                  <a:cxn ang="0">
                    <a:pos x="113" y="23"/>
                  </a:cxn>
                  <a:cxn ang="0">
                    <a:pos x="113" y="32"/>
                  </a:cxn>
                  <a:cxn ang="0">
                    <a:pos x="118" y="28"/>
                  </a:cxn>
                  <a:cxn ang="0">
                    <a:pos x="118" y="23"/>
                  </a:cxn>
                  <a:cxn ang="0">
                    <a:pos x="118" y="28"/>
                  </a:cxn>
                  <a:cxn ang="0">
                    <a:pos x="122" y="28"/>
                  </a:cxn>
                </a:cxnLst>
                <a:rect l="0" t="0" r="r" b="b"/>
                <a:pathLst>
                  <a:path w="122" h="37">
                    <a:moveTo>
                      <a:pt x="0" y="10"/>
                    </a:moveTo>
                    <a:lnTo>
                      <a:pt x="4" y="5"/>
                    </a:lnTo>
                    <a:lnTo>
                      <a:pt x="4" y="14"/>
                    </a:lnTo>
                    <a:lnTo>
                      <a:pt x="9" y="19"/>
                    </a:lnTo>
                    <a:lnTo>
                      <a:pt x="9" y="23"/>
                    </a:lnTo>
                    <a:lnTo>
                      <a:pt x="9" y="19"/>
                    </a:lnTo>
                    <a:lnTo>
                      <a:pt x="13" y="14"/>
                    </a:lnTo>
                    <a:lnTo>
                      <a:pt x="13" y="10"/>
                    </a:lnTo>
                    <a:lnTo>
                      <a:pt x="13" y="14"/>
                    </a:lnTo>
                    <a:lnTo>
                      <a:pt x="18" y="10"/>
                    </a:lnTo>
                    <a:lnTo>
                      <a:pt x="18" y="14"/>
                    </a:lnTo>
                    <a:lnTo>
                      <a:pt x="18" y="10"/>
                    </a:lnTo>
                    <a:lnTo>
                      <a:pt x="23" y="5"/>
                    </a:lnTo>
                    <a:lnTo>
                      <a:pt x="27" y="10"/>
                    </a:lnTo>
                    <a:lnTo>
                      <a:pt x="27" y="0"/>
                    </a:lnTo>
                    <a:lnTo>
                      <a:pt x="27" y="10"/>
                    </a:lnTo>
                    <a:lnTo>
                      <a:pt x="32" y="5"/>
                    </a:lnTo>
                    <a:lnTo>
                      <a:pt x="32" y="14"/>
                    </a:lnTo>
                    <a:lnTo>
                      <a:pt x="32" y="5"/>
                    </a:lnTo>
                    <a:lnTo>
                      <a:pt x="32" y="14"/>
                    </a:lnTo>
                    <a:lnTo>
                      <a:pt x="41" y="14"/>
                    </a:lnTo>
                    <a:lnTo>
                      <a:pt x="41" y="10"/>
                    </a:lnTo>
                    <a:lnTo>
                      <a:pt x="41" y="14"/>
                    </a:lnTo>
                    <a:lnTo>
                      <a:pt x="45" y="10"/>
                    </a:lnTo>
                    <a:lnTo>
                      <a:pt x="45" y="14"/>
                    </a:lnTo>
                    <a:lnTo>
                      <a:pt x="50" y="10"/>
                    </a:lnTo>
                    <a:lnTo>
                      <a:pt x="50" y="19"/>
                    </a:lnTo>
                    <a:lnTo>
                      <a:pt x="50" y="5"/>
                    </a:lnTo>
                    <a:lnTo>
                      <a:pt x="50" y="14"/>
                    </a:lnTo>
                    <a:lnTo>
                      <a:pt x="54" y="19"/>
                    </a:lnTo>
                    <a:lnTo>
                      <a:pt x="54" y="14"/>
                    </a:lnTo>
                    <a:lnTo>
                      <a:pt x="59" y="19"/>
                    </a:lnTo>
                    <a:lnTo>
                      <a:pt x="59" y="14"/>
                    </a:lnTo>
                    <a:lnTo>
                      <a:pt x="63" y="19"/>
                    </a:lnTo>
                    <a:lnTo>
                      <a:pt x="63" y="23"/>
                    </a:lnTo>
                    <a:lnTo>
                      <a:pt x="63" y="19"/>
                    </a:lnTo>
                    <a:lnTo>
                      <a:pt x="68" y="14"/>
                    </a:lnTo>
                    <a:lnTo>
                      <a:pt x="68" y="23"/>
                    </a:lnTo>
                    <a:lnTo>
                      <a:pt x="73" y="28"/>
                    </a:lnTo>
                    <a:lnTo>
                      <a:pt x="73" y="23"/>
                    </a:lnTo>
                    <a:lnTo>
                      <a:pt x="77" y="28"/>
                    </a:lnTo>
                    <a:lnTo>
                      <a:pt x="77" y="23"/>
                    </a:lnTo>
                    <a:lnTo>
                      <a:pt x="82" y="28"/>
                    </a:lnTo>
                    <a:lnTo>
                      <a:pt x="82" y="23"/>
                    </a:lnTo>
                    <a:lnTo>
                      <a:pt x="82" y="32"/>
                    </a:lnTo>
                    <a:lnTo>
                      <a:pt x="91" y="32"/>
                    </a:lnTo>
                    <a:lnTo>
                      <a:pt x="91" y="32"/>
                    </a:lnTo>
                    <a:lnTo>
                      <a:pt x="95" y="28"/>
                    </a:lnTo>
                    <a:lnTo>
                      <a:pt x="95" y="32"/>
                    </a:lnTo>
                    <a:lnTo>
                      <a:pt x="100" y="28"/>
                    </a:lnTo>
                    <a:lnTo>
                      <a:pt x="100" y="37"/>
                    </a:lnTo>
                    <a:lnTo>
                      <a:pt x="100" y="32"/>
                    </a:lnTo>
                    <a:lnTo>
                      <a:pt x="104" y="28"/>
                    </a:lnTo>
                    <a:lnTo>
                      <a:pt x="109" y="32"/>
                    </a:lnTo>
                    <a:lnTo>
                      <a:pt x="109" y="32"/>
                    </a:lnTo>
                    <a:lnTo>
                      <a:pt x="109" y="28"/>
                    </a:lnTo>
                    <a:lnTo>
                      <a:pt x="109" y="28"/>
                    </a:lnTo>
                    <a:lnTo>
                      <a:pt x="113" y="23"/>
                    </a:lnTo>
                    <a:lnTo>
                      <a:pt x="113" y="32"/>
                    </a:lnTo>
                    <a:lnTo>
                      <a:pt x="118" y="28"/>
                    </a:lnTo>
                    <a:lnTo>
                      <a:pt x="118" y="23"/>
                    </a:lnTo>
                    <a:lnTo>
                      <a:pt x="118" y="28"/>
                    </a:lnTo>
                    <a:lnTo>
                      <a:pt x="122" y="28"/>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8" name="Rectangle 76"/>
              <p:cNvSpPr>
                <a:spLocks noChangeArrowheads="1"/>
              </p:cNvSpPr>
              <p:nvPr/>
            </p:nvSpPr>
            <p:spPr bwMode="auto">
              <a:xfrm rot="16200000">
                <a:off x="96" y="971"/>
                <a:ext cx="209"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Lead I</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09" name="Rectangle 77"/>
              <p:cNvSpPr>
                <a:spLocks noChangeArrowheads="1"/>
              </p:cNvSpPr>
              <p:nvPr/>
            </p:nvSpPr>
            <p:spPr bwMode="auto">
              <a:xfrm>
                <a:off x="3336" y="638"/>
                <a:ext cx="2224" cy="79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0" name="Rectangle 78"/>
              <p:cNvSpPr>
                <a:spLocks noChangeArrowheads="1"/>
              </p:cNvSpPr>
              <p:nvPr/>
            </p:nvSpPr>
            <p:spPr bwMode="auto">
              <a:xfrm>
                <a:off x="3336" y="638"/>
                <a:ext cx="2224" cy="79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1" name="Line 79"/>
              <p:cNvSpPr>
                <a:spLocks noChangeShapeType="1"/>
              </p:cNvSpPr>
              <p:nvPr/>
            </p:nvSpPr>
            <p:spPr bwMode="auto">
              <a:xfrm>
                <a:off x="3336" y="638"/>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2" name="Line 80"/>
              <p:cNvSpPr>
                <a:spLocks noChangeShapeType="1"/>
              </p:cNvSpPr>
              <p:nvPr/>
            </p:nvSpPr>
            <p:spPr bwMode="auto">
              <a:xfrm>
                <a:off x="3336" y="1428"/>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3" name="Line 81"/>
              <p:cNvSpPr>
                <a:spLocks noChangeShapeType="1"/>
              </p:cNvSpPr>
              <p:nvPr/>
            </p:nvSpPr>
            <p:spPr bwMode="auto">
              <a:xfrm flipV="1">
                <a:off x="5560" y="638"/>
                <a:ext cx="1" cy="79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4" name="Line 82"/>
              <p:cNvSpPr>
                <a:spLocks noChangeShapeType="1"/>
              </p:cNvSpPr>
              <p:nvPr/>
            </p:nvSpPr>
            <p:spPr bwMode="auto">
              <a:xfrm flipV="1">
                <a:off x="3336" y="638"/>
                <a:ext cx="1" cy="79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5" name="Line 83"/>
              <p:cNvSpPr>
                <a:spLocks noChangeShapeType="1"/>
              </p:cNvSpPr>
              <p:nvPr/>
            </p:nvSpPr>
            <p:spPr bwMode="auto">
              <a:xfrm>
                <a:off x="3336" y="1428"/>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6" name="Line 84"/>
              <p:cNvSpPr>
                <a:spLocks noChangeShapeType="1"/>
              </p:cNvSpPr>
              <p:nvPr/>
            </p:nvSpPr>
            <p:spPr bwMode="auto">
              <a:xfrm flipV="1">
                <a:off x="3336" y="638"/>
                <a:ext cx="1" cy="79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7" name="Line 85"/>
              <p:cNvSpPr>
                <a:spLocks noChangeShapeType="1"/>
              </p:cNvSpPr>
              <p:nvPr/>
            </p:nvSpPr>
            <p:spPr bwMode="auto">
              <a:xfrm flipV="1">
                <a:off x="3336" y="1405"/>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8" name="Line 86"/>
              <p:cNvSpPr>
                <a:spLocks noChangeShapeType="1"/>
              </p:cNvSpPr>
              <p:nvPr/>
            </p:nvSpPr>
            <p:spPr bwMode="auto">
              <a:xfrm>
                <a:off x="3336" y="638"/>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9" name="Rectangle 87"/>
              <p:cNvSpPr>
                <a:spLocks noChangeArrowheads="1"/>
              </p:cNvSpPr>
              <p:nvPr/>
            </p:nvSpPr>
            <p:spPr bwMode="auto">
              <a:xfrm>
                <a:off x="3322" y="1442"/>
                <a:ext cx="64"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20" name="Line 88"/>
              <p:cNvSpPr>
                <a:spLocks noChangeShapeType="1"/>
              </p:cNvSpPr>
              <p:nvPr/>
            </p:nvSpPr>
            <p:spPr bwMode="auto">
              <a:xfrm flipV="1">
                <a:off x="3558" y="1405"/>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1" name="Line 89"/>
              <p:cNvSpPr>
                <a:spLocks noChangeShapeType="1"/>
              </p:cNvSpPr>
              <p:nvPr/>
            </p:nvSpPr>
            <p:spPr bwMode="auto">
              <a:xfrm>
                <a:off x="3558" y="638"/>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2" name="Rectangle 90"/>
              <p:cNvSpPr>
                <a:spLocks noChangeArrowheads="1"/>
              </p:cNvSpPr>
              <p:nvPr/>
            </p:nvSpPr>
            <p:spPr bwMode="auto">
              <a:xfrm>
                <a:off x="3513" y="1442"/>
                <a:ext cx="136"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23" name="Line 91"/>
              <p:cNvSpPr>
                <a:spLocks noChangeShapeType="1"/>
              </p:cNvSpPr>
              <p:nvPr/>
            </p:nvSpPr>
            <p:spPr bwMode="auto">
              <a:xfrm flipV="1">
                <a:off x="3781" y="1405"/>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4" name="Line 92"/>
              <p:cNvSpPr>
                <a:spLocks noChangeShapeType="1"/>
              </p:cNvSpPr>
              <p:nvPr/>
            </p:nvSpPr>
            <p:spPr bwMode="auto">
              <a:xfrm>
                <a:off x="3781" y="638"/>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5" name="Rectangle 93"/>
              <p:cNvSpPr>
                <a:spLocks noChangeArrowheads="1"/>
              </p:cNvSpPr>
              <p:nvPr/>
            </p:nvSpPr>
            <p:spPr bwMode="auto">
              <a:xfrm>
                <a:off x="3717" y="1442"/>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26" name="Line 94"/>
              <p:cNvSpPr>
                <a:spLocks noChangeShapeType="1"/>
              </p:cNvSpPr>
              <p:nvPr/>
            </p:nvSpPr>
            <p:spPr bwMode="auto">
              <a:xfrm flipV="1">
                <a:off x="4003" y="1405"/>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7" name="Line 95"/>
              <p:cNvSpPr>
                <a:spLocks noChangeShapeType="1"/>
              </p:cNvSpPr>
              <p:nvPr/>
            </p:nvSpPr>
            <p:spPr bwMode="auto">
              <a:xfrm>
                <a:off x="4003" y="638"/>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8" name="Rectangle 96"/>
              <p:cNvSpPr>
                <a:spLocks noChangeArrowheads="1"/>
              </p:cNvSpPr>
              <p:nvPr/>
            </p:nvSpPr>
            <p:spPr bwMode="auto">
              <a:xfrm>
                <a:off x="3940" y="1442"/>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29" name="Line 97"/>
              <p:cNvSpPr>
                <a:spLocks noChangeShapeType="1"/>
              </p:cNvSpPr>
              <p:nvPr/>
            </p:nvSpPr>
            <p:spPr bwMode="auto">
              <a:xfrm flipV="1">
                <a:off x="4226" y="1405"/>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0" name="Line 98"/>
              <p:cNvSpPr>
                <a:spLocks noChangeShapeType="1"/>
              </p:cNvSpPr>
              <p:nvPr/>
            </p:nvSpPr>
            <p:spPr bwMode="auto">
              <a:xfrm>
                <a:off x="4226" y="638"/>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1" name="Rectangle 99"/>
              <p:cNvSpPr>
                <a:spLocks noChangeArrowheads="1"/>
              </p:cNvSpPr>
              <p:nvPr/>
            </p:nvSpPr>
            <p:spPr bwMode="auto">
              <a:xfrm>
                <a:off x="4162" y="1442"/>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32" name="Line 100"/>
              <p:cNvSpPr>
                <a:spLocks noChangeShapeType="1"/>
              </p:cNvSpPr>
              <p:nvPr/>
            </p:nvSpPr>
            <p:spPr bwMode="auto">
              <a:xfrm flipV="1">
                <a:off x="4448" y="1405"/>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3" name="Line 101"/>
              <p:cNvSpPr>
                <a:spLocks noChangeShapeType="1"/>
              </p:cNvSpPr>
              <p:nvPr/>
            </p:nvSpPr>
            <p:spPr bwMode="auto">
              <a:xfrm>
                <a:off x="4448" y="638"/>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4" name="Rectangle 102"/>
              <p:cNvSpPr>
                <a:spLocks noChangeArrowheads="1"/>
              </p:cNvSpPr>
              <p:nvPr/>
            </p:nvSpPr>
            <p:spPr bwMode="auto">
              <a:xfrm>
                <a:off x="4384" y="1442"/>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35" name="Line 103"/>
              <p:cNvSpPr>
                <a:spLocks noChangeShapeType="1"/>
              </p:cNvSpPr>
              <p:nvPr/>
            </p:nvSpPr>
            <p:spPr bwMode="auto">
              <a:xfrm flipV="1">
                <a:off x="4670" y="1405"/>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6" name="Line 104"/>
              <p:cNvSpPr>
                <a:spLocks noChangeShapeType="1"/>
              </p:cNvSpPr>
              <p:nvPr/>
            </p:nvSpPr>
            <p:spPr bwMode="auto">
              <a:xfrm>
                <a:off x="4670" y="638"/>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7" name="Rectangle 105"/>
              <p:cNvSpPr>
                <a:spLocks noChangeArrowheads="1"/>
              </p:cNvSpPr>
              <p:nvPr/>
            </p:nvSpPr>
            <p:spPr bwMode="auto">
              <a:xfrm>
                <a:off x="4607" y="1442"/>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38" name="Line 106"/>
              <p:cNvSpPr>
                <a:spLocks noChangeShapeType="1"/>
              </p:cNvSpPr>
              <p:nvPr/>
            </p:nvSpPr>
            <p:spPr bwMode="auto">
              <a:xfrm flipV="1">
                <a:off x="4893" y="1405"/>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9" name="Line 107"/>
              <p:cNvSpPr>
                <a:spLocks noChangeShapeType="1"/>
              </p:cNvSpPr>
              <p:nvPr/>
            </p:nvSpPr>
            <p:spPr bwMode="auto">
              <a:xfrm>
                <a:off x="4893" y="638"/>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0" name="Rectangle 108"/>
              <p:cNvSpPr>
                <a:spLocks noChangeArrowheads="1"/>
              </p:cNvSpPr>
              <p:nvPr/>
            </p:nvSpPr>
            <p:spPr bwMode="auto">
              <a:xfrm>
                <a:off x="4829" y="1442"/>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41" name="Line 109"/>
              <p:cNvSpPr>
                <a:spLocks noChangeShapeType="1"/>
              </p:cNvSpPr>
              <p:nvPr/>
            </p:nvSpPr>
            <p:spPr bwMode="auto">
              <a:xfrm flipV="1">
                <a:off x="5115" y="1405"/>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2" name="Line 110"/>
              <p:cNvSpPr>
                <a:spLocks noChangeShapeType="1"/>
              </p:cNvSpPr>
              <p:nvPr/>
            </p:nvSpPr>
            <p:spPr bwMode="auto">
              <a:xfrm>
                <a:off x="5115" y="638"/>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3" name="Rectangle 111"/>
              <p:cNvSpPr>
                <a:spLocks noChangeArrowheads="1"/>
              </p:cNvSpPr>
              <p:nvPr/>
            </p:nvSpPr>
            <p:spPr bwMode="auto">
              <a:xfrm>
                <a:off x="5052" y="1442"/>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44" name="Line 112"/>
              <p:cNvSpPr>
                <a:spLocks noChangeShapeType="1"/>
              </p:cNvSpPr>
              <p:nvPr/>
            </p:nvSpPr>
            <p:spPr bwMode="auto">
              <a:xfrm flipV="1">
                <a:off x="5338" y="1405"/>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5" name="Line 113"/>
              <p:cNvSpPr>
                <a:spLocks noChangeShapeType="1"/>
              </p:cNvSpPr>
              <p:nvPr/>
            </p:nvSpPr>
            <p:spPr bwMode="auto">
              <a:xfrm>
                <a:off x="5338" y="638"/>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6" name="Rectangle 114"/>
              <p:cNvSpPr>
                <a:spLocks noChangeArrowheads="1"/>
              </p:cNvSpPr>
              <p:nvPr/>
            </p:nvSpPr>
            <p:spPr bwMode="auto">
              <a:xfrm>
                <a:off x="5274" y="1442"/>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47" name="Line 115"/>
              <p:cNvSpPr>
                <a:spLocks noChangeShapeType="1"/>
              </p:cNvSpPr>
              <p:nvPr/>
            </p:nvSpPr>
            <p:spPr bwMode="auto">
              <a:xfrm flipV="1">
                <a:off x="5560" y="1405"/>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8" name="Line 116"/>
              <p:cNvSpPr>
                <a:spLocks noChangeShapeType="1"/>
              </p:cNvSpPr>
              <p:nvPr/>
            </p:nvSpPr>
            <p:spPr bwMode="auto">
              <a:xfrm>
                <a:off x="5560" y="638"/>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9" name="Rectangle 117"/>
              <p:cNvSpPr>
                <a:spLocks noChangeArrowheads="1"/>
              </p:cNvSpPr>
              <p:nvPr/>
            </p:nvSpPr>
            <p:spPr bwMode="auto">
              <a:xfrm>
                <a:off x="5496" y="1442"/>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50" name="Line 118"/>
              <p:cNvSpPr>
                <a:spLocks noChangeShapeType="1"/>
              </p:cNvSpPr>
              <p:nvPr/>
            </p:nvSpPr>
            <p:spPr bwMode="auto">
              <a:xfrm>
                <a:off x="3336" y="1428"/>
                <a:ext cx="1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51" name="Line 119"/>
              <p:cNvSpPr>
                <a:spLocks noChangeShapeType="1"/>
              </p:cNvSpPr>
              <p:nvPr/>
            </p:nvSpPr>
            <p:spPr bwMode="auto">
              <a:xfrm flipH="1">
                <a:off x="5537" y="1428"/>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52" name="Rectangle 120"/>
              <p:cNvSpPr>
                <a:spLocks noChangeArrowheads="1"/>
              </p:cNvSpPr>
              <p:nvPr/>
            </p:nvSpPr>
            <p:spPr bwMode="auto">
              <a:xfrm>
                <a:off x="3204" y="1392"/>
                <a:ext cx="154"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53" name="Line 121"/>
              <p:cNvSpPr>
                <a:spLocks noChangeShapeType="1"/>
              </p:cNvSpPr>
              <p:nvPr/>
            </p:nvSpPr>
            <p:spPr bwMode="auto">
              <a:xfrm>
                <a:off x="3336" y="1296"/>
                <a:ext cx="1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54" name="Line 122"/>
              <p:cNvSpPr>
                <a:spLocks noChangeShapeType="1"/>
              </p:cNvSpPr>
              <p:nvPr/>
            </p:nvSpPr>
            <p:spPr bwMode="auto">
              <a:xfrm flipH="1">
                <a:off x="5537" y="1296"/>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55" name="Rectangle 123"/>
              <p:cNvSpPr>
                <a:spLocks noChangeArrowheads="1"/>
              </p:cNvSpPr>
              <p:nvPr/>
            </p:nvSpPr>
            <p:spPr bwMode="auto">
              <a:xfrm>
                <a:off x="3286" y="1260"/>
                <a:ext cx="64"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56" name="Line 124"/>
              <p:cNvSpPr>
                <a:spLocks noChangeShapeType="1"/>
              </p:cNvSpPr>
              <p:nvPr/>
            </p:nvSpPr>
            <p:spPr bwMode="auto">
              <a:xfrm>
                <a:off x="3336" y="1165"/>
                <a:ext cx="1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57" name="Line 125"/>
              <p:cNvSpPr>
                <a:spLocks noChangeShapeType="1"/>
              </p:cNvSpPr>
              <p:nvPr/>
            </p:nvSpPr>
            <p:spPr bwMode="auto">
              <a:xfrm flipH="1">
                <a:off x="5537" y="1165"/>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58" name="Rectangle 126"/>
              <p:cNvSpPr>
                <a:spLocks noChangeArrowheads="1"/>
              </p:cNvSpPr>
              <p:nvPr/>
            </p:nvSpPr>
            <p:spPr bwMode="auto">
              <a:xfrm>
                <a:off x="3222" y="1129"/>
                <a:ext cx="136"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59" name="Line 127"/>
              <p:cNvSpPr>
                <a:spLocks noChangeShapeType="1"/>
              </p:cNvSpPr>
              <p:nvPr/>
            </p:nvSpPr>
            <p:spPr bwMode="auto">
              <a:xfrm>
                <a:off x="3336" y="1033"/>
                <a:ext cx="1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60" name="Line 128"/>
              <p:cNvSpPr>
                <a:spLocks noChangeShapeType="1"/>
              </p:cNvSpPr>
              <p:nvPr/>
            </p:nvSpPr>
            <p:spPr bwMode="auto">
              <a:xfrm flipH="1">
                <a:off x="5537" y="1033"/>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61" name="Rectangle 129"/>
              <p:cNvSpPr>
                <a:spLocks noChangeArrowheads="1"/>
              </p:cNvSpPr>
              <p:nvPr/>
            </p:nvSpPr>
            <p:spPr bwMode="auto">
              <a:xfrm>
                <a:off x="3191" y="997"/>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62" name="Line 130"/>
              <p:cNvSpPr>
                <a:spLocks noChangeShapeType="1"/>
              </p:cNvSpPr>
              <p:nvPr/>
            </p:nvSpPr>
            <p:spPr bwMode="auto">
              <a:xfrm>
                <a:off x="3336" y="902"/>
                <a:ext cx="1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63" name="Line 131"/>
              <p:cNvSpPr>
                <a:spLocks noChangeShapeType="1"/>
              </p:cNvSpPr>
              <p:nvPr/>
            </p:nvSpPr>
            <p:spPr bwMode="auto">
              <a:xfrm flipH="1">
                <a:off x="5537" y="902"/>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64" name="Rectangle 132"/>
              <p:cNvSpPr>
                <a:spLocks noChangeArrowheads="1"/>
              </p:cNvSpPr>
              <p:nvPr/>
            </p:nvSpPr>
            <p:spPr bwMode="auto">
              <a:xfrm>
                <a:off x="3191" y="865"/>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65" name="Line 133"/>
              <p:cNvSpPr>
                <a:spLocks noChangeShapeType="1"/>
              </p:cNvSpPr>
              <p:nvPr/>
            </p:nvSpPr>
            <p:spPr bwMode="auto">
              <a:xfrm>
                <a:off x="3336" y="770"/>
                <a:ext cx="1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66" name="Line 134"/>
              <p:cNvSpPr>
                <a:spLocks noChangeShapeType="1"/>
              </p:cNvSpPr>
              <p:nvPr/>
            </p:nvSpPr>
            <p:spPr bwMode="auto">
              <a:xfrm flipH="1">
                <a:off x="5537" y="770"/>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67" name="Rectangle 135"/>
              <p:cNvSpPr>
                <a:spLocks noChangeArrowheads="1"/>
              </p:cNvSpPr>
              <p:nvPr/>
            </p:nvSpPr>
            <p:spPr bwMode="auto">
              <a:xfrm>
                <a:off x="3191" y="734"/>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68" name="Line 136"/>
              <p:cNvSpPr>
                <a:spLocks noChangeShapeType="1"/>
              </p:cNvSpPr>
              <p:nvPr/>
            </p:nvSpPr>
            <p:spPr bwMode="auto">
              <a:xfrm>
                <a:off x="3336" y="638"/>
                <a:ext cx="1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69" name="Line 137"/>
              <p:cNvSpPr>
                <a:spLocks noChangeShapeType="1"/>
              </p:cNvSpPr>
              <p:nvPr/>
            </p:nvSpPr>
            <p:spPr bwMode="auto">
              <a:xfrm flipH="1">
                <a:off x="5537" y="638"/>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0" name="Rectangle 138"/>
              <p:cNvSpPr>
                <a:spLocks noChangeArrowheads="1"/>
              </p:cNvSpPr>
              <p:nvPr/>
            </p:nvSpPr>
            <p:spPr bwMode="auto">
              <a:xfrm>
                <a:off x="3191" y="602"/>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71" name="Line 139"/>
              <p:cNvSpPr>
                <a:spLocks noChangeShapeType="1"/>
              </p:cNvSpPr>
              <p:nvPr/>
            </p:nvSpPr>
            <p:spPr bwMode="auto">
              <a:xfrm>
                <a:off x="3336" y="638"/>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2" name="Line 140"/>
              <p:cNvSpPr>
                <a:spLocks noChangeShapeType="1"/>
              </p:cNvSpPr>
              <p:nvPr/>
            </p:nvSpPr>
            <p:spPr bwMode="auto">
              <a:xfrm>
                <a:off x="3336" y="1428"/>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3" name="Line 141"/>
              <p:cNvSpPr>
                <a:spLocks noChangeShapeType="1"/>
              </p:cNvSpPr>
              <p:nvPr/>
            </p:nvSpPr>
            <p:spPr bwMode="auto">
              <a:xfrm flipV="1">
                <a:off x="5560" y="638"/>
                <a:ext cx="1" cy="79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4" name="Line 142"/>
              <p:cNvSpPr>
                <a:spLocks noChangeShapeType="1"/>
              </p:cNvSpPr>
              <p:nvPr/>
            </p:nvSpPr>
            <p:spPr bwMode="auto">
              <a:xfrm flipV="1">
                <a:off x="3336" y="638"/>
                <a:ext cx="1" cy="79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5" name="Freeform 143"/>
              <p:cNvSpPr>
                <a:spLocks/>
              </p:cNvSpPr>
              <p:nvPr/>
            </p:nvSpPr>
            <p:spPr bwMode="auto">
              <a:xfrm>
                <a:off x="3336" y="716"/>
                <a:ext cx="395" cy="585"/>
              </a:xfrm>
              <a:custGeom>
                <a:avLst/>
                <a:gdLst/>
                <a:ahLst/>
                <a:cxnLst>
                  <a:cxn ang="0">
                    <a:pos x="4" y="571"/>
                  </a:cxn>
                  <a:cxn ang="0">
                    <a:pos x="14" y="562"/>
                  </a:cxn>
                  <a:cxn ang="0">
                    <a:pos x="27" y="544"/>
                  </a:cxn>
                  <a:cxn ang="0">
                    <a:pos x="36" y="531"/>
                  </a:cxn>
                  <a:cxn ang="0">
                    <a:pos x="41" y="508"/>
                  </a:cxn>
                  <a:cxn ang="0">
                    <a:pos x="50" y="494"/>
                  </a:cxn>
                  <a:cxn ang="0">
                    <a:pos x="59" y="476"/>
                  </a:cxn>
                  <a:cxn ang="0">
                    <a:pos x="68" y="494"/>
                  </a:cxn>
                  <a:cxn ang="0">
                    <a:pos x="77" y="517"/>
                  </a:cxn>
                  <a:cxn ang="0">
                    <a:pos x="82" y="544"/>
                  </a:cxn>
                  <a:cxn ang="0">
                    <a:pos x="91" y="558"/>
                  </a:cxn>
                  <a:cxn ang="0">
                    <a:pos x="95" y="562"/>
                  </a:cxn>
                  <a:cxn ang="0">
                    <a:pos x="104" y="562"/>
                  </a:cxn>
                  <a:cxn ang="0">
                    <a:pos x="109" y="567"/>
                  </a:cxn>
                  <a:cxn ang="0">
                    <a:pos x="118" y="567"/>
                  </a:cxn>
                  <a:cxn ang="0">
                    <a:pos x="132" y="567"/>
                  </a:cxn>
                  <a:cxn ang="0">
                    <a:pos x="145" y="567"/>
                  </a:cxn>
                  <a:cxn ang="0">
                    <a:pos x="159" y="567"/>
                  </a:cxn>
                  <a:cxn ang="0">
                    <a:pos x="172" y="571"/>
                  </a:cxn>
                  <a:cxn ang="0">
                    <a:pos x="182" y="571"/>
                  </a:cxn>
                  <a:cxn ang="0">
                    <a:pos x="186" y="571"/>
                  </a:cxn>
                  <a:cxn ang="0">
                    <a:pos x="195" y="576"/>
                  </a:cxn>
                  <a:cxn ang="0">
                    <a:pos x="209" y="576"/>
                  </a:cxn>
                  <a:cxn ang="0">
                    <a:pos x="227" y="576"/>
                  </a:cxn>
                  <a:cxn ang="0">
                    <a:pos x="231" y="580"/>
                  </a:cxn>
                  <a:cxn ang="0">
                    <a:pos x="236" y="580"/>
                  </a:cxn>
                  <a:cxn ang="0">
                    <a:pos x="254" y="580"/>
                  </a:cxn>
                  <a:cxn ang="0">
                    <a:pos x="259" y="580"/>
                  </a:cxn>
                  <a:cxn ang="0">
                    <a:pos x="263" y="576"/>
                  </a:cxn>
                  <a:cxn ang="0">
                    <a:pos x="272" y="576"/>
                  </a:cxn>
                  <a:cxn ang="0">
                    <a:pos x="290" y="571"/>
                  </a:cxn>
                  <a:cxn ang="0">
                    <a:pos x="295" y="567"/>
                  </a:cxn>
                  <a:cxn ang="0">
                    <a:pos x="304" y="562"/>
                  </a:cxn>
                  <a:cxn ang="0">
                    <a:pos x="318" y="580"/>
                  </a:cxn>
                  <a:cxn ang="0">
                    <a:pos x="327" y="580"/>
                  </a:cxn>
                  <a:cxn ang="0">
                    <a:pos x="340" y="585"/>
                  </a:cxn>
                  <a:cxn ang="0">
                    <a:pos x="345" y="222"/>
                  </a:cxn>
                  <a:cxn ang="0">
                    <a:pos x="349" y="4"/>
                  </a:cxn>
                  <a:cxn ang="0">
                    <a:pos x="359" y="372"/>
                  </a:cxn>
                  <a:cxn ang="0">
                    <a:pos x="363" y="571"/>
                  </a:cxn>
                  <a:cxn ang="0">
                    <a:pos x="372" y="571"/>
                  </a:cxn>
                  <a:cxn ang="0">
                    <a:pos x="386" y="571"/>
                  </a:cxn>
                </a:cxnLst>
                <a:rect l="0" t="0" r="r" b="b"/>
                <a:pathLst>
                  <a:path w="395" h="585">
                    <a:moveTo>
                      <a:pt x="0" y="571"/>
                    </a:moveTo>
                    <a:lnTo>
                      <a:pt x="4" y="567"/>
                    </a:lnTo>
                    <a:lnTo>
                      <a:pt x="4" y="571"/>
                    </a:lnTo>
                    <a:lnTo>
                      <a:pt x="4" y="567"/>
                    </a:lnTo>
                    <a:lnTo>
                      <a:pt x="9" y="567"/>
                    </a:lnTo>
                    <a:lnTo>
                      <a:pt x="14" y="562"/>
                    </a:lnTo>
                    <a:lnTo>
                      <a:pt x="18" y="558"/>
                    </a:lnTo>
                    <a:lnTo>
                      <a:pt x="27" y="549"/>
                    </a:lnTo>
                    <a:lnTo>
                      <a:pt x="27" y="544"/>
                    </a:lnTo>
                    <a:lnTo>
                      <a:pt x="32" y="540"/>
                    </a:lnTo>
                    <a:lnTo>
                      <a:pt x="32" y="535"/>
                    </a:lnTo>
                    <a:lnTo>
                      <a:pt x="36" y="531"/>
                    </a:lnTo>
                    <a:lnTo>
                      <a:pt x="36" y="521"/>
                    </a:lnTo>
                    <a:lnTo>
                      <a:pt x="41" y="517"/>
                    </a:lnTo>
                    <a:lnTo>
                      <a:pt x="41" y="508"/>
                    </a:lnTo>
                    <a:lnTo>
                      <a:pt x="45" y="503"/>
                    </a:lnTo>
                    <a:lnTo>
                      <a:pt x="45" y="499"/>
                    </a:lnTo>
                    <a:lnTo>
                      <a:pt x="50" y="494"/>
                    </a:lnTo>
                    <a:lnTo>
                      <a:pt x="50" y="485"/>
                    </a:lnTo>
                    <a:lnTo>
                      <a:pt x="54" y="481"/>
                    </a:lnTo>
                    <a:lnTo>
                      <a:pt x="59" y="476"/>
                    </a:lnTo>
                    <a:lnTo>
                      <a:pt x="59" y="472"/>
                    </a:lnTo>
                    <a:lnTo>
                      <a:pt x="68" y="481"/>
                    </a:lnTo>
                    <a:lnTo>
                      <a:pt x="68" y="494"/>
                    </a:lnTo>
                    <a:lnTo>
                      <a:pt x="73" y="499"/>
                    </a:lnTo>
                    <a:lnTo>
                      <a:pt x="73" y="512"/>
                    </a:lnTo>
                    <a:lnTo>
                      <a:pt x="77" y="517"/>
                    </a:lnTo>
                    <a:lnTo>
                      <a:pt x="77" y="531"/>
                    </a:lnTo>
                    <a:lnTo>
                      <a:pt x="82" y="535"/>
                    </a:lnTo>
                    <a:lnTo>
                      <a:pt x="82" y="544"/>
                    </a:lnTo>
                    <a:lnTo>
                      <a:pt x="86" y="549"/>
                    </a:lnTo>
                    <a:lnTo>
                      <a:pt x="86" y="553"/>
                    </a:lnTo>
                    <a:lnTo>
                      <a:pt x="91" y="558"/>
                    </a:lnTo>
                    <a:lnTo>
                      <a:pt x="95" y="562"/>
                    </a:lnTo>
                    <a:lnTo>
                      <a:pt x="95" y="558"/>
                    </a:lnTo>
                    <a:lnTo>
                      <a:pt x="95" y="562"/>
                    </a:lnTo>
                    <a:lnTo>
                      <a:pt x="100" y="562"/>
                    </a:lnTo>
                    <a:lnTo>
                      <a:pt x="104" y="567"/>
                    </a:lnTo>
                    <a:lnTo>
                      <a:pt x="104" y="562"/>
                    </a:lnTo>
                    <a:lnTo>
                      <a:pt x="104" y="567"/>
                    </a:lnTo>
                    <a:lnTo>
                      <a:pt x="109" y="562"/>
                    </a:lnTo>
                    <a:lnTo>
                      <a:pt x="109" y="567"/>
                    </a:lnTo>
                    <a:lnTo>
                      <a:pt x="109" y="562"/>
                    </a:lnTo>
                    <a:lnTo>
                      <a:pt x="113" y="567"/>
                    </a:lnTo>
                    <a:lnTo>
                      <a:pt x="118" y="567"/>
                    </a:lnTo>
                    <a:lnTo>
                      <a:pt x="123" y="567"/>
                    </a:lnTo>
                    <a:lnTo>
                      <a:pt x="127" y="567"/>
                    </a:lnTo>
                    <a:lnTo>
                      <a:pt x="132" y="567"/>
                    </a:lnTo>
                    <a:lnTo>
                      <a:pt x="136" y="567"/>
                    </a:lnTo>
                    <a:lnTo>
                      <a:pt x="141" y="567"/>
                    </a:lnTo>
                    <a:lnTo>
                      <a:pt x="145" y="567"/>
                    </a:lnTo>
                    <a:lnTo>
                      <a:pt x="150" y="567"/>
                    </a:lnTo>
                    <a:lnTo>
                      <a:pt x="154" y="567"/>
                    </a:lnTo>
                    <a:lnTo>
                      <a:pt x="159" y="567"/>
                    </a:lnTo>
                    <a:lnTo>
                      <a:pt x="163" y="567"/>
                    </a:lnTo>
                    <a:lnTo>
                      <a:pt x="168" y="571"/>
                    </a:lnTo>
                    <a:lnTo>
                      <a:pt x="172" y="571"/>
                    </a:lnTo>
                    <a:lnTo>
                      <a:pt x="182" y="571"/>
                    </a:lnTo>
                    <a:lnTo>
                      <a:pt x="177" y="571"/>
                    </a:lnTo>
                    <a:lnTo>
                      <a:pt x="182" y="571"/>
                    </a:lnTo>
                    <a:lnTo>
                      <a:pt x="186" y="576"/>
                    </a:lnTo>
                    <a:lnTo>
                      <a:pt x="186" y="576"/>
                    </a:lnTo>
                    <a:lnTo>
                      <a:pt x="186" y="571"/>
                    </a:lnTo>
                    <a:lnTo>
                      <a:pt x="186" y="576"/>
                    </a:lnTo>
                    <a:lnTo>
                      <a:pt x="191" y="576"/>
                    </a:lnTo>
                    <a:lnTo>
                      <a:pt x="195" y="576"/>
                    </a:lnTo>
                    <a:lnTo>
                      <a:pt x="200" y="576"/>
                    </a:lnTo>
                    <a:lnTo>
                      <a:pt x="204" y="576"/>
                    </a:lnTo>
                    <a:lnTo>
                      <a:pt x="209" y="576"/>
                    </a:lnTo>
                    <a:lnTo>
                      <a:pt x="213" y="576"/>
                    </a:lnTo>
                    <a:lnTo>
                      <a:pt x="218" y="576"/>
                    </a:lnTo>
                    <a:lnTo>
                      <a:pt x="227" y="576"/>
                    </a:lnTo>
                    <a:lnTo>
                      <a:pt x="222" y="576"/>
                    </a:lnTo>
                    <a:lnTo>
                      <a:pt x="227" y="576"/>
                    </a:lnTo>
                    <a:lnTo>
                      <a:pt x="231" y="580"/>
                    </a:lnTo>
                    <a:lnTo>
                      <a:pt x="231" y="576"/>
                    </a:lnTo>
                    <a:lnTo>
                      <a:pt x="231" y="580"/>
                    </a:lnTo>
                    <a:lnTo>
                      <a:pt x="236" y="580"/>
                    </a:lnTo>
                    <a:lnTo>
                      <a:pt x="241" y="580"/>
                    </a:lnTo>
                    <a:lnTo>
                      <a:pt x="245" y="580"/>
                    </a:lnTo>
                    <a:lnTo>
                      <a:pt x="254" y="580"/>
                    </a:lnTo>
                    <a:lnTo>
                      <a:pt x="250" y="580"/>
                    </a:lnTo>
                    <a:lnTo>
                      <a:pt x="254" y="580"/>
                    </a:lnTo>
                    <a:lnTo>
                      <a:pt x="259" y="580"/>
                    </a:lnTo>
                    <a:lnTo>
                      <a:pt x="263" y="576"/>
                    </a:lnTo>
                    <a:lnTo>
                      <a:pt x="263" y="580"/>
                    </a:lnTo>
                    <a:lnTo>
                      <a:pt x="263" y="576"/>
                    </a:lnTo>
                    <a:lnTo>
                      <a:pt x="268" y="580"/>
                    </a:lnTo>
                    <a:lnTo>
                      <a:pt x="268" y="576"/>
                    </a:lnTo>
                    <a:lnTo>
                      <a:pt x="272" y="576"/>
                    </a:lnTo>
                    <a:lnTo>
                      <a:pt x="277" y="571"/>
                    </a:lnTo>
                    <a:lnTo>
                      <a:pt x="281" y="571"/>
                    </a:lnTo>
                    <a:lnTo>
                      <a:pt x="290" y="571"/>
                    </a:lnTo>
                    <a:lnTo>
                      <a:pt x="286" y="571"/>
                    </a:lnTo>
                    <a:lnTo>
                      <a:pt x="290" y="571"/>
                    </a:lnTo>
                    <a:lnTo>
                      <a:pt x="295" y="567"/>
                    </a:lnTo>
                    <a:lnTo>
                      <a:pt x="304" y="558"/>
                    </a:lnTo>
                    <a:lnTo>
                      <a:pt x="300" y="558"/>
                    </a:lnTo>
                    <a:lnTo>
                      <a:pt x="304" y="562"/>
                    </a:lnTo>
                    <a:lnTo>
                      <a:pt x="313" y="571"/>
                    </a:lnTo>
                    <a:lnTo>
                      <a:pt x="313" y="576"/>
                    </a:lnTo>
                    <a:lnTo>
                      <a:pt x="318" y="580"/>
                    </a:lnTo>
                    <a:lnTo>
                      <a:pt x="322" y="580"/>
                    </a:lnTo>
                    <a:lnTo>
                      <a:pt x="327" y="585"/>
                    </a:lnTo>
                    <a:lnTo>
                      <a:pt x="327" y="580"/>
                    </a:lnTo>
                    <a:lnTo>
                      <a:pt x="331" y="585"/>
                    </a:lnTo>
                    <a:lnTo>
                      <a:pt x="336" y="580"/>
                    </a:lnTo>
                    <a:lnTo>
                      <a:pt x="340" y="585"/>
                    </a:lnTo>
                    <a:lnTo>
                      <a:pt x="340" y="503"/>
                    </a:lnTo>
                    <a:lnTo>
                      <a:pt x="345" y="490"/>
                    </a:lnTo>
                    <a:lnTo>
                      <a:pt x="345" y="222"/>
                    </a:lnTo>
                    <a:lnTo>
                      <a:pt x="349" y="181"/>
                    </a:lnTo>
                    <a:lnTo>
                      <a:pt x="349" y="0"/>
                    </a:lnTo>
                    <a:lnTo>
                      <a:pt x="349" y="4"/>
                    </a:lnTo>
                    <a:lnTo>
                      <a:pt x="354" y="18"/>
                    </a:lnTo>
                    <a:lnTo>
                      <a:pt x="354" y="340"/>
                    </a:lnTo>
                    <a:lnTo>
                      <a:pt x="359" y="372"/>
                    </a:lnTo>
                    <a:lnTo>
                      <a:pt x="359" y="521"/>
                    </a:lnTo>
                    <a:lnTo>
                      <a:pt x="363" y="531"/>
                    </a:lnTo>
                    <a:lnTo>
                      <a:pt x="363" y="571"/>
                    </a:lnTo>
                    <a:lnTo>
                      <a:pt x="368" y="576"/>
                    </a:lnTo>
                    <a:lnTo>
                      <a:pt x="368" y="567"/>
                    </a:lnTo>
                    <a:lnTo>
                      <a:pt x="372" y="571"/>
                    </a:lnTo>
                    <a:lnTo>
                      <a:pt x="377" y="571"/>
                    </a:lnTo>
                    <a:lnTo>
                      <a:pt x="381" y="576"/>
                    </a:lnTo>
                    <a:lnTo>
                      <a:pt x="386" y="571"/>
                    </a:lnTo>
                    <a:lnTo>
                      <a:pt x="395" y="571"/>
                    </a:lnTo>
                    <a:lnTo>
                      <a:pt x="390" y="571"/>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6" name="Freeform 144"/>
              <p:cNvSpPr>
                <a:spLocks/>
              </p:cNvSpPr>
              <p:nvPr/>
            </p:nvSpPr>
            <p:spPr bwMode="auto">
              <a:xfrm>
                <a:off x="3726" y="729"/>
                <a:ext cx="427" cy="572"/>
              </a:xfrm>
              <a:custGeom>
                <a:avLst/>
                <a:gdLst/>
                <a:ahLst/>
                <a:cxnLst>
                  <a:cxn ang="0">
                    <a:pos x="9" y="558"/>
                  </a:cxn>
                  <a:cxn ang="0">
                    <a:pos x="23" y="554"/>
                  </a:cxn>
                  <a:cxn ang="0">
                    <a:pos x="37" y="545"/>
                  </a:cxn>
                  <a:cxn ang="0">
                    <a:pos x="50" y="527"/>
                  </a:cxn>
                  <a:cxn ang="0">
                    <a:pos x="59" y="513"/>
                  </a:cxn>
                  <a:cxn ang="0">
                    <a:pos x="64" y="490"/>
                  </a:cxn>
                  <a:cxn ang="0">
                    <a:pos x="77" y="468"/>
                  </a:cxn>
                  <a:cxn ang="0">
                    <a:pos x="87" y="463"/>
                  </a:cxn>
                  <a:cxn ang="0">
                    <a:pos x="91" y="486"/>
                  </a:cxn>
                  <a:cxn ang="0">
                    <a:pos x="100" y="508"/>
                  </a:cxn>
                  <a:cxn ang="0">
                    <a:pos x="109" y="540"/>
                  </a:cxn>
                  <a:cxn ang="0">
                    <a:pos x="123" y="545"/>
                  </a:cxn>
                  <a:cxn ang="0">
                    <a:pos x="136" y="549"/>
                  </a:cxn>
                  <a:cxn ang="0">
                    <a:pos x="150" y="549"/>
                  </a:cxn>
                  <a:cxn ang="0">
                    <a:pos x="159" y="549"/>
                  </a:cxn>
                  <a:cxn ang="0">
                    <a:pos x="173" y="549"/>
                  </a:cxn>
                  <a:cxn ang="0">
                    <a:pos x="182" y="549"/>
                  </a:cxn>
                  <a:cxn ang="0">
                    <a:pos x="191" y="554"/>
                  </a:cxn>
                  <a:cxn ang="0">
                    <a:pos x="205" y="558"/>
                  </a:cxn>
                  <a:cxn ang="0">
                    <a:pos x="218" y="558"/>
                  </a:cxn>
                  <a:cxn ang="0">
                    <a:pos x="227" y="558"/>
                  </a:cxn>
                  <a:cxn ang="0">
                    <a:pos x="232" y="563"/>
                  </a:cxn>
                  <a:cxn ang="0">
                    <a:pos x="245" y="563"/>
                  </a:cxn>
                  <a:cxn ang="0">
                    <a:pos x="259" y="563"/>
                  </a:cxn>
                  <a:cxn ang="0">
                    <a:pos x="273" y="563"/>
                  </a:cxn>
                  <a:cxn ang="0">
                    <a:pos x="286" y="563"/>
                  </a:cxn>
                  <a:cxn ang="0">
                    <a:pos x="295" y="563"/>
                  </a:cxn>
                  <a:cxn ang="0">
                    <a:pos x="304" y="554"/>
                  </a:cxn>
                  <a:cxn ang="0">
                    <a:pos x="318" y="545"/>
                  </a:cxn>
                  <a:cxn ang="0">
                    <a:pos x="323" y="549"/>
                  </a:cxn>
                  <a:cxn ang="0">
                    <a:pos x="332" y="567"/>
                  </a:cxn>
                  <a:cxn ang="0">
                    <a:pos x="341" y="572"/>
                  </a:cxn>
                  <a:cxn ang="0">
                    <a:pos x="354" y="563"/>
                  </a:cxn>
                  <a:cxn ang="0">
                    <a:pos x="359" y="300"/>
                  </a:cxn>
                  <a:cxn ang="0">
                    <a:pos x="363" y="5"/>
                  </a:cxn>
                  <a:cxn ang="0">
                    <a:pos x="372" y="309"/>
                  </a:cxn>
                  <a:cxn ang="0">
                    <a:pos x="377" y="563"/>
                  </a:cxn>
                  <a:cxn ang="0">
                    <a:pos x="386" y="558"/>
                  </a:cxn>
                  <a:cxn ang="0">
                    <a:pos x="395" y="558"/>
                  </a:cxn>
                  <a:cxn ang="0">
                    <a:pos x="404" y="558"/>
                  </a:cxn>
                  <a:cxn ang="0">
                    <a:pos x="409" y="558"/>
                  </a:cxn>
                  <a:cxn ang="0">
                    <a:pos x="427" y="554"/>
                  </a:cxn>
                </a:cxnLst>
                <a:rect l="0" t="0" r="r" b="b"/>
                <a:pathLst>
                  <a:path w="427" h="572">
                    <a:moveTo>
                      <a:pt x="0" y="558"/>
                    </a:moveTo>
                    <a:lnTo>
                      <a:pt x="5" y="558"/>
                    </a:lnTo>
                    <a:lnTo>
                      <a:pt x="9" y="558"/>
                    </a:lnTo>
                    <a:lnTo>
                      <a:pt x="14" y="558"/>
                    </a:lnTo>
                    <a:lnTo>
                      <a:pt x="18" y="554"/>
                    </a:lnTo>
                    <a:lnTo>
                      <a:pt x="23" y="554"/>
                    </a:lnTo>
                    <a:lnTo>
                      <a:pt x="28" y="554"/>
                    </a:lnTo>
                    <a:lnTo>
                      <a:pt x="32" y="549"/>
                    </a:lnTo>
                    <a:lnTo>
                      <a:pt x="37" y="545"/>
                    </a:lnTo>
                    <a:lnTo>
                      <a:pt x="41" y="540"/>
                    </a:lnTo>
                    <a:lnTo>
                      <a:pt x="50" y="531"/>
                    </a:lnTo>
                    <a:lnTo>
                      <a:pt x="50" y="527"/>
                    </a:lnTo>
                    <a:lnTo>
                      <a:pt x="55" y="522"/>
                    </a:lnTo>
                    <a:lnTo>
                      <a:pt x="55" y="518"/>
                    </a:lnTo>
                    <a:lnTo>
                      <a:pt x="59" y="513"/>
                    </a:lnTo>
                    <a:lnTo>
                      <a:pt x="59" y="504"/>
                    </a:lnTo>
                    <a:lnTo>
                      <a:pt x="64" y="499"/>
                    </a:lnTo>
                    <a:lnTo>
                      <a:pt x="64" y="490"/>
                    </a:lnTo>
                    <a:lnTo>
                      <a:pt x="68" y="486"/>
                    </a:lnTo>
                    <a:lnTo>
                      <a:pt x="68" y="477"/>
                    </a:lnTo>
                    <a:lnTo>
                      <a:pt x="77" y="468"/>
                    </a:lnTo>
                    <a:lnTo>
                      <a:pt x="77" y="463"/>
                    </a:lnTo>
                    <a:lnTo>
                      <a:pt x="82" y="459"/>
                    </a:lnTo>
                    <a:lnTo>
                      <a:pt x="87" y="463"/>
                    </a:lnTo>
                    <a:lnTo>
                      <a:pt x="87" y="468"/>
                    </a:lnTo>
                    <a:lnTo>
                      <a:pt x="91" y="472"/>
                    </a:lnTo>
                    <a:lnTo>
                      <a:pt x="91" y="486"/>
                    </a:lnTo>
                    <a:lnTo>
                      <a:pt x="96" y="490"/>
                    </a:lnTo>
                    <a:lnTo>
                      <a:pt x="96" y="504"/>
                    </a:lnTo>
                    <a:lnTo>
                      <a:pt x="100" y="508"/>
                    </a:lnTo>
                    <a:lnTo>
                      <a:pt x="100" y="522"/>
                    </a:lnTo>
                    <a:lnTo>
                      <a:pt x="109" y="531"/>
                    </a:lnTo>
                    <a:lnTo>
                      <a:pt x="109" y="540"/>
                    </a:lnTo>
                    <a:lnTo>
                      <a:pt x="114" y="545"/>
                    </a:lnTo>
                    <a:lnTo>
                      <a:pt x="118" y="545"/>
                    </a:lnTo>
                    <a:lnTo>
                      <a:pt x="123" y="545"/>
                    </a:lnTo>
                    <a:lnTo>
                      <a:pt x="127" y="545"/>
                    </a:lnTo>
                    <a:lnTo>
                      <a:pt x="132" y="549"/>
                    </a:lnTo>
                    <a:lnTo>
                      <a:pt x="136" y="549"/>
                    </a:lnTo>
                    <a:lnTo>
                      <a:pt x="141" y="549"/>
                    </a:lnTo>
                    <a:lnTo>
                      <a:pt x="146" y="549"/>
                    </a:lnTo>
                    <a:lnTo>
                      <a:pt x="150" y="549"/>
                    </a:lnTo>
                    <a:lnTo>
                      <a:pt x="155" y="549"/>
                    </a:lnTo>
                    <a:lnTo>
                      <a:pt x="164" y="549"/>
                    </a:lnTo>
                    <a:lnTo>
                      <a:pt x="159" y="549"/>
                    </a:lnTo>
                    <a:lnTo>
                      <a:pt x="164" y="549"/>
                    </a:lnTo>
                    <a:lnTo>
                      <a:pt x="168" y="549"/>
                    </a:lnTo>
                    <a:lnTo>
                      <a:pt x="173" y="549"/>
                    </a:lnTo>
                    <a:lnTo>
                      <a:pt x="177" y="554"/>
                    </a:lnTo>
                    <a:lnTo>
                      <a:pt x="177" y="549"/>
                    </a:lnTo>
                    <a:lnTo>
                      <a:pt x="182" y="549"/>
                    </a:lnTo>
                    <a:lnTo>
                      <a:pt x="186" y="554"/>
                    </a:lnTo>
                    <a:lnTo>
                      <a:pt x="186" y="549"/>
                    </a:lnTo>
                    <a:lnTo>
                      <a:pt x="191" y="554"/>
                    </a:lnTo>
                    <a:lnTo>
                      <a:pt x="195" y="554"/>
                    </a:lnTo>
                    <a:lnTo>
                      <a:pt x="200" y="554"/>
                    </a:lnTo>
                    <a:lnTo>
                      <a:pt x="205" y="558"/>
                    </a:lnTo>
                    <a:lnTo>
                      <a:pt x="209" y="558"/>
                    </a:lnTo>
                    <a:lnTo>
                      <a:pt x="214" y="558"/>
                    </a:lnTo>
                    <a:lnTo>
                      <a:pt x="218" y="558"/>
                    </a:lnTo>
                    <a:lnTo>
                      <a:pt x="223" y="558"/>
                    </a:lnTo>
                    <a:lnTo>
                      <a:pt x="227" y="563"/>
                    </a:lnTo>
                    <a:lnTo>
                      <a:pt x="227" y="558"/>
                    </a:lnTo>
                    <a:lnTo>
                      <a:pt x="227" y="563"/>
                    </a:lnTo>
                    <a:lnTo>
                      <a:pt x="236" y="563"/>
                    </a:lnTo>
                    <a:lnTo>
                      <a:pt x="232" y="563"/>
                    </a:lnTo>
                    <a:lnTo>
                      <a:pt x="236" y="563"/>
                    </a:lnTo>
                    <a:lnTo>
                      <a:pt x="241" y="563"/>
                    </a:lnTo>
                    <a:lnTo>
                      <a:pt x="245" y="563"/>
                    </a:lnTo>
                    <a:lnTo>
                      <a:pt x="250" y="563"/>
                    </a:lnTo>
                    <a:lnTo>
                      <a:pt x="254" y="563"/>
                    </a:lnTo>
                    <a:lnTo>
                      <a:pt x="259" y="563"/>
                    </a:lnTo>
                    <a:lnTo>
                      <a:pt x="264" y="563"/>
                    </a:lnTo>
                    <a:lnTo>
                      <a:pt x="268" y="563"/>
                    </a:lnTo>
                    <a:lnTo>
                      <a:pt x="273" y="563"/>
                    </a:lnTo>
                    <a:lnTo>
                      <a:pt x="277" y="563"/>
                    </a:lnTo>
                    <a:lnTo>
                      <a:pt x="282" y="563"/>
                    </a:lnTo>
                    <a:lnTo>
                      <a:pt x="286" y="563"/>
                    </a:lnTo>
                    <a:lnTo>
                      <a:pt x="291" y="563"/>
                    </a:lnTo>
                    <a:lnTo>
                      <a:pt x="295" y="558"/>
                    </a:lnTo>
                    <a:lnTo>
                      <a:pt x="295" y="563"/>
                    </a:lnTo>
                    <a:lnTo>
                      <a:pt x="295" y="558"/>
                    </a:lnTo>
                    <a:lnTo>
                      <a:pt x="300" y="558"/>
                    </a:lnTo>
                    <a:lnTo>
                      <a:pt x="304" y="554"/>
                    </a:lnTo>
                    <a:lnTo>
                      <a:pt x="309" y="558"/>
                    </a:lnTo>
                    <a:lnTo>
                      <a:pt x="309" y="554"/>
                    </a:lnTo>
                    <a:lnTo>
                      <a:pt x="318" y="545"/>
                    </a:lnTo>
                    <a:lnTo>
                      <a:pt x="318" y="545"/>
                    </a:lnTo>
                    <a:lnTo>
                      <a:pt x="318" y="545"/>
                    </a:lnTo>
                    <a:lnTo>
                      <a:pt x="323" y="549"/>
                    </a:lnTo>
                    <a:lnTo>
                      <a:pt x="323" y="554"/>
                    </a:lnTo>
                    <a:lnTo>
                      <a:pt x="332" y="563"/>
                    </a:lnTo>
                    <a:lnTo>
                      <a:pt x="332" y="567"/>
                    </a:lnTo>
                    <a:lnTo>
                      <a:pt x="336" y="572"/>
                    </a:lnTo>
                    <a:lnTo>
                      <a:pt x="345" y="572"/>
                    </a:lnTo>
                    <a:lnTo>
                      <a:pt x="341" y="572"/>
                    </a:lnTo>
                    <a:lnTo>
                      <a:pt x="345" y="572"/>
                    </a:lnTo>
                    <a:lnTo>
                      <a:pt x="350" y="567"/>
                    </a:lnTo>
                    <a:lnTo>
                      <a:pt x="354" y="563"/>
                    </a:lnTo>
                    <a:lnTo>
                      <a:pt x="354" y="527"/>
                    </a:lnTo>
                    <a:lnTo>
                      <a:pt x="359" y="513"/>
                    </a:lnTo>
                    <a:lnTo>
                      <a:pt x="359" y="300"/>
                    </a:lnTo>
                    <a:lnTo>
                      <a:pt x="363" y="263"/>
                    </a:lnTo>
                    <a:lnTo>
                      <a:pt x="363" y="0"/>
                    </a:lnTo>
                    <a:lnTo>
                      <a:pt x="363" y="5"/>
                    </a:lnTo>
                    <a:lnTo>
                      <a:pt x="368" y="9"/>
                    </a:lnTo>
                    <a:lnTo>
                      <a:pt x="368" y="272"/>
                    </a:lnTo>
                    <a:lnTo>
                      <a:pt x="372" y="309"/>
                    </a:lnTo>
                    <a:lnTo>
                      <a:pt x="372" y="499"/>
                    </a:lnTo>
                    <a:lnTo>
                      <a:pt x="377" y="508"/>
                    </a:lnTo>
                    <a:lnTo>
                      <a:pt x="377" y="563"/>
                    </a:lnTo>
                    <a:lnTo>
                      <a:pt x="386" y="563"/>
                    </a:lnTo>
                    <a:lnTo>
                      <a:pt x="386" y="554"/>
                    </a:lnTo>
                    <a:lnTo>
                      <a:pt x="386" y="558"/>
                    </a:lnTo>
                    <a:lnTo>
                      <a:pt x="391" y="558"/>
                    </a:lnTo>
                    <a:lnTo>
                      <a:pt x="395" y="563"/>
                    </a:lnTo>
                    <a:lnTo>
                      <a:pt x="395" y="558"/>
                    </a:lnTo>
                    <a:lnTo>
                      <a:pt x="395" y="563"/>
                    </a:lnTo>
                    <a:lnTo>
                      <a:pt x="400" y="563"/>
                    </a:lnTo>
                    <a:lnTo>
                      <a:pt x="404" y="558"/>
                    </a:lnTo>
                    <a:lnTo>
                      <a:pt x="404" y="563"/>
                    </a:lnTo>
                    <a:lnTo>
                      <a:pt x="404" y="563"/>
                    </a:lnTo>
                    <a:lnTo>
                      <a:pt x="409" y="558"/>
                    </a:lnTo>
                    <a:lnTo>
                      <a:pt x="413" y="558"/>
                    </a:lnTo>
                    <a:lnTo>
                      <a:pt x="418" y="554"/>
                    </a:lnTo>
                    <a:lnTo>
                      <a:pt x="427" y="554"/>
                    </a:lnTo>
                    <a:lnTo>
                      <a:pt x="422" y="554"/>
                    </a:lnTo>
                    <a:lnTo>
                      <a:pt x="427" y="554"/>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7" name="Freeform 145"/>
              <p:cNvSpPr>
                <a:spLocks/>
              </p:cNvSpPr>
              <p:nvPr/>
            </p:nvSpPr>
            <p:spPr bwMode="auto">
              <a:xfrm>
                <a:off x="4153" y="716"/>
                <a:ext cx="408" cy="590"/>
              </a:xfrm>
              <a:custGeom>
                <a:avLst/>
                <a:gdLst/>
                <a:ahLst/>
                <a:cxnLst>
                  <a:cxn ang="0">
                    <a:pos x="9" y="562"/>
                  </a:cxn>
                  <a:cxn ang="0">
                    <a:pos x="23" y="549"/>
                  </a:cxn>
                  <a:cxn ang="0">
                    <a:pos x="36" y="526"/>
                  </a:cxn>
                  <a:cxn ang="0">
                    <a:pos x="45" y="494"/>
                  </a:cxn>
                  <a:cxn ang="0">
                    <a:pos x="59" y="476"/>
                  </a:cxn>
                  <a:cxn ang="0">
                    <a:pos x="73" y="503"/>
                  </a:cxn>
                  <a:cxn ang="0">
                    <a:pos x="77" y="535"/>
                  </a:cxn>
                  <a:cxn ang="0">
                    <a:pos x="91" y="553"/>
                  </a:cxn>
                  <a:cxn ang="0">
                    <a:pos x="100" y="558"/>
                  </a:cxn>
                  <a:cxn ang="0">
                    <a:pos x="104" y="562"/>
                  </a:cxn>
                  <a:cxn ang="0">
                    <a:pos x="118" y="562"/>
                  </a:cxn>
                  <a:cxn ang="0">
                    <a:pos x="132" y="567"/>
                  </a:cxn>
                  <a:cxn ang="0">
                    <a:pos x="136" y="567"/>
                  </a:cxn>
                  <a:cxn ang="0">
                    <a:pos x="141" y="567"/>
                  </a:cxn>
                  <a:cxn ang="0">
                    <a:pos x="154" y="567"/>
                  </a:cxn>
                  <a:cxn ang="0">
                    <a:pos x="168" y="571"/>
                  </a:cxn>
                  <a:cxn ang="0">
                    <a:pos x="172" y="571"/>
                  </a:cxn>
                  <a:cxn ang="0">
                    <a:pos x="186" y="571"/>
                  </a:cxn>
                  <a:cxn ang="0">
                    <a:pos x="195" y="576"/>
                  </a:cxn>
                  <a:cxn ang="0">
                    <a:pos x="209" y="576"/>
                  </a:cxn>
                  <a:cxn ang="0">
                    <a:pos x="222" y="580"/>
                  </a:cxn>
                  <a:cxn ang="0">
                    <a:pos x="227" y="576"/>
                  </a:cxn>
                  <a:cxn ang="0">
                    <a:pos x="236" y="576"/>
                  </a:cxn>
                  <a:cxn ang="0">
                    <a:pos x="241" y="580"/>
                  </a:cxn>
                  <a:cxn ang="0">
                    <a:pos x="254" y="580"/>
                  </a:cxn>
                  <a:cxn ang="0">
                    <a:pos x="263" y="576"/>
                  </a:cxn>
                  <a:cxn ang="0">
                    <a:pos x="272" y="576"/>
                  </a:cxn>
                  <a:cxn ang="0">
                    <a:pos x="281" y="571"/>
                  </a:cxn>
                  <a:cxn ang="0">
                    <a:pos x="290" y="571"/>
                  </a:cxn>
                  <a:cxn ang="0">
                    <a:pos x="300" y="567"/>
                  </a:cxn>
                  <a:cxn ang="0">
                    <a:pos x="313" y="585"/>
                  </a:cxn>
                  <a:cxn ang="0">
                    <a:pos x="327" y="590"/>
                  </a:cxn>
                  <a:cxn ang="0">
                    <a:pos x="331" y="585"/>
                  </a:cxn>
                  <a:cxn ang="0">
                    <a:pos x="340" y="413"/>
                  </a:cxn>
                  <a:cxn ang="0">
                    <a:pos x="345" y="0"/>
                  </a:cxn>
                  <a:cxn ang="0">
                    <a:pos x="349" y="458"/>
                  </a:cxn>
                  <a:cxn ang="0">
                    <a:pos x="359" y="576"/>
                  </a:cxn>
                  <a:cxn ang="0">
                    <a:pos x="363" y="576"/>
                  </a:cxn>
                  <a:cxn ang="0">
                    <a:pos x="372" y="576"/>
                  </a:cxn>
                  <a:cxn ang="0">
                    <a:pos x="377" y="580"/>
                  </a:cxn>
                  <a:cxn ang="0">
                    <a:pos x="386" y="576"/>
                  </a:cxn>
                  <a:cxn ang="0">
                    <a:pos x="399" y="571"/>
                  </a:cxn>
                </a:cxnLst>
                <a:rect l="0" t="0" r="r" b="b"/>
                <a:pathLst>
                  <a:path w="408" h="590">
                    <a:moveTo>
                      <a:pt x="0" y="567"/>
                    </a:moveTo>
                    <a:lnTo>
                      <a:pt x="4" y="562"/>
                    </a:lnTo>
                    <a:lnTo>
                      <a:pt x="9" y="562"/>
                    </a:lnTo>
                    <a:lnTo>
                      <a:pt x="14" y="558"/>
                    </a:lnTo>
                    <a:lnTo>
                      <a:pt x="18" y="553"/>
                    </a:lnTo>
                    <a:lnTo>
                      <a:pt x="23" y="549"/>
                    </a:lnTo>
                    <a:lnTo>
                      <a:pt x="32" y="540"/>
                    </a:lnTo>
                    <a:lnTo>
                      <a:pt x="32" y="531"/>
                    </a:lnTo>
                    <a:lnTo>
                      <a:pt x="36" y="526"/>
                    </a:lnTo>
                    <a:lnTo>
                      <a:pt x="36" y="517"/>
                    </a:lnTo>
                    <a:lnTo>
                      <a:pt x="45" y="508"/>
                    </a:lnTo>
                    <a:lnTo>
                      <a:pt x="45" y="494"/>
                    </a:lnTo>
                    <a:lnTo>
                      <a:pt x="54" y="485"/>
                    </a:lnTo>
                    <a:lnTo>
                      <a:pt x="54" y="481"/>
                    </a:lnTo>
                    <a:lnTo>
                      <a:pt x="59" y="476"/>
                    </a:lnTo>
                    <a:lnTo>
                      <a:pt x="68" y="485"/>
                    </a:lnTo>
                    <a:lnTo>
                      <a:pt x="68" y="499"/>
                    </a:lnTo>
                    <a:lnTo>
                      <a:pt x="73" y="503"/>
                    </a:lnTo>
                    <a:lnTo>
                      <a:pt x="73" y="517"/>
                    </a:lnTo>
                    <a:lnTo>
                      <a:pt x="77" y="521"/>
                    </a:lnTo>
                    <a:lnTo>
                      <a:pt x="77" y="535"/>
                    </a:lnTo>
                    <a:lnTo>
                      <a:pt x="82" y="540"/>
                    </a:lnTo>
                    <a:lnTo>
                      <a:pt x="82" y="544"/>
                    </a:lnTo>
                    <a:lnTo>
                      <a:pt x="91" y="553"/>
                    </a:lnTo>
                    <a:lnTo>
                      <a:pt x="91" y="558"/>
                    </a:lnTo>
                    <a:lnTo>
                      <a:pt x="95" y="562"/>
                    </a:lnTo>
                    <a:lnTo>
                      <a:pt x="100" y="558"/>
                    </a:lnTo>
                    <a:lnTo>
                      <a:pt x="100" y="562"/>
                    </a:lnTo>
                    <a:lnTo>
                      <a:pt x="109" y="562"/>
                    </a:lnTo>
                    <a:lnTo>
                      <a:pt x="104" y="562"/>
                    </a:lnTo>
                    <a:lnTo>
                      <a:pt x="109" y="562"/>
                    </a:lnTo>
                    <a:lnTo>
                      <a:pt x="113" y="562"/>
                    </a:lnTo>
                    <a:lnTo>
                      <a:pt x="118" y="562"/>
                    </a:lnTo>
                    <a:lnTo>
                      <a:pt x="123" y="562"/>
                    </a:lnTo>
                    <a:lnTo>
                      <a:pt x="127" y="562"/>
                    </a:lnTo>
                    <a:lnTo>
                      <a:pt x="132" y="567"/>
                    </a:lnTo>
                    <a:lnTo>
                      <a:pt x="132" y="567"/>
                    </a:lnTo>
                    <a:lnTo>
                      <a:pt x="132" y="562"/>
                    </a:lnTo>
                    <a:lnTo>
                      <a:pt x="136" y="567"/>
                    </a:lnTo>
                    <a:lnTo>
                      <a:pt x="136" y="562"/>
                    </a:lnTo>
                    <a:lnTo>
                      <a:pt x="136" y="567"/>
                    </a:lnTo>
                    <a:lnTo>
                      <a:pt x="141" y="567"/>
                    </a:lnTo>
                    <a:lnTo>
                      <a:pt x="145" y="567"/>
                    </a:lnTo>
                    <a:lnTo>
                      <a:pt x="150" y="567"/>
                    </a:lnTo>
                    <a:lnTo>
                      <a:pt x="154" y="567"/>
                    </a:lnTo>
                    <a:lnTo>
                      <a:pt x="159" y="567"/>
                    </a:lnTo>
                    <a:lnTo>
                      <a:pt x="163" y="567"/>
                    </a:lnTo>
                    <a:lnTo>
                      <a:pt x="168" y="571"/>
                    </a:lnTo>
                    <a:lnTo>
                      <a:pt x="172" y="567"/>
                    </a:lnTo>
                    <a:lnTo>
                      <a:pt x="172" y="571"/>
                    </a:lnTo>
                    <a:lnTo>
                      <a:pt x="172" y="571"/>
                    </a:lnTo>
                    <a:lnTo>
                      <a:pt x="177" y="571"/>
                    </a:lnTo>
                    <a:lnTo>
                      <a:pt x="182" y="571"/>
                    </a:lnTo>
                    <a:lnTo>
                      <a:pt x="186" y="571"/>
                    </a:lnTo>
                    <a:lnTo>
                      <a:pt x="191" y="576"/>
                    </a:lnTo>
                    <a:lnTo>
                      <a:pt x="200" y="576"/>
                    </a:lnTo>
                    <a:lnTo>
                      <a:pt x="195" y="576"/>
                    </a:lnTo>
                    <a:lnTo>
                      <a:pt x="200" y="576"/>
                    </a:lnTo>
                    <a:lnTo>
                      <a:pt x="204" y="576"/>
                    </a:lnTo>
                    <a:lnTo>
                      <a:pt x="209" y="576"/>
                    </a:lnTo>
                    <a:lnTo>
                      <a:pt x="213" y="576"/>
                    </a:lnTo>
                    <a:lnTo>
                      <a:pt x="218" y="576"/>
                    </a:lnTo>
                    <a:lnTo>
                      <a:pt x="222" y="580"/>
                    </a:lnTo>
                    <a:lnTo>
                      <a:pt x="227" y="576"/>
                    </a:lnTo>
                    <a:lnTo>
                      <a:pt x="227" y="580"/>
                    </a:lnTo>
                    <a:lnTo>
                      <a:pt x="227" y="576"/>
                    </a:lnTo>
                    <a:lnTo>
                      <a:pt x="236" y="576"/>
                    </a:lnTo>
                    <a:lnTo>
                      <a:pt x="231" y="576"/>
                    </a:lnTo>
                    <a:lnTo>
                      <a:pt x="236" y="576"/>
                    </a:lnTo>
                    <a:lnTo>
                      <a:pt x="241" y="580"/>
                    </a:lnTo>
                    <a:lnTo>
                      <a:pt x="241" y="576"/>
                    </a:lnTo>
                    <a:lnTo>
                      <a:pt x="241" y="580"/>
                    </a:lnTo>
                    <a:lnTo>
                      <a:pt x="245" y="580"/>
                    </a:lnTo>
                    <a:lnTo>
                      <a:pt x="250" y="580"/>
                    </a:lnTo>
                    <a:lnTo>
                      <a:pt x="254" y="580"/>
                    </a:lnTo>
                    <a:lnTo>
                      <a:pt x="259" y="580"/>
                    </a:lnTo>
                    <a:lnTo>
                      <a:pt x="263" y="576"/>
                    </a:lnTo>
                    <a:lnTo>
                      <a:pt x="263" y="576"/>
                    </a:lnTo>
                    <a:lnTo>
                      <a:pt x="263" y="580"/>
                    </a:lnTo>
                    <a:lnTo>
                      <a:pt x="268" y="576"/>
                    </a:lnTo>
                    <a:lnTo>
                      <a:pt x="272" y="576"/>
                    </a:lnTo>
                    <a:lnTo>
                      <a:pt x="281" y="576"/>
                    </a:lnTo>
                    <a:lnTo>
                      <a:pt x="277" y="576"/>
                    </a:lnTo>
                    <a:lnTo>
                      <a:pt x="281" y="571"/>
                    </a:lnTo>
                    <a:lnTo>
                      <a:pt x="286" y="571"/>
                    </a:lnTo>
                    <a:lnTo>
                      <a:pt x="290" y="567"/>
                    </a:lnTo>
                    <a:lnTo>
                      <a:pt x="290" y="571"/>
                    </a:lnTo>
                    <a:lnTo>
                      <a:pt x="290" y="567"/>
                    </a:lnTo>
                    <a:lnTo>
                      <a:pt x="295" y="562"/>
                    </a:lnTo>
                    <a:lnTo>
                      <a:pt x="300" y="567"/>
                    </a:lnTo>
                    <a:lnTo>
                      <a:pt x="309" y="576"/>
                    </a:lnTo>
                    <a:lnTo>
                      <a:pt x="309" y="580"/>
                    </a:lnTo>
                    <a:lnTo>
                      <a:pt x="313" y="585"/>
                    </a:lnTo>
                    <a:lnTo>
                      <a:pt x="318" y="585"/>
                    </a:lnTo>
                    <a:lnTo>
                      <a:pt x="322" y="585"/>
                    </a:lnTo>
                    <a:lnTo>
                      <a:pt x="327" y="590"/>
                    </a:lnTo>
                    <a:lnTo>
                      <a:pt x="331" y="585"/>
                    </a:lnTo>
                    <a:lnTo>
                      <a:pt x="331" y="580"/>
                    </a:lnTo>
                    <a:lnTo>
                      <a:pt x="331" y="585"/>
                    </a:lnTo>
                    <a:lnTo>
                      <a:pt x="336" y="580"/>
                    </a:lnTo>
                    <a:lnTo>
                      <a:pt x="336" y="444"/>
                    </a:lnTo>
                    <a:lnTo>
                      <a:pt x="340" y="413"/>
                    </a:lnTo>
                    <a:lnTo>
                      <a:pt x="340" y="81"/>
                    </a:lnTo>
                    <a:lnTo>
                      <a:pt x="345" y="49"/>
                    </a:lnTo>
                    <a:lnTo>
                      <a:pt x="345" y="0"/>
                    </a:lnTo>
                    <a:lnTo>
                      <a:pt x="345" y="113"/>
                    </a:lnTo>
                    <a:lnTo>
                      <a:pt x="349" y="149"/>
                    </a:lnTo>
                    <a:lnTo>
                      <a:pt x="349" y="458"/>
                    </a:lnTo>
                    <a:lnTo>
                      <a:pt x="354" y="481"/>
                    </a:lnTo>
                    <a:lnTo>
                      <a:pt x="354" y="567"/>
                    </a:lnTo>
                    <a:lnTo>
                      <a:pt x="359" y="576"/>
                    </a:lnTo>
                    <a:lnTo>
                      <a:pt x="359" y="590"/>
                    </a:lnTo>
                    <a:lnTo>
                      <a:pt x="363" y="585"/>
                    </a:lnTo>
                    <a:lnTo>
                      <a:pt x="363" y="576"/>
                    </a:lnTo>
                    <a:lnTo>
                      <a:pt x="372" y="576"/>
                    </a:lnTo>
                    <a:lnTo>
                      <a:pt x="368" y="576"/>
                    </a:lnTo>
                    <a:lnTo>
                      <a:pt x="372" y="576"/>
                    </a:lnTo>
                    <a:lnTo>
                      <a:pt x="377" y="580"/>
                    </a:lnTo>
                    <a:lnTo>
                      <a:pt x="377" y="576"/>
                    </a:lnTo>
                    <a:lnTo>
                      <a:pt x="377" y="580"/>
                    </a:lnTo>
                    <a:lnTo>
                      <a:pt x="381" y="576"/>
                    </a:lnTo>
                    <a:lnTo>
                      <a:pt x="390" y="576"/>
                    </a:lnTo>
                    <a:lnTo>
                      <a:pt x="386" y="576"/>
                    </a:lnTo>
                    <a:lnTo>
                      <a:pt x="390" y="576"/>
                    </a:lnTo>
                    <a:lnTo>
                      <a:pt x="395" y="576"/>
                    </a:lnTo>
                    <a:lnTo>
                      <a:pt x="399" y="571"/>
                    </a:lnTo>
                    <a:lnTo>
                      <a:pt x="404" y="571"/>
                    </a:lnTo>
                    <a:lnTo>
                      <a:pt x="408" y="567"/>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8" name="Freeform 146"/>
              <p:cNvSpPr>
                <a:spLocks/>
              </p:cNvSpPr>
              <p:nvPr/>
            </p:nvSpPr>
            <p:spPr bwMode="auto">
              <a:xfrm>
                <a:off x="4561" y="670"/>
                <a:ext cx="368" cy="636"/>
              </a:xfrm>
              <a:custGeom>
                <a:avLst/>
                <a:gdLst/>
                <a:ahLst/>
                <a:cxnLst>
                  <a:cxn ang="0">
                    <a:pos x="10" y="608"/>
                  </a:cxn>
                  <a:cxn ang="0">
                    <a:pos x="14" y="604"/>
                  </a:cxn>
                  <a:cxn ang="0">
                    <a:pos x="32" y="581"/>
                  </a:cxn>
                  <a:cxn ang="0">
                    <a:pos x="41" y="545"/>
                  </a:cxn>
                  <a:cxn ang="0">
                    <a:pos x="50" y="527"/>
                  </a:cxn>
                  <a:cxn ang="0">
                    <a:pos x="64" y="527"/>
                  </a:cxn>
                  <a:cxn ang="0">
                    <a:pos x="69" y="554"/>
                  </a:cxn>
                  <a:cxn ang="0">
                    <a:pos x="78" y="577"/>
                  </a:cxn>
                  <a:cxn ang="0">
                    <a:pos x="82" y="595"/>
                  </a:cxn>
                  <a:cxn ang="0">
                    <a:pos x="96" y="604"/>
                  </a:cxn>
                  <a:cxn ang="0">
                    <a:pos x="105" y="608"/>
                  </a:cxn>
                  <a:cxn ang="0">
                    <a:pos x="109" y="613"/>
                  </a:cxn>
                  <a:cxn ang="0">
                    <a:pos x="114" y="608"/>
                  </a:cxn>
                  <a:cxn ang="0">
                    <a:pos x="128" y="613"/>
                  </a:cxn>
                  <a:cxn ang="0">
                    <a:pos x="132" y="613"/>
                  </a:cxn>
                  <a:cxn ang="0">
                    <a:pos x="146" y="613"/>
                  </a:cxn>
                  <a:cxn ang="0">
                    <a:pos x="150" y="613"/>
                  </a:cxn>
                  <a:cxn ang="0">
                    <a:pos x="155" y="613"/>
                  </a:cxn>
                  <a:cxn ang="0">
                    <a:pos x="159" y="617"/>
                  </a:cxn>
                  <a:cxn ang="0">
                    <a:pos x="173" y="622"/>
                  </a:cxn>
                  <a:cxn ang="0">
                    <a:pos x="182" y="626"/>
                  </a:cxn>
                  <a:cxn ang="0">
                    <a:pos x="187" y="622"/>
                  </a:cxn>
                  <a:cxn ang="0">
                    <a:pos x="196" y="626"/>
                  </a:cxn>
                  <a:cxn ang="0">
                    <a:pos x="209" y="626"/>
                  </a:cxn>
                  <a:cxn ang="0">
                    <a:pos x="218" y="631"/>
                  </a:cxn>
                  <a:cxn ang="0">
                    <a:pos x="227" y="631"/>
                  </a:cxn>
                  <a:cxn ang="0">
                    <a:pos x="236" y="631"/>
                  </a:cxn>
                  <a:cxn ang="0">
                    <a:pos x="241" y="626"/>
                  </a:cxn>
                  <a:cxn ang="0">
                    <a:pos x="259" y="622"/>
                  </a:cxn>
                  <a:cxn ang="0">
                    <a:pos x="264" y="613"/>
                  </a:cxn>
                  <a:cxn ang="0">
                    <a:pos x="277" y="622"/>
                  </a:cxn>
                  <a:cxn ang="0">
                    <a:pos x="291" y="631"/>
                  </a:cxn>
                  <a:cxn ang="0">
                    <a:pos x="295" y="636"/>
                  </a:cxn>
                  <a:cxn ang="0">
                    <a:pos x="305" y="631"/>
                  </a:cxn>
                  <a:cxn ang="0">
                    <a:pos x="309" y="508"/>
                  </a:cxn>
                  <a:cxn ang="0">
                    <a:pos x="318" y="91"/>
                  </a:cxn>
                  <a:cxn ang="0">
                    <a:pos x="323" y="109"/>
                  </a:cxn>
                  <a:cxn ang="0">
                    <a:pos x="327" y="604"/>
                  </a:cxn>
                  <a:cxn ang="0">
                    <a:pos x="336" y="631"/>
                  </a:cxn>
                  <a:cxn ang="0">
                    <a:pos x="341" y="622"/>
                  </a:cxn>
                  <a:cxn ang="0">
                    <a:pos x="350" y="622"/>
                  </a:cxn>
                  <a:cxn ang="0">
                    <a:pos x="359" y="617"/>
                  </a:cxn>
                </a:cxnLst>
                <a:rect l="0" t="0" r="r" b="b"/>
                <a:pathLst>
                  <a:path w="368" h="636">
                    <a:moveTo>
                      <a:pt x="0" y="613"/>
                    </a:moveTo>
                    <a:lnTo>
                      <a:pt x="5" y="613"/>
                    </a:lnTo>
                    <a:lnTo>
                      <a:pt x="10" y="608"/>
                    </a:lnTo>
                    <a:lnTo>
                      <a:pt x="14" y="604"/>
                    </a:lnTo>
                    <a:lnTo>
                      <a:pt x="14" y="608"/>
                    </a:lnTo>
                    <a:lnTo>
                      <a:pt x="14" y="604"/>
                    </a:lnTo>
                    <a:lnTo>
                      <a:pt x="23" y="595"/>
                    </a:lnTo>
                    <a:lnTo>
                      <a:pt x="23" y="590"/>
                    </a:lnTo>
                    <a:lnTo>
                      <a:pt x="32" y="581"/>
                    </a:lnTo>
                    <a:lnTo>
                      <a:pt x="32" y="567"/>
                    </a:lnTo>
                    <a:lnTo>
                      <a:pt x="41" y="558"/>
                    </a:lnTo>
                    <a:lnTo>
                      <a:pt x="41" y="545"/>
                    </a:lnTo>
                    <a:lnTo>
                      <a:pt x="46" y="540"/>
                    </a:lnTo>
                    <a:lnTo>
                      <a:pt x="46" y="531"/>
                    </a:lnTo>
                    <a:lnTo>
                      <a:pt x="50" y="527"/>
                    </a:lnTo>
                    <a:lnTo>
                      <a:pt x="55" y="522"/>
                    </a:lnTo>
                    <a:lnTo>
                      <a:pt x="59" y="522"/>
                    </a:lnTo>
                    <a:lnTo>
                      <a:pt x="64" y="527"/>
                    </a:lnTo>
                    <a:lnTo>
                      <a:pt x="64" y="536"/>
                    </a:lnTo>
                    <a:lnTo>
                      <a:pt x="69" y="540"/>
                    </a:lnTo>
                    <a:lnTo>
                      <a:pt x="69" y="554"/>
                    </a:lnTo>
                    <a:lnTo>
                      <a:pt x="73" y="558"/>
                    </a:lnTo>
                    <a:lnTo>
                      <a:pt x="73" y="572"/>
                    </a:lnTo>
                    <a:lnTo>
                      <a:pt x="78" y="577"/>
                    </a:lnTo>
                    <a:lnTo>
                      <a:pt x="78" y="586"/>
                    </a:lnTo>
                    <a:lnTo>
                      <a:pt x="82" y="590"/>
                    </a:lnTo>
                    <a:lnTo>
                      <a:pt x="82" y="595"/>
                    </a:lnTo>
                    <a:lnTo>
                      <a:pt x="91" y="604"/>
                    </a:lnTo>
                    <a:lnTo>
                      <a:pt x="91" y="608"/>
                    </a:lnTo>
                    <a:lnTo>
                      <a:pt x="96" y="604"/>
                    </a:lnTo>
                    <a:lnTo>
                      <a:pt x="96" y="608"/>
                    </a:lnTo>
                    <a:lnTo>
                      <a:pt x="100" y="608"/>
                    </a:lnTo>
                    <a:lnTo>
                      <a:pt x="105" y="608"/>
                    </a:lnTo>
                    <a:lnTo>
                      <a:pt x="109" y="613"/>
                    </a:lnTo>
                    <a:lnTo>
                      <a:pt x="109" y="608"/>
                    </a:lnTo>
                    <a:lnTo>
                      <a:pt x="109" y="613"/>
                    </a:lnTo>
                    <a:lnTo>
                      <a:pt x="114" y="608"/>
                    </a:lnTo>
                    <a:lnTo>
                      <a:pt x="114" y="613"/>
                    </a:lnTo>
                    <a:lnTo>
                      <a:pt x="114" y="608"/>
                    </a:lnTo>
                    <a:lnTo>
                      <a:pt x="118" y="613"/>
                    </a:lnTo>
                    <a:lnTo>
                      <a:pt x="123" y="608"/>
                    </a:lnTo>
                    <a:lnTo>
                      <a:pt x="128" y="613"/>
                    </a:lnTo>
                    <a:lnTo>
                      <a:pt x="128" y="608"/>
                    </a:lnTo>
                    <a:lnTo>
                      <a:pt x="128" y="613"/>
                    </a:lnTo>
                    <a:lnTo>
                      <a:pt x="132" y="613"/>
                    </a:lnTo>
                    <a:lnTo>
                      <a:pt x="137" y="613"/>
                    </a:lnTo>
                    <a:lnTo>
                      <a:pt x="141" y="613"/>
                    </a:lnTo>
                    <a:lnTo>
                      <a:pt x="146" y="613"/>
                    </a:lnTo>
                    <a:lnTo>
                      <a:pt x="150" y="617"/>
                    </a:lnTo>
                    <a:lnTo>
                      <a:pt x="150" y="617"/>
                    </a:lnTo>
                    <a:lnTo>
                      <a:pt x="150" y="613"/>
                    </a:lnTo>
                    <a:lnTo>
                      <a:pt x="150" y="613"/>
                    </a:lnTo>
                    <a:lnTo>
                      <a:pt x="155" y="617"/>
                    </a:lnTo>
                    <a:lnTo>
                      <a:pt x="155" y="613"/>
                    </a:lnTo>
                    <a:lnTo>
                      <a:pt x="155" y="617"/>
                    </a:lnTo>
                    <a:lnTo>
                      <a:pt x="164" y="617"/>
                    </a:lnTo>
                    <a:lnTo>
                      <a:pt x="159" y="617"/>
                    </a:lnTo>
                    <a:lnTo>
                      <a:pt x="164" y="617"/>
                    </a:lnTo>
                    <a:lnTo>
                      <a:pt x="168" y="622"/>
                    </a:lnTo>
                    <a:lnTo>
                      <a:pt x="173" y="622"/>
                    </a:lnTo>
                    <a:lnTo>
                      <a:pt x="177" y="622"/>
                    </a:lnTo>
                    <a:lnTo>
                      <a:pt x="182" y="626"/>
                    </a:lnTo>
                    <a:lnTo>
                      <a:pt x="182" y="626"/>
                    </a:lnTo>
                    <a:lnTo>
                      <a:pt x="182" y="622"/>
                    </a:lnTo>
                    <a:lnTo>
                      <a:pt x="191" y="622"/>
                    </a:lnTo>
                    <a:lnTo>
                      <a:pt x="187" y="622"/>
                    </a:lnTo>
                    <a:lnTo>
                      <a:pt x="191" y="626"/>
                    </a:lnTo>
                    <a:lnTo>
                      <a:pt x="200" y="626"/>
                    </a:lnTo>
                    <a:lnTo>
                      <a:pt x="196" y="626"/>
                    </a:lnTo>
                    <a:lnTo>
                      <a:pt x="200" y="626"/>
                    </a:lnTo>
                    <a:lnTo>
                      <a:pt x="205" y="626"/>
                    </a:lnTo>
                    <a:lnTo>
                      <a:pt x="209" y="626"/>
                    </a:lnTo>
                    <a:lnTo>
                      <a:pt x="218" y="626"/>
                    </a:lnTo>
                    <a:lnTo>
                      <a:pt x="214" y="626"/>
                    </a:lnTo>
                    <a:lnTo>
                      <a:pt x="218" y="631"/>
                    </a:lnTo>
                    <a:lnTo>
                      <a:pt x="223" y="631"/>
                    </a:lnTo>
                    <a:lnTo>
                      <a:pt x="227" y="626"/>
                    </a:lnTo>
                    <a:lnTo>
                      <a:pt x="227" y="631"/>
                    </a:lnTo>
                    <a:lnTo>
                      <a:pt x="227" y="626"/>
                    </a:lnTo>
                    <a:lnTo>
                      <a:pt x="232" y="626"/>
                    </a:lnTo>
                    <a:lnTo>
                      <a:pt x="236" y="631"/>
                    </a:lnTo>
                    <a:lnTo>
                      <a:pt x="236" y="626"/>
                    </a:lnTo>
                    <a:lnTo>
                      <a:pt x="236" y="631"/>
                    </a:lnTo>
                    <a:lnTo>
                      <a:pt x="241" y="626"/>
                    </a:lnTo>
                    <a:lnTo>
                      <a:pt x="246" y="626"/>
                    </a:lnTo>
                    <a:lnTo>
                      <a:pt x="250" y="622"/>
                    </a:lnTo>
                    <a:lnTo>
                      <a:pt x="259" y="622"/>
                    </a:lnTo>
                    <a:lnTo>
                      <a:pt x="259" y="622"/>
                    </a:lnTo>
                    <a:lnTo>
                      <a:pt x="268" y="613"/>
                    </a:lnTo>
                    <a:lnTo>
                      <a:pt x="264" y="613"/>
                    </a:lnTo>
                    <a:lnTo>
                      <a:pt x="268" y="613"/>
                    </a:lnTo>
                    <a:lnTo>
                      <a:pt x="277" y="613"/>
                    </a:lnTo>
                    <a:lnTo>
                      <a:pt x="277" y="622"/>
                    </a:lnTo>
                    <a:lnTo>
                      <a:pt x="286" y="631"/>
                    </a:lnTo>
                    <a:lnTo>
                      <a:pt x="286" y="636"/>
                    </a:lnTo>
                    <a:lnTo>
                      <a:pt x="291" y="631"/>
                    </a:lnTo>
                    <a:lnTo>
                      <a:pt x="295" y="636"/>
                    </a:lnTo>
                    <a:lnTo>
                      <a:pt x="295" y="631"/>
                    </a:lnTo>
                    <a:lnTo>
                      <a:pt x="295" y="636"/>
                    </a:lnTo>
                    <a:lnTo>
                      <a:pt x="300" y="631"/>
                    </a:lnTo>
                    <a:lnTo>
                      <a:pt x="300" y="636"/>
                    </a:lnTo>
                    <a:lnTo>
                      <a:pt x="305" y="631"/>
                    </a:lnTo>
                    <a:lnTo>
                      <a:pt x="305" y="626"/>
                    </a:lnTo>
                    <a:lnTo>
                      <a:pt x="309" y="631"/>
                    </a:lnTo>
                    <a:lnTo>
                      <a:pt x="309" y="508"/>
                    </a:lnTo>
                    <a:lnTo>
                      <a:pt x="314" y="481"/>
                    </a:lnTo>
                    <a:lnTo>
                      <a:pt x="314" y="127"/>
                    </a:lnTo>
                    <a:lnTo>
                      <a:pt x="318" y="91"/>
                    </a:lnTo>
                    <a:lnTo>
                      <a:pt x="318" y="0"/>
                    </a:lnTo>
                    <a:lnTo>
                      <a:pt x="318" y="73"/>
                    </a:lnTo>
                    <a:lnTo>
                      <a:pt x="323" y="109"/>
                    </a:lnTo>
                    <a:lnTo>
                      <a:pt x="323" y="463"/>
                    </a:lnTo>
                    <a:lnTo>
                      <a:pt x="327" y="495"/>
                    </a:lnTo>
                    <a:lnTo>
                      <a:pt x="327" y="604"/>
                    </a:lnTo>
                    <a:lnTo>
                      <a:pt x="332" y="617"/>
                    </a:lnTo>
                    <a:lnTo>
                      <a:pt x="332" y="636"/>
                    </a:lnTo>
                    <a:lnTo>
                      <a:pt x="336" y="631"/>
                    </a:lnTo>
                    <a:lnTo>
                      <a:pt x="336" y="622"/>
                    </a:lnTo>
                    <a:lnTo>
                      <a:pt x="341" y="617"/>
                    </a:lnTo>
                    <a:lnTo>
                      <a:pt x="341" y="622"/>
                    </a:lnTo>
                    <a:lnTo>
                      <a:pt x="350" y="622"/>
                    </a:lnTo>
                    <a:lnTo>
                      <a:pt x="345" y="622"/>
                    </a:lnTo>
                    <a:lnTo>
                      <a:pt x="350" y="622"/>
                    </a:lnTo>
                    <a:lnTo>
                      <a:pt x="359" y="622"/>
                    </a:lnTo>
                    <a:lnTo>
                      <a:pt x="354" y="622"/>
                    </a:lnTo>
                    <a:lnTo>
                      <a:pt x="359" y="617"/>
                    </a:lnTo>
                    <a:lnTo>
                      <a:pt x="364" y="617"/>
                    </a:lnTo>
                    <a:lnTo>
                      <a:pt x="368" y="617"/>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9" name="Freeform 147"/>
              <p:cNvSpPr>
                <a:spLocks/>
              </p:cNvSpPr>
              <p:nvPr/>
            </p:nvSpPr>
            <p:spPr bwMode="auto">
              <a:xfrm>
                <a:off x="4929" y="661"/>
                <a:ext cx="418" cy="631"/>
              </a:xfrm>
              <a:custGeom>
                <a:avLst/>
                <a:gdLst/>
                <a:ahLst/>
                <a:cxnLst>
                  <a:cxn ang="0">
                    <a:pos x="9" y="622"/>
                  </a:cxn>
                  <a:cxn ang="0">
                    <a:pos x="23" y="613"/>
                  </a:cxn>
                  <a:cxn ang="0">
                    <a:pos x="27" y="608"/>
                  </a:cxn>
                  <a:cxn ang="0">
                    <a:pos x="45" y="586"/>
                  </a:cxn>
                  <a:cxn ang="0">
                    <a:pos x="50" y="563"/>
                  </a:cxn>
                  <a:cxn ang="0">
                    <a:pos x="64" y="536"/>
                  </a:cxn>
                  <a:cxn ang="0">
                    <a:pos x="68" y="522"/>
                  </a:cxn>
                  <a:cxn ang="0">
                    <a:pos x="77" y="540"/>
                  </a:cxn>
                  <a:cxn ang="0">
                    <a:pos x="86" y="563"/>
                  </a:cxn>
                  <a:cxn ang="0">
                    <a:pos x="91" y="595"/>
                  </a:cxn>
                  <a:cxn ang="0">
                    <a:pos x="104" y="613"/>
                  </a:cxn>
                  <a:cxn ang="0">
                    <a:pos x="114" y="617"/>
                  </a:cxn>
                  <a:cxn ang="0">
                    <a:pos x="123" y="613"/>
                  </a:cxn>
                  <a:cxn ang="0">
                    <a:pos x="127" y="617"/>
                  </a:cxn>
                  <a:cxn ang="0">
                    <a:pos x="136" y="617"/>
                  </a:cxn>
                  <a:cxn ang="0">
                    <a:pos x="150" y="617"/>
                  </a:cxn>
                  <a:cxn ang="0">
                    <a:pos x="163" y="622"/>
                  </a:cxn>
                  <a:cxn ang="0">
                    <a:pos x="173" y="622"/>
                  </a:cxn>
                  <a:cxn ang="0">
                    <a:pos x="177" y="622"/>
                  </a:cxn>
                  <a:cxn ang="0">
                    <a:pos x="186" y="626"/>
                  </a:cxn>
                  <a:cxn ang="0">
                    <a:pos x="191" y="622"/>
                  </a:cxn>
                  <a:cxn ang="0">
                    <a:pos x="200" y="626"/>
                  </a:cxn>
                  <a:cxn ang="0">
                    <a:pos x="213" y="626"/>
                  </a:cxn>
                  <a:cxn ang="0">
                    <a:pos x="223" y="631"/>
                  </a:cxn>
                  <a:cxn ang="0">
                    <a:pos x="227" y="626"/>
                  </a:cxn>
                  <a:cxn ang="0">
                    <a:pos x="236" y="631"/>
                  </a:cxn>
                  <a:cxn ang="0">
                    <a:pos x="250" y="626"/>
                  </a:cxn>
                  <a:cxn ang="0">
                    <a:pos x="263" y="617"/>
                  </a:cxn>
                  <a:cxn ang="0">
                    <a:pos x="277" y="608"/>
                  </a:cxn>
                  <a:cxn ang="0">
                    <a:pos x="291" y="626"/>
                  </a:cxn>
                  <a:cxn ang="0">
                    <a:pos x="304" y="631"/>
                  </a:cxn>
                  <a:cxn ang="0">
                    <a:pos x="318" y="613"/>
                  </a:cxn>
                  <a:cxn ang="0">
                    <a:pos x="322" y="68"/>
                  </a:cxn>
                  <a:cxn ang="0">
                    <a:pos x="327" y="132"/>
                  </a:cxn>
                  <a:cxn ang="0">
                    <a:pos x="336" y="517"/>
                  </a:cxn>
                  <a:cxn ang="0">
                    <a:pos x="341" y="631"/>
                  </a:cxn>
                  <a:cxn ang="0">
                    <a:pos x="345" y="613"/>
                  </a:cxn>
                  <a:cxn ang="0">
                    <a:pos x="359" y="617"/>
                  </a:cxn>
                  <a:cxn ang="0">
                    <a:pos x="372" y="613"/>
                  </a:cxn>
                  <a:cxn ang="0">
                    <a:pos x="381" y="613"/>
                  </a:cxn>
                  <a:cxn ang="0">
                    <a:pos x="395" y="604"/>
                  </a:cxn>
                  <a:cxn ang="0">
                    <a:pos x="409" y="590"/>
                  </a:cxn>
                </a:cxnLst>
                <a:rect l="0" t="0" r="r" b="b"/>
                <a:pathLst>
                  <a:path w="418" h="631">
                    <a:moveTo>
                      <a:pt x="0" y="626"/>
                    </a:moveTo>
                    <a:lnTo>
                      <a:pt x="5" y="622"/>
                    </a:lnTo>
                    <a:lnTo>
                      <a:pt x="9" y="622"/>
                    </a:lnTo>
                    <a:lnTo>
                      <a:pt x="14" y="617"/>
                    </a:lnTo>
                    <a:lnTo>
                      <a:pt x="18" y="617"/>
                    </a:lnTo>
                    <a:lnTo>
                      <a:pt x="23" y="613"/>
                    </a:lnTo>
                    <a:lnTo>
                      <a:pt x="23" y="617"/>
                    </a:lnTo>
                    <a:lnTo>
                      <a:pt x="23" y="613"/>
                    </a:lnTo>
                    <a:lnTo>
                      <a:pt x="27" y="608"/>
                    </a:lnTo>
                    <a:lnTo>
                      <a:pt x="36" y="599"/>
                    </a:lnTo>
                    <a:lnTo>
                      <a:pt x="36" y="595"/>
                    </a:lnTo>
                    <a:lnTo>
                      <a:pt x="45" y="586"/>
                    </a:lnTo>
                    <a:lnTo>
                      <a:pt x="45" y="576"/>
                    </a:lnTo>
                    <a:lnTo>
                      <a:pt x="50" y="572"/>
                    </a:lnTo>
                    <a:lnTo>
                      <a:pt x="50" y="563"/>
                    </a:lnTo>
                    <a:lnTo>
                      <a:pt x="55" y="558"/>
                    </a:lnTo>
                    <a:lnTo>
                      <a:pt x="55" y="545"/>
                    </a:lnTo>
                    <a:lnTo>
                      <a:pt x="64" y="536"/>
                    </a:lnTo>
                    <a:lnTo>
                      <a:pt x="64" y="531"/>
                    </a:lnTo>
                    <a:lnTo>
                      <a:pt x="68" y="527"/>
                    </a:lnTo>
                    <a:lnTo>
                      <a:pt x="68" y="522"/>
                    </a:lnTo>
                    <a:lnTo>
                      <a:pt x="73" y="527"/>
                    </a:lnTo>
                    <a:lnTo>
                      <a:pt x="77" y="531"/>
                    </a:lnTo>
                    <a:lnTo>
                      <a:pt x="77" y="540"/>
                    </a:lnTo>
                    <a:lnTo>
                      <a:pt x="82" y="545"/>
                    </a:lnTo>
                    <a:lnTo>
                      <a:pt x="82" y="558"/>
                    </a:lnTo>
                    <a:lnTo>
                      <a:pt x="86" y="563"/>
                    </a:lnTo>
                    <a:lnTo>
                      <a:pt x="86" y="581"/>
                    </a:lnTo>
                    <a:lnTo>
                      <a:pt x="91" y="586"/>
                    </a:lnTo>
                    <a:lnTo>
                      <a:pt x="91" y="595"/>
                    </a:lnTo>
                    <a:lnTo>
                      <a:pt x="100" y="604"/>
                    </a:lnTo>
                    <a:lnTo>
                      <a:pt x="100" y="613"/>
                    </a:lnTo>
                    <a:lnTo>
                      <a:pt x="104" y="613"/>
                    </a:lnTo>
                    <a:lnTo>
                      <a:pt x="109" y="617"/>
                    </a:lnTo>
                    <a:lnTo>
                      <a:pt x="109" y="613"/>
                    </a:lnTo>
                    <a:lnTo>
                      <a:pt x="114" y="617"/>
                    </a:lnTo>
                    <a:lnTo>
                      <a:pt x="114" y="613"/>
                    </a:lnTo>
                    <a:lnTo>
                      <a:pt x="118" y="617"/>
                    </a:lnTo>
                    <a:lnTo>
                      <a:pt x="123" y="613"/>
                    </a:lnTo>
                    <a:lnTo>
                      <a:pt x="123" y="617"/>
                    </a:lnTo>
                    <a:lnTo>
                      <a:pt x="123" y="613"/>
                    </a:lnTo>
                    <a:lnTo>
                      <a:pt x="127" y="617"/>
                    </a:lnTo>
                    <a:lnTo>
                      <a:pt x="136" y="617"/>
                    </a:lnTo>
                    <a:lnTo>
                      <a:pt x="136" y="622"/>
                    </a:lnTo>
                    <a:lnTo>
                      <a:pt x="136" y="617"/>
                    </a:lnTo>
                    <a:lnTo>
                      <a:pt x="141" y="617"/>
                    </a:lnTo>
                    <a:lnTo>
                      <a:pt x="145" y="617"/>
                    </a:lnTo>
                    <a:lnTo>
                      <a:pt x="150" y="617"/>
                    </a:lnTo>
                    <a:lnTo>
                      <a:pt x="154" y="617"/>
                    </a:lnTo>
                    <a:lnTo>
                      <a:pt x="159" y="617"/>
                    </a:lnTo>
                    <a:lnTo>
                      <a:pt x="163" y="622"/>
                    </a:lnTo>
                    <a:lnTo>
                      <a:pt x="163" y="617"/>
                    </a:lnTo>
                    <a:lnTo>
                      <a:pt x="163" y="622"/>
                    </a:lnTo>
                    <a:lnTo>
                      <a:pt x="173" y="622"/>
                    </a:lnTo>
                    <a:lnTo>
                      <a:pt x="168" y="622"/>
                    </a:lnTo>
                    <a:lnTo>
                      <a:pt x="173" y="622"/>
                    </a:lnTo>
                    <a:lnTo>
                      <a:pt x="177" y="622"/>
                    </a:lnTo>
                    <a:lnTo>
                      <a:pt x="182" y="626"/>
                    </a:lnTo>
                    <a:lnTo>
                      <a:pt x="182" y="622"/>
                    </a:lnTo>
                    <a:lnTo>
                      <a:pt x="186" y="626"/>
                    </a:lnTo>
                    <a:lnTo>
                      <a:pt x="186" y="622"/>
                    </a:lnTo>
                    <a:lnTo>
                      <a:pt x="186" y="626"/>
                    </a:lnTo>
                    <a:lnTo>
                      <a:pt x="191" y="622"/>
                    </a:lnTo>
                    <a:lnTo>
                      <a:pt x="191" y="626"/>
                    </a:lnTo>
                    <a:lnTo>
                      <a:pt x="195" y="626"/>
                    </a:lnTo>
                    <a:lnTo>
                      <a:pt x="200" y="626"/>
                    </a:lnTo>
                    <a:lnTo>
                      <a:pt x="204" y="631"/>
                    </a:lnTo>
                    <a:lnTo>
                      <a:pt x="209" y="626"/>
                    </a:lnTo>
                    <a:lnTo>
                      <a:pt x="213" y="626"/>
                    </a:lnTo>
                    <a:lnTo>
                      <a:pt x="218" y="626"/>
                    </a:lnTo>
                    <a:lnTo>
                      <a:pt x="223" y="631"/>
                    </a:lnTo>
                    <a:lnTo>
                      <a:pt x="223" y="631"/>
                    </a:lnTo>
                    <a:lnTo>
                      <a:pt x="223" y="626"/>
                    </a:lnTo>
                    <a:lnTo>
                      <a:pt x="232" y="626"/>
                    </a:lnTo>
                    <a:lnTo>
                      <a:pt x="227" y="626"/>
                    </a:lnTo>
                    <a:lnTo>
                      <a:pt x="232" y="631"/>
                    </a:lnTo>
                    <a:lnTo>
                      <a:pt x="241" y="631"/>
                    </a:lnTo>
                    <a:lnTo>
                      <a:pt x="236" y="631"/>
                    </a:lnTo>
                    <a:lnTo>
                      <a:pt x="241" y="626"/>
                    </a:lnTo>
                    <a:lnTo>
                      <a:pt x="245" y="626"/>
                    </a:lnTo>
                    <a:lnTo>
                      <a:pt x="250" y="626"/>
                    </a:lnTo>
                    <a:lnTo>
                      <a:pt x="254" y="622"/>
                    </a:lnTo>
                    <a:lnTo>
                      <a:pt x="259" y="622"/>
                    </a:lnTo>
                    <a:lnTo>
                      <a:pt x="263" y="617"/>
                    </a:lnTo>
                    <a:lnTo>
                      <a:pt x="268" y="617"/>
                    </a:lnTo>
                    <a:lnTo>
                      <a:pt x="272" y="613"/>
                    </a:lnTo>
                    <a:lnTo>
                      <a:pt x="277" y="608"/>
                    </a:lnTo>
                    <a:lnTo>
                      <a:pt x="282" y="613"/>
                    </a:lnTo>
                    <a:lnTo>
                      <a:pt x="291" y="622"/>
                    </a:lnTo>
                    <a:lnTo>
                      <a:pt x="291" y="626"/>
                    </a:lnTo>
                    <a:lnTo>
                      <a:pt x="295" y="631"/>
                    </a:lnTo>
                    <a:lnTo>
                      <a:pt x="300" y="631"/>
                    </a:lnTo>
                    <a:lnTo>
                      <a:pt x="304" y="631"/>
                    </a:lnTo>
                    <a:lnTo>
                      <a:pt x="313" y="631"/>
                    </a:lnTo>
                    <a:lnTo>
                      <a:pt x="313" y="622"/>
                    </a:lnTo>
                    <a:lnTo>
                      <a:pt x="318" y="613"/>
                    </a:lnTo>
                    <a:lnTo>
                      <a:pt x="318" y="445"/>
                    </a:lnTo>
                    <a:lnTo>
                      <a:pt x="322" y="413"/>
                    </a:lnTo>
                    <a:lnTo>
                      <a:pt x="322" y="68"/>
                    </a:lnTo>
                    <a:lnTo>
                      <a:pt x="327" y="41"/>
                    </a:lnTo>
                    <a:lnTo>
                      <a:pt x="327" y="0"/>
                    </a:lnTo>
                    <a:lnTo>
                      <a:pt x="327" y="132"/>
                    </a:lnTo>
                    <a:lnTo>
                      <a:pt x="331" y="168"/>
                    </a:lnTo>
                    <a:lnTo>
                      <a:pt x="331" y="499"/>
                    </a:lnTo>
                    <a:lnTo>
                      <a:pt x="336" y="517"/>
                    </a:lnTo>
                    <a:lnTo>
                      <a:pt x="336" y="608"/>
                    </a:lnTo>
                    <a:lnTo>
                      <a:pt x="341" y="617"/>
                    </a:lnTo>
                    <a:lnTo>
                      <a:pt x="341" y="631"/>
                    </a:lnTo>
                    <a:lnTo>
                      <a:pt x="341" y="626"/>
                    </a:lnTo>
                    <a:lnTo>
                      <a:pt x="345" y="622"/>
                    </a:lnTo>
                    <a:lnTo>
                      <a:pt x="345" y="613"/>
                    </a:lnTo>
                    <a:lnTo>
                      <a:pt x="350" y="617"/>
                    </a:lnTo>
                    <a:lnTo>
                      <a:pt x="354" y="617"/>
                    </a:lnTo>
                    <a:lnTo>
                      <a:pt x="359" y="617"/>
                    </a:lnTo>
                    <a:lnTo>
                      <a:pt x="363" y="617"/>
                    </a:lnTo>
                    <a:lnTo>
                      <a:pt x="368" y="617"/>
                    </a:lnTo>
                    <a:lnTo>
                      <a:pt x="372" y="613"/>
                    </a:lnTo>
                    <a:lnTo>
                      <a:pt x="372" y="617"/>
                    </a:lnTo>
                    <a:lnTo>
                      <a:pt x="377" y="613"/>
                    </a:lnTo>
                    <a:lnTo>
                      <a:pt x="381" y="613"/>
                    </a:lnTo>
                    <a:lnTo>
                      <a:pt x="386" y="608"/>
                    </a:lnTo>
                    <a:lnTo>
                      <a:pt x="390" y="608"/>
                    </a:lnTo>
                    <a:lnTo>
                      <a:pt x="395" y="604"/>
                    </a:lnTo>
                    <a:lnTo>
                      <a:pt x="400" y="599"/>
                    </a:lnTo>
                    <a:lnTo>
                      <a:pt x="404" y="595"/>
                    </a:lnTo>
                    <a:lnTo>
                      <a:pt x="409" y="590"/>
                    </a:lnTo>
                    <a:lnTo>
                      <a:pt x="418" y="581"/>
                    </a:lnTo>
                    <a:lnTo>
                      <a:pt x="418" y="576"/>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80" name="Freeform 148"/>
              <p:cNvSpPr>
                <a:spLocks/>
              </p:cNvSpPr>
              <p:nvPr/>
            </p:nvSpPr>
            <p:spPr bwMode="auto">
              <a:xfrm>
                <a:off x="5347" y="1174"/>
                <a:ext cx="213" cy="95"/>
              </a:xfrm>
              <a:custGeom>
                <a:avLst/>
                <a:gdLst/>
                <a:ahLst/>
                <a:cxnLst>
                  <a:cxn ang="0">
                    <a:pos x="4" y="59"/>
                  </a:cxn>
                  <a:cxn ang="0">
                    <a:pos x="9" y="45"/>
                  </a:cxn>
                  <a:cxn ang="0">
                    <a:pos x="13" y="32"/>
                  </a:cxn>
                  <a:cxn ang="0">
                    <a:pos x="18" y="18"/>
                  </a:cxn>
                  <a:cxn ang="0">
                    <a:pos x="22" y="9"/>
                  </a:cxn>
                  <a:cxn ang="0">
                    <a:pos x="22" y="4"/>
                  </a:cxn>
                  <a:cxn ang="0">
                    <a:pos x="31" y="4"/>
                  </a:cxn>
                  <a:cxn ang="0">
                    <a:pos x="36" y="18"/>
                  </a:cxn>
                  <a:cxn ang="0">
                    <a:pos x="41" y="41"/>
                  </a:cxn>
                  <a:cxn ang="0">
                    <a:pos x="45" y="59"/>
                  </a:cxn>
                  <a:cxn ang="0">
                    <a:pos x="50" y="68"/>
                  </a:cxn>
                  <a:cxn ang="0">
                    <a:pos x="59" y="82"/>
                  </a:cxn>
                  <a:cxn ang="0">
                    <a:pos x="68" y="86"/>
                  </a:cxn>
                  <a:cxn ang="0">
                    <a:pos x="77" y="91"/>
                  </a:cxn>
                  <a:cxn ang="0">
                    <a:pos x="81" y="91"/>
                  </a:cxn>
                  <a:cxn ang="0">
                    <a:pos x="86" y="91"/>
                  </a:cxn>
                  <a:cxn ang="0">
                    <a:pos x="95" y="91"/>
                  </a:cxn>
                  <a:cxn ang="0">
                    <a:pos x="100" y="91"/>
                  </a:cxn>
                  <a:cxn ang="0">
                    <a:pos x="109" y="86"/>
                  </a:cxn>
                  <a:cxn ang="0">
                    <a:pos x="113" y="86"/>
                  </a:cxn>
                  <a:cxn ang="0">
                    <a:pos x="113" y="86"/>
                  </a:cxn>
                  <a:cxn ang="0">
                    <a:pos x="122" y="86"/>
                  </a:cxn>
                  <a:cxn ang="0">
                    <a:pos x="127" y="86"/>
                  </a:cxn>
                  <a:cxn ang="0">
                    <a:pos x="136" y="91"/>
                  </a:cxn>
                  <a:cxn ang="0">
                    <a:pos x="136" y="91"/>
                  </a:cxn>
                  <a:cxn ang="0">
                    <a:pos x="140" y="91"/>
                  </a:cxn>
                  <a:cxn ang="0">
                    <a:pos x="149" y="91"/>
                  </a:cxn>
                  <a:cxn ang="0">
                    <a:pos x="159" y="95"/>
                  </a:cxn>
                  <a:cxn ang="0">
                    <a:pos x="163" y="95"/>
                  </a:cxn>
                  <a:cxn ang="0">
                    <a:pos x="163" y="95"/>
                  </a:cxn>
                  <a:cxn ang="0">
                    <a:pos x="172" y="95"/>
                  </a:cxn>
                  <a:cxn ang="0">
                    <a:pos x="181" y="95"/>
                  </a:cxn>
                  <a:cxn ang="0">
                    <a:pos x="190" y="95"/>
                  </a:cxn>
                  <a:cxn ang="0">
                    <a:pos x="199" y="95"/>
                  </a:cxn>
                  <a:cxn ang="0">
                    <a:pos x="208" y="95"/>
                  </a:cxn>
                </a:cxnLst>
                <a:rect l="0" t="0" r="r" b="b"/>
                <a:pathLst>
                  <a:path w="213" h="95">
                    <a:moveTo>
                      <a:pt x="0" y="63"/>
                    </a:moveTo>
                    <a:lnTo>
                      <a:pt x="4" y="59"/>
                    </a:lnTo>
                    <a:lnTo>
                      <a:pt x="4" y="50"/>
                    </a:lnTo>
                    <a:lnTo>
                      <a:pt x="9" y="45"/>
                    </a:lnTo>
                    <a:lnTo>
                      <a:pt x="9" y="36"/>
                    </a:lnTo>
                    <a:lnTo>
                      <a:pt x="13" y="32"/>
                    </a:lnTo>
                    <a:lnTo>
                      <a:pt x="13" y="23"/>
                    </a:lnTo>
                    <a:lnTo>
                      <a:pt x="18" y="18"/>
                    </a:lnTo>
                    <a:lnTo>
                      <a:pt x="18" y="14"/>
                    </a:lnTo>
                    <a:lnTo>
                      <a:pt x="22" y="9"/>
                    </a:lnTo>
                    <a:lnTo>
                      <a:pt x="22" y="14"/>
                    </a:lnTo>
                    <a:lnTo>
                      <a:pt x="22" y="4"/>
                    </a:lnTo>
                    <a:lnTo>
                      <a:pt x="27" y="0"/>
                    </a:lnTo>
                    <a:lnTo>
                      <a:pt x="31" y="4"/>
                    </a:lnTo>
                    <a:lnTo>
                      <a:pt x="36" y="9"/>
                    </a:lnTo>
                    <a:lnTo>
                      <a:pt x="36" y="18"/>
                    </a:lnTo>
                    <a:lnTo>
                      <a:pt x="41" y="23"/>
                    </a:lnTo>
                    <a:lnTo>
                      <a:pt x="41" y="41"/>
                    </a:lnTo>
                    <a:lnTo>
                      <a:pt x="45" y="45"/>
                    </a:lnTo>
                    <a:lnTo>
                      <a:pt x="45" y="59"/>
                    </a:lnTo>
                    <a:lnTo>
                      <a:pt x="50" y="63"/>
                    </a:lnTo>
                    <a:lnTo>
                      <a:pt x="50" y="68"/>
                    </a:lnTo>
                    <a:lnTo>
                      <a:pt x="59" y="77"/>
                    </a:lnTo>
                    <a:lnTo>
                      <a:pt x="59" y="82"/>
                    </a:lnTo>
                    <a:lnTo>
                      <a:pt x="63" y="86"/>
                    </a:lnTo>
                    <a:lnTo>
                      <a:pt x="68" y="86"/>
                    </a:lnTo>
                    <a:lnTo>
                      <a:pt x="77" y="86"/>
                    </a:lnTo>
                    <a:lnTo>
                      <a:pt x="77" y="91"/>
                    </a:lnTo>
                    <a:lnTo>
                      <a:pt x="77" y="86"/>
                    </a:lnTo>
                    <a:lnTo>
                      <a:pt x="81" y="91"/>
                    </a:lnTo>
                    <a:lnTo>
                      <a:pt x="90" y="91"/>
                    </a:lnTo>
                    <a:lnTo>
                      <a:pt x="86" y="91"/>
                    </a:lnTo>
                    <a:lnTo>
                      <a:pt x="90" y="91"/>
                    </a:lnTo>
                    <a:lnTo>
                      <a:pt x="95" y="91"/>
                    </a:lnTo>
                    <a:lnTo>
                      <a:pt x="104" y="91"/>
                    </a:lnTo>
                    <a:lnTo>
                      <a:pt x="100" y="91"/>
                    </a:lnTo>
                    <a:lnTo>
                      <a:pt x="104" y="91"/>
                    </a:lnTo>
                    <a:lnTo>
                      <a:pt x="109" y="86"/>
                    </a:lnTo>
                    <a:lnTo>
                      <a:pt x="109" y="91"/>
                    </a:lnTo>
                    <a:lnTo>
                      <a:pt x="113" y="86"/>
                    </a:lnTo>
                    <a:lnTo>
                      <a:pt x="113" y="91"/>
                    </a:lnTo>
                    <a:lnTo>
                      <a:pt x="113" y="86"/>
                    </a:lnTo>
                    <a:lnTo>
                      <a:pt x="118" y="86"/>
                    </a:lnTo>
                    <a:lnTo>
                      <a:pt x="122" y="86"/>
                    </a:lnTo>
                    <a:lnTo>
                      <a:pt x="131" y="86"/>
                    </a:lnTo>
                    <a:lnTo>
                      <a:pt x="127" y="86"/>
                    </a:lnTo>
                    <a:lnTo>
                      <a:pt x="131" y="86"/>
                    </a:lnTo>
                    <a:lnTo>
                      <a:pt x="136" y="91"/>
                    </a:lnTo>
                    <a:lnTo>
                      <a:pt x="136" y="86"/>
                    </a:lnTo>
                    <a:lnTo>
                      <a:pt x="136" y="91"/>
                    </a:lnTo>
                    <a:lnTo>
                      <a:pt x="145" y="91"/>
                    </a:lnTo>
                    <a:lnTo>
                      <a:pt x="140" y="91"/>
                    </a:lnTo>
                    <a:lnTo>
                      <a:pt x="145" y="91"/>
                    </a:lnTo>
                    <a:lnTo>
                      <a:pt x="149" y="91"/>
                    </a:lnTo>
                    <a:lnTo>
                      <a:pt x="154" y="91"/>
                    </a:lnTo>
                    <a:lnTo>
                      <a:pt x="159" y="95"/>
                    </a:lnTo>
                    <a:lnTo>
                      <a:pt x="163" y="91"/>
                    </a:lnTo>
                    <a:lnTo>
                      <a:pt x="163" y="95"/>
                    </a:lnTo>
                    <a:lnTo>
                      <a:pt x="163" y="91"/>
                    </a:lnTo>
                    <a:lnTo>
                      <a:pt x="163" y="95"/>
                    </a:lnTo>
                    <a:lnTo>
                      <a:pt x="168" y="95"/>
                    </a:lnTo>
                    <a:lnTo>
                      <a:pt x="172" y="95"/>
                    </a:lnTo>
                    <a:lnTo>
                      <a:pt x="177" y="95"/>
                    </a:lnTo>
                    <a:lnTo>
                      <a:pt x="181" y="95"/>
                    </a:lnTo>
                    <a:lnTo>
                      <a:pt x="186" y="95"/>
                    </a:lnTo>
                    <a:lnTo>
                      <a:pt x="190" y="95"/>
                    </a:lnTo>
                    <a:lnTo>
                      <a:pt x="195" y="95"/>
                    </a:lnTo>
                    <a:lnTo>
                      <a:pt x="199" y="95"/>
                    </a:lnTo>
                    <a:lnTo>
                      <a:pt x="204" y="95"/>
                    </a:lnTo>
                    <a:lnTo>
                      <a:pt x="208" y="95"/>
                    </a:lnTo>
                    <a:lnTo>
                      <a:pt x="213" y="95"/>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81" name="Rectangle 149"/>
              <p:cNvSpPr>
                <a:spLocks noChangeArrowheads="1"/>
              </p:cNvSpPr>
              <p:nvPr/>
            </p:nvSpPr>
            <p:spPr bwMode="auto">
              <a:xfrm rot="16200000">
                <a:off x="2879" y="957"/>
                <a:ext cx="499"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Projected Lead I</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82" name="Rectangle 150"/>
              <p:cNvSpPr>
                <a:spLocks noChangeArrowheads="1"/>
              </p:cNvSpPr>
              <p:nvPr/>
            </p:nvSpPr>
            <p:spPr bwMode="auto">
              <a:xfrm>
                <a:off x="408" y="1737"/>
                <a:ext cx="2224" cy="78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83" name="Rectangle 151"/>
              <p:cNvSpPr>
                <a:spLocks noChangeArrowheads="1"/>
              </p:cNvSpPr>
              <p:nvPr/>
            </p:nvSpPr>
            <p:spPr bwMode="auto">
              <a:xfrm>
                <a:off x="408" y="1737"/>
                <a:ext cx="2224" cy="785"/>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84" name="Line 152"/>
              <p:cNvSpPr>
                <a:spLocks noChangeShapeType="1"/>
              </p:cNvSpPr>
              <p:nvPr/>
            </p:nvSpPr>
            <p:spPr bwMode="auto">
              <a:xfrm>
                <a:off x="408" y="1737"/>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85" name="Line 153"/>
              <p:cNvSpPr>
                <a:spLocks noChangeShapeType="1"/>
              </p:cNvSpPr>
              <p:nvPr/>
            </p:nvSpPr>
            <p:spPr bwMode="auto">
              <a:xfrm>
                <a:off x="408" y="2522"/>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86" name="Line 154"/>
              <p:cNvSpPr>
                <a:spLocks noChangeShapeType="1"/>
              </p:cNvSpPr>
              <p:nvPr/>
            </p:nvSpPr>
            <p:spPr bwMode="auto">
              <a:xfrm flipV="1">
                <a:off x="2632" y="1737"/>
                <a:ext cx="1" cy="78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87" name="Line 155"/>
              <p:cNvSpPr>
                <a:spLocks noChangeShapeType="1"/>
              </p:cNvSpPr>
              <p:nvPr/>
            </p:nvSpPr>
            <p:spPr bwMode="auto">
              <a:xfrm flipV="1">
                <a:off x="408" y="1737"/>
                <a:ext cx="1" cy="78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88" name="Line 156"/>
              <p:cNvSpPr>
                <a:spLocks noChangeShapeType="1"/>
              </p:cNvSpPr>
              <p:nvPr/>
            </p:nvSpPr>
            <p:spPr bwMode="auto">
              <a:xfrm>
                <a:off x="408" y="2522"/>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89" name="Line 157"/>
              <p:cNvSpPr>
                <a:spLocks noChangeShapeType="1"/>
              </p:cNvSpPr>
              <p:nvPr/>
            </p:nvSpPr>
            <p:spPr bwMode="auto">
              <a:xfrm flipV="1">
                <a:off x="408" y="1737"/>
                <a:ext cx="1" cy="78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90" name="Line 158"/>
              <p:cNvSpPr>
                <a:spLocks noChangeShapeType="1"/>
              </p:cNvSpPr>
              <p:nvPr/>
            </p:nvSpPr>
            <p:spPr bwMode="auto">
              <a:xfrm flipV="1">
                <a:off x="408" y="2499"/>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91" name="Line 159"/>
              <p:cNvSpPr>
                <a:spLocks noChangeShapeType="1"/>
              </p:cNvSpPr>
              <p:nvPr/>
            </p:nvSpPr>
            <p:spPr bwMode="auto">
              <a:xfrm>
                <a:off x="408" y="1737"/>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92" name="Rectangle 160"/>
              <p:cNvSpPr>
                <a:spLocks noChangeArrowheads="1"/>
              </p:cNvSpPr>
              <p:nvPr/>
            </p:nvSpPr>
            <p:spPr bwMode="auto">
              <a:xfrm>
                <a:off x="395" y="2536"/>
                <a:ext cx="64"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93" name="Line 161"/>
              <p:cNvSpPr>
                <a:spLocks noChangeShapeType="1"/>
              </p:cNvSpPr>
              <p:nvPr/>
            </p:nvSpPr>
            <p:spPr bwMode="auto">
              <a:xfrm flipV="1">
                <a:off x="631" y="2499"/>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94" name="Line 162"/>
              <p:cNvSpPr>
                <a:spLocks noChangeShapeType="1"/>
              </p:cNvSpPr>
              <p:nvPr/>
            </p:nvSpPr>
            <p:spPr bwMode="auto">
              <a:xfrm>
                <a:off x="631" y="1737"/>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95" name="Rectangle 163"/>
              <p:cNvSpPr>
                <a:spLocks noChangeArrowheads="1"/>
              </p:cNvSpPr>
              <p:nvPr/>
            </p:nvSpPr>
            <p:spPr bwMode="auto">
              <a:xfrm>
                <a:off x="585" y="2536"/>
                <a:ext cx="136"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96" name="Line 164"/>
              <p:cNvSpPr>
                <a:spLocks noChangeShapeType="1"/>
              </p:cNvSpPr>
              <p:nvPr/>
            </p:nvSpPr>
            <p:spPr bwMode="auto">
              <a:xfrm flipV="1">
                <a:off x="853" y="2499"/>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97" name="Line 165"/>
              <p:cNvSpPr>
                <a:spLocks noChangeShapeType="1"/>
              </p:cNvSpPr>
              <p:nvPr/>
            </p:nvSpPr>
            <p:spPr bwMode="auto">
              <a:xfrm>
                <a:off x="853" y="1737"/>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98" name="Rectangle 166"/>
              <p:cNvSpPr>
                <a:spLocks noChangeArrowheads="1"/>
              </p:cNvSpPr>
              <p:nvPr/>
            </p:nvSpPr>
            <p:spPr bwMode="auto">
              <a:xfrm>
                <a:off x="790" y="2536"/>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99" name="Line 167"/>
              <p:cNvSpPr>
                <a:spLocks noChangeShapeType="1"/>
              </p:cNvSpPr>
              <p:nvPr/>
            </p:nvSpPr>
            <p:spPr bwMode="auto">
              <a:xfrm flipV="1">
                <a:off x="1076" y="2499"/>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00" name="Line 168"/>
              <p:cNvSpPr>
                <a:spLocks noChangeShapeType="1"/>
              </p:cNvSpPr>
              <p:nvPr/>
            </p:nvSpPr>
            <p:spPr bwMode="auto">
              <a:xfrm>
                <a:off x="1076" y="1737"/>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01" name="Rectangle 169"/>
              <p:cNvSpPr>
                <a:spLocks noChangeArrowheads="1"/>
              </p:cNvSpPr>
              <p:nvPr/>
            </p:nvSpPr>
            <p:spPr bwMode="auto">
              <a:xfrm>
                <a:off x="1012" y="2536"/>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402" name="Line 170"/>
              <p:cNvSpPr>
                <a:spLocks noChangeShapeType="1"/>
              </p:cNvSpPr>
              <p:nvPr/>
            </p:nvSpPr>
            <p:spPr bwMode="auto">
              <a:xfrm flipV="1">
                <a:off x="1298" y="2499"/>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03" name="Line 171"/>
              <p:cNvSpPr>
                <a:spLocks noChangeShapeType="1"/>
              </p:cNvSpPr>
              <p:nvPr/>
            </p:nvSpPr>
            <p:spPr bwMode="auto">
              <a:xfrm>
                <a:off x="1298" y="1737"/>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04" name="Rectangle 172"/>
              <p:cNvSpPr>
                <a:spLocks noChangeArrowheads="1"/>
              </p:cNvSpPr>
              <p:nvPr/>
            </p:nvSpPr>
            <p:spPr bwMode="auto">
              <a:xfrm>
                <a:off x="1234" y="2536"/>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405" name="Line 173"/>
              <p:cNvSpPr>
                <a:spLocks noChangeShapeType="1"/>
              </p:cNvSpPr>
              <p:nvPr/>
            </p:nvSpPr>
            <p:spPr bwMode="auto">
              <a:xfrm flipV="1">
                <a:off x="1520" y="2499"/>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06" name="Line 174"/>
              <p:cNvSpPr>
                <a:spLocks noChangeShapeType="1"/>
              </p:cNvSpPr>
              <p:nvPr/>
            </p:nvSpPr>
            <p:spPr bwMode="auto">
              <a:xfrm>
                <a:off x="1520" y="1737"/>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07" name="Rectangle 175"/>
              <p:cNvSpPr>
                <a:spLocks noChangeArrowheads="1"/>
              </p:cNvSpPr>
              <p:nvPr/>
            </p:nvSpPr>
            <p:spPr bwMode="auto">
              <a:xfrm>
                <a:off x="1457" y="2536"/>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408" name="Line 176"/>
              <p:cNvSpPr>
                <a:spLocks noChangeShapeType="1"/>
              </p:cNvSpPr>
              <p:nvPr/>
            </p:nvSpPr>
            <p:spPr bwMode="auto">
              <a:xfrm flipV="1">
                <a:off x="1743" y="2499"/>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09" name="Line 177"/>
              <p:cNvSpPr>
                <a:spLocks noChangeShapeType="1"/>
              </p:cNvSpPr>
              <p:nvPr/>
            </p:nvSpPr>
            <p:spPr bwMode="auto">
              <a:xfrm>
                <a:off x="1743" y="1737"/>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10" name="Rectangle 178"/>
              <p:cNvSpPr>
                <a:spLocks noChangeArrowheads="1"/>
              </p:cNvSpPr>
              <p:nvPr/>
            </p:nvSpPr>
            <p:spPr bwMode="auto">
              <a:xfrm>
                <a:off x="1679" y="2536"/>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411" name="Line 179"/>
              <p:cNvSpPr>
                <a:spLocks noChangeShapeType="1"/>
              </p:cNvSpPr>
              <p:nvPr/>
            </p:nvSpPr>
            <p:spPr bwMode="auto">
              <a:xfrm flipV="1">
                <a:off x="1965" y="2499"/>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12" name="Line 180"/>
              <p:cNvSpPr>
                <a:spLocks noChangeShapeType="1"/>
              </p:cNvSpPr>
              <p:nvPr/>
            </p:nvSpPr>
            <p:spPr bwMode="auto">
              <a:xfrm>
                <a:off x="1965" y="1737"/>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13" name="Rectangle 181"/>
              <p:cNvSpPr>
                <a:spLocks noChangeArrowheads="1"/>
              </p:cNvSpPr>
              <p:nvPr/>
            </p:nvSpPr>
            <p:spPr bwMode="auto">
              <a:xfrm>
                <a:off x="1902" y="2536"/>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414" name="Line 182"/>
              <p:cNvSpPr>
                <a:spLocks noChangeShapeType="1"/>
              </p:cNvSpPr>
              <p:nvPr/>
            </p:nvSpPr>
            <p:spPr bwMode="auto">
              <a:xfrm flipV="1">
                <a:off x="2188" y="2499"/>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15" name="Line 183"/>
              <p:cNvSpPr>
                <a:spLocks noChangeShapeType="1"/>
              </p:cNvSpPr>
              <p:nvPr/>
            </p:nvSpPr>
            <p:spPr bwMode="auto">
              <a:xfrm>
                <a:off x="2188" y="1737"/>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16" name="Rectangle 184"/>
              <p:cNvSpPr>
                <a:spLocks noChangeArrowheads="1"/>
              </p:cNvSpPr>
              <p:nvPr/>
            </p:nvSpPr>
            <p:spPr bwMode="auto">
              <a:xfrm>
                <a:off x="2124" y="2536"/>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417" name="Line 185"/>
              <p:cNvSpPr>
                <a:spLocks noChangeShapeType="1"/>
              </p:cNvSpPr>
              <p:nvPr/>
            </p:nvSpPr>
            <p:spPr bwMode="auto">
              <a:xfrm flipV="1">
                <a:off x="2410" y="2499"/>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18" name="Line 186"/>
              <p:cNvSpPr>
                <a:spLocks noChangeShapeType="1"/>
              </p:cNvSpPr>
              <p:nvPr/>
            </p:nvSpPr>
            <p:spPr bwMode="auto">
              <a:xfrm>
                <a:off x="2410" y="1737"/>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19" name="Rectangle 187"/>
              <p:cNvSpPr>
                <a:spLocks noChangeArrowheads="1"/>
              </p:cNvSpPr>
              <p:nvPr/>
            </p:nvSpPr>
            <p:spPr bwMode="auto">
              <a:xfrm>
                <a:off x="2346" y="2536"/>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420" name="Line 188"/>
              <p:cNvSpPr>
                <a:spLocks noChangeShapeType="1"/>
              </p:cNvSpPr>
              <p:nvPr/>
            </p:nvSpPr>
            <p:spPr bwMode="auto">
              <a:xfrm flipV="1">
                <a:off x="2632" y="2499"/>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21" name="Line 189"/>
              <p:cNvSpPr>
                <a:spLocks noChangeShapeType="1"/>
              </p:cNvSpPr>
              <p:nvPr/>
            </p:nvSpPr>
            <p:spPr bwMode="auto">
              <a:xfrm>
                <a:off x="2632" y="1737"/>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22" name="Rectangle 190"/>
              <p:cNvSpPr>
                <a:spLocks noChangeArrowheads="1"/>
              </p:cNvSpPr>
              <p:nvPr/>
            </p:nvSpPr>
            <p:spPr bwMode="auto">
              <a:xfrm>
                <a:off x="2569" y="2536"/>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423" name="Line 191"/>
              <p:cNvSpPr>
                <a:spLocks noChangeShapeType="1"/>
              </p:cNvSpPr>
              <p:nvPr/>
            </p:nvSpPr>
            <p:spPr bwMode="auto">
              <a:xfrm>
                <a:off x="408" y="2522"/>
                <a:ext cx="1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24" name="Line 192"/>
              <p:cNvSpPr>
                <a:spLocks noChangeShapeType="1"/>
              </p:cNvSpPr>
              <p:nvPr/>
            </p:nvSpPr>
            <p:spPr bwMode="auto">
              <a:xfrm flipH="1">
                <a:off x="2610" y="2522"/>
                <a:ext cx="2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25" name="Rectangle 193"/>
              <p:cNvSpPr>
                <a:spLocks noChangeArrowheads="1"/>
              </p:cNvSpPr>
              <p:nvPr/>
            </p:nvSpPr>
            <p:spPr bwMode="auto">
              <a:xfrm>
                <a:off x="245" y="2486"/>
                <a:ext cx="191"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426" name="Line 194"/>
              <p:cNvSpPr>
                <a:spLocks noChangeShapeType="1"/>
              </p:cNvSpPr>
              <p:nvPr/>
            </p:nvSpPr>
            <p:spPr bwMode="auto">
              <a:xfrm>
                <a:off x="408" y="2322"/>
                <a:ext cx="1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27" name="Line 195"/>
              <p:cNvSpPr>
                <a:spLocks noChangeShapeType="1"/>
              </p:cNvSpPr>
              <p:nvPr/>
            </p:nvSpPr>
            <p:spPr bwMode="auto">
              <a:xfrm flipH="1">
                <a:off x="2610" y="2322"/>
                <a:ext cx="2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28" name="Rectangle 196"/>
              <p:cNvSpPr>
                <a:spLocks noChangeArrowheads="1"/>
              </p:cNvSpPr>
              <p:nvPr/>
            </p:nvSpPr>
            <p:spPr bwMode="auto">
              <a:xfrm>
                <a:off x="245" y="2286"/>
                <a:ext cx="191"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429" name="Line 197"/>
              <p:cNvSpPr>
                <a:spLocks noChangeShapeType="1"/>
              </p:cNvSpPr>
              <p:nvPr/>
            </p:nvSpPr>
            <p:spPr bwMode="auto">
              <a:xfrm>
                <a:off x="408" y="2127"/>
                <a:ext cx="1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30" name="Line 198"/>
              <p:cNvSpPr>
                <a:spLocks noChangeShapeType="1"/>
              </p:cNvSpPr>
              <p:nvPr/>
            </p:nvSpPr>
            <p:spPr bwMode="auto">
              <a:xfrm flipH="1">
                <a:off x="2610" y="2127"/>
                <a:ext cx="2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31" name="Rectangle 199"/>
              <p:cNvSpPr>
                <a:spLocks noChangeArrowheads="1"/>
              </p:cNvSpPr>
              <p:nvPr/>
            </p:nvSpPr>
            <p:spPr bwMode="auto">
              <a:xfrm>
                <a:off x="245" y="2091"/>
                <a:ext cx="191"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432" name="Line 200"/>
              <p:cNvSpPr>
                <a:spLocks noChangeShapeType="1"/>
              </p:cNvSpPr>
              <p:nvPr/>
            </p:nvSpPr>
            <p:spPr bwMode="auto">
              <a:xfrm>
                <a:off x="408" y="1932"/>
                <a:ext cx="1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33" name="Line 201"/>
              <p:cNvSpPr>
                <a:spLocks noChangeShapeType="1"/>
              </p:cNvSpPr>
              <p:nvPr/>
            </p:nvSpPr>
            <p:spPr bwMode="auto">
              <a:xfrm flipH="1">
                <a:off x="2610" y="1932"/>
                <a:ext cx="2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34" name="Rectangle 202"/>
              <p:cNvSpPr>
                <a:spLocks noChangeArrowheads="1"/>
              </p:cNvSpPr>
              <p:nvPr/>
            </p:nvSpPr>
            <p:spPr bwMode="auto">
              <a:xfrm>
                <a:off x="358" y="1896"/>
                <a:ext cx="64"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435" name="Line 203"/>
              <p:cNvSpPr>
                <a:spLocks noChangeShapeType="1"/>
              </p:cNvSpPr>
              <p:nvPr/>
            </p:nvSpPr>
            <p:spPr bwMode="auto">
              <a:xfrm>
                <a:off x="408" y="1737"/>
                <a:ext cx="1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36" name="Line 204"/>
              <p:cNvSpPr>
                <a:spLocks noChangeShapeType="1"/>
              </p:cNvSpPr>
              <p:nvPr/>
            </p:nvSpPr>
            <p:spPr bwMode="auto">
              <a:xfrm flipH="1">
                <a:off x="2610" y="1737"/>
                <a:ext cx="2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37" name="Rectangle 205"/>
              <p:cNvSpPr>
                <a:spLocks noChangeArrowheads="1"/>
              </p:cNvSpPr>
              <p:nvPr/>
            </p:nvSpPr>
            <p:spPr bwMode="auto">
              <a:xfrm>
                <a:off x="263" y="1700"/>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grpSp>
        <p:grpSp>
          <p:nvGrpSpPr>
            <p:cNvPr id="4" name="Group 407"/>
            <p:cNvGrpSpPr>
              <a:grpSpLocks/>
            </p:cNvGrpSpPr>
            <p:nvPr/>
          </p:nvGrpSpPr>
          <p:grpSpPr bwMode="auto">
            <a:xfrm>
              <a:off x="222250" y="2699600"/>
              <a:ext cx="8775704" cy="3201408"/>
              <a:chOff x="140" y="1700"/>
              <a:chExt cx="5528" cy="2016"/>
            </a:xfrm>
          </p:grpSpPr>
          <p:sp>
            <p:nvSpPr>
              <p:cNvPr id="38" name="Line 207"/>
              <p:cNvSpPr>
                <a:spLocks noChangeShapeType="1"/>
              </p:cNvSpPr>
              <p:nvPr/>
            </p:nvSpPr>
            <p:spPr bwMode="auto">
              <a:xfrm>
                <a:off x="408" y="1737"/>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9" name="Line 208"/>
              <p:cNvSpPr>
                <a:spLocks noChangeShapeType="1"/>
              </p:cNvSpPr>
              <p:nvPr/>
            </p:nvSpPr>
            <p:spPr bwMode="auto">
              <a:xfrm>
                <a:off x="408" y="2522"/>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0" name="Line 209"/>
              <p:cNvSpPr>
                <a:spLocks noChangeShapeType="1"/>
              </p:cNvSpPr>
              <p:nvPr/>
            </p:nvSpPr>
            <p:spPr bwMode="auto">
              <a:xfrm flipV="1">
                <a:off x="2632" y="1737"/>
                <a:ext cx="1" cy="78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1" name="Line 210"/>
              <p:cNvSpPr>
                <a:spLocks noChangeShapeType="1"/>
              </p:cNvSpPr>
              <p:nvPr/>
            </p:nvSpPr>
            <p:spPr bwMode="auto">
              <a:xfrm flipV="1">
                <a:off x="408" y="1737"/>
                <a:ext cx="1" cy="78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2" name="Freeform 211"/>
              <p:cNvSpPr>
                <a:spLocks/>
              </p:cNvSpPr>
              <p:nvPr/>
            </p:nvSpPr>
            <p:spPr bwMode="auto">
              <a:xfrm>
                <a:off x="408" y="2245"/>
                <a:ext cx="341" cy="186"/>
              </a:xfrm>
              <a:custGeom>
                <a:avLst/>
                <a:gdLst/>
                <a:ahLst/>
                <a:cxnLst>
                  <a:cxn ang="0">
                    <a:pos x="14" y="132"/>
                  </a:cxn>
                  <a:cxn ang="0">
                    <a:pos x="19" y="118"/>
                  </a:cxn>
                  <a:cxn ang="0">
                    <a:pos x="23" y="123"/>
                  </a:cxn>
                  <a:cxn ang="0">
                    <a:pos x="32" y="91"/>
                  </a:cxn>
                  <a:cxn ang="0">
                    <a:pos x="37" y="77"/>
                  </a:cxn>
                  <a:cxn ang="0">
                    <a:pos x="46" y="50"/>
                  </a:cxn>
                  <a:cxn ang="0">
                    <a:pos x="50" y="27"/>
                  </a:cxn>
                  <a:cxn ang="0">
                    <a:pos x="55" y="18"/>
                  </a:cxn>
                  <a:cxn ang="0">
                    <a:pos x="64" y="0"/>
                  </a:cxn>
                  <a:cxn ang="0">
                    <a:pos x="68" y="32"/>
                  </a:cxn>
                  <a:cxn ang="0">
                    <a:pos x="78" y="64"/>
                  </a:cxn>
                  <a:cxn ang="0">
                    <a:pos x="82" y="100"/>
                  </a:cxn>
                  <a:cxn ang="0">
                    <a:pos x="91" y="118"/>
                  </a:cxn>
                  <a:cxn ang="0">
                    <a:pos x="96" y="123"/>
                  </a:cxn>
                  <a:cxn ang="0">
                    <a:pos x="105" y="127"/>
                  </a:cxn>
                  <a:cxn ang="0">
                    <a:pos x="109" y="127"/>
                  </a:cxn>
                  <a:cxn ang="0">
                    <a:pos x="123" y="127"/>
                  </a:cxn>
                  <a:cxn ang="0">
                    <a:pos x="132" y="127"/>
                  </a:cxn>
                  <a:cxn ang="0">
                    <a:pos x="137" y="127"/>
                  </a:cxn>
                  <a:cxn ang="0">
                    <a:pos x="150" y="136"/>
                  </a:cxn>
                  <a:cxn ang="0">
                    <a:pos x="155" y="141"/>
                  </a:cxn>
                  <a:cxn ang="0">
                    <a:pos x="164" y="136"/>
                  </a:cxn>
                  <a:cxn ang="0">
                    <a:pos x="177" y="145"/>
                  </a:cxn>
                  <a:cxn ang="0">
                    <a:pos x="191" y="145"/>
                  </a:cxn>
                  <a:cxn ang="0">
                    <a:pos x="205" y="145"/>
                  </a:cxn>
                  <a:cxn ang="0">
                    <a:pos x="214" y="150"/>
                  </a:cxn>
                  <a:cxn ang="0">
                    <a:pos x="223" y="145"/>
                  </a:cxn>
                  <a:cxn ang="0">
                    <a:pos x="232" y="150"/>
                  </a:cxn>
                  <a:cxn ang="0">
                    <a:pos x="236" y="145"/>
                  </a:cxn>
                  <a:cxn ang="0">
                    <a:pos x="241" y="150"/>
                  </a:cxn>
                  <a:cxn ang="0">
                    <a:pos x="245" y="145"/>
                  </a:cxn>
                  <a:cxn ang="0">
                    <a:pos x="255" y="150"/>
                  </a:cxn>
                  <a:cxn ang="0">
                    <a:pos x="264" y="141"/>
                  </a:cxn>
                  <a:cxn ang="0">
                    <a:pos x="273" y="123"/>
                  </a:cxn>
                  <a:cxn ang="0">
                    <a:pos x="282" y="109"/>
                  </a:cxn>
                  <a:cxn ang="0">
                    <a:pos x="291" y="95"/>
                  </a:cxn>
                  <a:cxn ang="0">
                    <a:pos x="300" y="105"/>
                  </a:cxn>
                  <a:cxn ang="0">
                    <a:pos x="309" y="127"/>
                  </a:cxn>
                  <a:cxn ang="0">
                    <a:pos x="314" y="150"/>
                  </a:cxn>
                  <a:cxn ang="0">
                    <a:pos x="323" y="164"/>
                  </a:cxn>
                  <a:cxn ang="0">
                    <a:pos x="327" y="159"/>
                  </a:cxn>
                  <a:cxn ang="0">
                    <a:pos x="336" y="164"/>
                  </a:cxn>
                </a:cxnLst>
                <a:rect l="0" t="0" r="r" b="b"/>
                <a:pathLst>
                  <a:path w="341" h="186">
                    <a:moveTo>
                      <a:pt x="0" y="136"/>
                    </a:moveTo>
                    <a:lnTo>
                      <a:pt x="5" y="132"/>
                    </a:lnTo>
                    <a:lnTo>
                      <a:pt x="14" y="132"/>
                    </a:lnTo>
                    <a:lnTo>
                      <a:pt x="9" y="132"/>
                    </a:lnTo>
                    <a:lnTo>
                      <a:pt x="14" y="123"/>
                    </a:lnTo>
                    <a:lnTo>
                      <a:pt x="19" y="118"/>
                    </a:lnTo>
                    <a:lnTo>
                      <a:pt x="19" y="123"/>
                    </a:lnTo>
                    <a:lnTo>
                      <a:pt x="19" y="118"/>
                    </a:lnTo>
                    <a:lnTo>
                      <a:pt x="23" y="123"/>
                    </a:lnTo>
                    <a:lnTo>
                      <a:pt x="23" y="114"/>
                    </a:lnTo>
                    <a:lnTo>
                      <a:pt x="32" y="105"/>
                    </a:lnTo>
                    <a:lnTo>
                      <a:pt x="32" y="91"/>
                    </a:lnTo>
                    <a:lnTo>
                      <a:pt x="37" y="86"/>
                    </a:lnTo>
                    <a:lnTo>
                      <a:pt x="37" y="91"/>
                    </a:lnTo>
                    <a:lnTo>
                      <a:pt x="37" y="77"/>
                    </a:lnTo>
                    <a:lnTo>
                      <a:pt x="41" y="73"/>
                    </a:lnTo>
                    <a:lnTo>
                      <a:pt x="41" y="55"/>
                    </a:lnTo>
                    <a:lnTo>
                      <a:pt x="46" y="50"/>
                    </a:lnTo>
                    <a:lnTo>
                      <a:pt x="46" y="41"/>
                    </a:lnTo>
                    <a:lnTo>
                      <a:pt x="50" y="36"/>
                    </a:lnTo>
                    <a:lnTo>
                      <a:pt x="50" y="27"/>
                    </a:lnTo>
                    <a:lnTo>
                      <a:pt x="55" y="23"/>
                    </a:lnTo>
                    <a:lnTo>
                      <a:pt x="55" y="14"/>
                    </a:lnTo>
                    <a:lnTo>
                      <a:pt x="55" y="18"/>
                    </a:lnTo>
                    <a:lnTo>
                      <a:pt x="59" y="14"/>
                    </a:lnTo>
                    <a:lnTo>
                      <a:pt x="59" y="5"/>
                    </a:lnTo>
                    <a:lnTo>
                      <a:pt x="64" y="0"/>
                    </a:lnTo>
                    <a:lnTo>
                      <a:pt x="64" y="9"/>
                    </a:lnTo>
                    <a:lnTo>
                      <a:pt x="68" y="14"/>
                    </a:lnTo>
                    <a:lnTo>
                      <a:pt x="68" y="32"/>
                    </a:lnTo>
                    <a:lnTo>
                      <a:pt x="73" y="36"/>
                    </a:lnTo>
                    <a:lnTo>
                      <a:pt x="73" y="59"/>
                    </a:lnTo>
                    <a:lnTo>
                      <a:pt x="78" y="64"/>
                    </a:lnTo>
                    <a:lnTo>
                      <a:pt x="78" y="82"/>
                    </a:lnTo>
                    <a:lnTo>
                      <a:pt x="82" y="86"/>
                    </a:lnTo>
                    <a:lnTo>
                      <a:pt x="82" y="100"/>
                    </a:lnTo>
                    <a:lnTo>
                      <a:pt x="87" y="105"/>
                    </a:lnTo>
                    <a:lnTo>
                      <a:pt x="87" y="114"/>
                    </a:lnTo>
                    <a:lnTo>
                      <a:pt x="91" y="118"/>
                    </a:lnTo>
                    <a:lnTo>
                      <a:pt x="96" y="123"/>
                    </a:lnTo>
                    <a:lnTo>
                      <a:pt x="96" y="118"/>
                    </a:lnTo>
                    <a:lnTo>
                      <a:pt x="96" y="123"/>
                    </a:lnTo>
                    <a:lnTo>
                      <a:pt x="100" y="127"/>
                    </a:lnTo>
                    <a:lnTo>
                      <a:pt x="100" y="123"/>
                    </a:lnTo>
                    <a:lnTo>
                      <a:pt x="105" y="127"/>
                    </a:lnTo>
                    <a:lnTo>
                      <a:pt x="105" y="123"/>
                    </a:lnTo>
                    <a:lnTo>
                      <a:pt x="105" y="127"/>
                    </a:lnTo>
                    <a:lnTo>
                      <a:pt x="109" y="127"/>
                    </a:lnTo>
                    <a:lnTo>
                      <a:pt x="114" y="127"/>
                    </a:lnTo>
                    <a:lnTo>
                      <a:pt x="118" y="132"/>
                    </a:lnTo>
                    <a:lnTo>
                      <a:pt x="123" y="127"/>
                    </a:lnTo>
                    <a:lnTo>
                      <a:pt x="132" y="127"/>
                    </a:lnTo>
                    <a:lnTo>
                      <a:pt x="132" y="123"/>
                    </a:lnTo>
                    <a:lnTo>
                      <a:pt x="132" y="127"/>
                    </a:lnTo>
                    <a:lnTo>
                      <a:pt x="141" y="127"/>
                    </a:lnTo>
                    <a:lnTo>
                      <a:pt x="141" y="136"/>
                    </a:lnTo>
                    <a:lnTo>
                      <a:pt x="137" y="127"/>
                    </a:lnTo>
                    <a:lnTo>
                      <a:pt x="141" y="132"/>
                    </a:lnTo>
                    <a:lnTo>
                      <a:pt x="146" y="132"/>
                    </a:lnTo>
                    <a:lnTo>
                      <a:pt x="150" y="136"/>
                    </a:lnTo>
                    <a:lnTo>
                      <a:pt x="150" y="132"/>
                    </a:lnTo>
                    <a:lnTo>
                      <a:pt x="150" y="136"/>
                    </a:lnTo>
                    <a:lnTo>
                      <a:pt x="155" y="141"/>
                    </a:lnTo>
                    <a:lnTo>
                      <a:pt x="159" y="136"/>
                    </a:lnTo>
                    <a:lnTo>
                      <a:pt x="168" y="136"/>
                    </a:lnTo>
                    <a:lnTo>
                      <a:pt x="164" y="136"/>
                    </a:lnTo>
                    <a:lnTo>
                      <a:pt x="168" y="136"/>
                    </a:lnTo>
                    <a:lnTo>
                      <a:pt x="173" y="141"/>
                    </a:lnTo>
                    <a:lnTo>
                      <a:pt x="177" y="145"/>
                    </a:lnTo>
                    <a:lnTo>
                      <a:pt x="182" y="145"/>
                    </a:lnTo>
                    <a:lnTo>
                      <a:pt x="186" y="145"/>
                    </a:lnTo>
                    <a:lnTo>
                      <a:pt x="191" y="145"/>
                    </a:lnTo>
                    <a:lnTo>
                      <a:pt x="196" y="145"/>
                    </a:lnTo>
                    <a:lnTo>
                      <a:pt x="200" y="150"/>
                    </a:lnTo>
                    <a:lnTo>
                      <a:pt x="205" y="145"/>
                    </a:lnTo>
                    <a:lnTo>
                      <a:pt x="205" y="150"/>
                    </a:lnTo>
                    <a:lnTo>
                      <a:pt x="209" y="145"/>
                    </a:lnTo>
                    <a:lnTo>
                      <a:pt x="214" y="150"/>
                    </a:lnTo>
                    <a:lnTo>
                      <a:pt x="214" y="145"/>
                    </a:lnTo>
                    <a:lnTo>
                      <a:pt x="218" y="150"/>
                    </a:lnTo>
                    <a:lnTo>
                      <a:pt x="223" y="145"/>
                    </a:lnTo>
                    <a:lnTo>
                      <a:pt x="232" y="145"/>
                    </a:lnTo>
                    <a:lnTo>
                      <a:pt x="227" y="145"/>
                    </a:lnTo>
                    <a:lnTo>
                      <a:pt x="232" y="150"/>
                    </a:lnTo>
                    <a:lnTo>
                      <a:pt x="236" y="145"/>
                    </a:lnTo>
                    <a:lnTo>
                      <a:pt x="236" y="150"/>
                    </a:lnTo>
                    <a:lnTo>
                      <a:pt x="236" y="145"/>
                    </a:lnTo>
                    <a:lnTo>
                      <a:pt x="236" y="150"/>
                    </a:lnTo>
                    <a:lnTo>
                      <a:pt x="241" y="145"/>
                    </a:lnTo>
                    <a:lnTo>
                      <a:pt x="241" y="150"/>
                    </a:lnTo>
                    <a:lnTo>
                      <a:pt x="241" y="145"/>
                    </a:lnTo>
                    <a:lnTo>
                      <a:pt x="245" y="150"/>
                    </a:lnTo>
                    <a:lnTo>
                      <a:pt x="245" y="145"/>
                    </a:lnTo>
                    <a:lnTo>
                      <a:pt x="250" y="150"/>
                    </a:lnTo>
                    <a:lnTo>
                      <a:pt x="255" y="145"/>
                    </a:lnTo>
                    <a:lnTo>
                      <a:pt x="255" y="150"/>
                    </a:lnTo>
                    <a:lnTo>
                      <a:pt x="264" y="150"/>
                    </a:lnTo>
                    <a:lnTo>
                      <a:pt x="259" y="150"/>
                    </a:lnTo>
                    <a:lnTo>
                      <a:pt x="264" y="141"/>
                    </a:lnTo>
                    <a:lnTo>
                      <a:pt x="268" y="141"/>
                    </a:lnTo>
                    <a:lnTo>
                      <a:pt x="273" y="136"/>
                    </a:lnTo>
                    <a:lnTo>
                      <a:pt x="273" y="123"/>
                    </a:lnTo>
                    <a:lnTo>
                      <a:pt x="277" y="123"/>
                    </a:lnTo>
                    <a:lnTo>
                      <a:pt x="282" y="118"/>
                    </a:lnTo>
                    <a:lnTo>
                      <a:pt x="282" y="109"/>
                    </a:lnTo>
                    <a:lnTo>
                      <a:pt x="286" y="105"/>
                    </a:lnTo>
                    <a:lnTo>
                      <a:pt x="286" y="91"/>
                    </a:lnTo>
                    <a:lnTo>
                      <a:pt x="291" y="95"/>
                    </a:lnTo>
                    <a:lnTo>
                      <a:pt x="291" y="91"/>
                    </a:lnTo>
                    <a:lnTo>
                      <a:pt x="291" y="95"/>
                    </a:lnTo>
                    <a:lnTo>
                      <a:pt x="300" y="105"/>
                    </a:lnTo>
                    <a:lnTo>
                      <a:pt x="300" y="118"/>
                    </a:lnTo>
                    <a:lnTo>
                      <a:pt x="304" y="123"/>
                    </a:lnTo>
                    <a:lnTo>
                      <a:pt x="309" y="127"/>
                    </a:lnTo>
                    <a:lnTo>
                      <a:pt x="309" y="136"/>
                    </a:lnTo>
                    <a:lnTo>
                      <a:pt x="314" y="141"/>
                    </a:lnTo>
                    <a:lnTo>
                      <a:pt x="314" y="150"/>
                    </a:lnTo>
                    <a:lnTo>
                      <a:pt x="318" y="154"/>
                    </a:lnTo>
                    <a:lnTo>
                      <a:pt x="318" y="159"/>
                    </a:lnTo>
                    <a:lnTo>
                      <a:pt x="323" y="164"/>
                    </a:lnTo>
                    <a:lnTo>
                      <a:pt x="327" y="159"/>
                    </a:lnTo>
                    <a:lnTo>
                      <a:pt x="327" y="164"/>
                    </a:lnTo>
                    <a:lnTo>
                      <a:pt x="327" y="159"/>
                    </a:lnTo>
                    <a:lnTo>
                      <a:pt x="332" y="164"/>
                    </a:lnTo>
                    <a:lnTo>
                      <a:pt x="332" y="168"/>
                    </a:lnTo>
                    <a:lnTo>
                      <a:pt x="336" y="164"/>
                    </a:lnTo>
                    <a:lnTo>
                      <a:pt x="336" y="186"/>
                    </a:lnTo>
                    <a:lnTo>
                      <a:pt x="341" y="177"/>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3" name="Freeform 212"/>
              <p:cNvSpPr>
                <a:spLocks/>
              </p:cNvSpPr>
              <p:nvPr/>
            </p:nvSpPr>
            <p:spPr bwMode="auto">
              <a:xfrm>
                <a:off x="749" y="1946"/>
                <a:ext cx="327" cy="476"/>
              </a:xfrm>
              <a:custGeom>
                <a:avLst/>
                <a:gdLst/>
                <a:ahLst/>
                <a:cxnLst>
                  <a:cxn ang="0">
                    <a:pos x="4" y="399"/>
                  </a:cxn>
                  <a:cxn ang="0">
                    <a:pos x="9" y="13"/>
                  </a:cxn>
                  <a:cxn ang="0">
                    <a:pos x="13" y="0"/>
                  </a:cxn>
                  <a:cxn ang="0">
                    <a:pos x="18" y="181"/>
                  </a:cxn>
                  <a:cxn ang="0">
                    <a:pos x="27" y="331"/>
                  </a:cxn>
                  <a:cxn ang="0">
                    <a:pos x="32" y="422"/>
                  </a:cxn>
                  <a:cxn ang="0">
                    <a:pos x="41" y="440"/>
                  </a:cxn>
                  <a:cxn ang="0">
                    <a:pos x="45" y="440"/>
                  </a:cxn>
                  <a:cxn ang="0">
                    <a:pos x="50" y="444"/>
                  </a:cxn>
                  <a:cxn ang="0">
                    <a:pos x="54" y="435"/>
                  </a:cxn>
                  <a:cxn ang="0">
                    <a:pos x="63" y="440"/>
                  </a:cxn>
                  <a:cxn ang="0">
                    <a:pos x="77" y="426"/>
                  </a:cxn>
                  <a:cxn ang="0">
                    <a:pos x="81" y="417"/>
                  </a:cxn>
                  <a:cxn ang="0">
                    <a:pos x="100" y="399"/>
                  </a:cxn>
                  <a:cxn ang="0">
                    <a:pos x="104" y="376"/>
                  </a:cxn>
                  <a:cxn ang="0">
                    <a:pos x="113" y="354"/>
                  </a:cxn>
                  <a:cxn ang="0">
                    <a:pos x="118" y="326"/>
                  </a:cxn>
                  <a:cxn ang="0">
                    <a:pos x="127" y="308"/>
                  </a:cxn>
                  <a:cxn ang="0">
                    <a:pos x="131" y="299"/>
                  </a:cxn>
                  <a:cxn ang="0">
                    <a:pos x="141" y="317"/>
                  </a:cxn>
                  <a:cxn ang="0">
                    <a:pos x="145" y="363"/>
                  </a:cxn>
                  <a:cxn ang="0">
                    <a:pos x="154" y="390"/>
                  </a:cxn>
                  <a:cxn ang="0">
                    <a:pos x="163" y="413"/>
                  </a:cxn>
                  <a:cxn ang="0">
                    <a:pos x="177" y="408"/>
                  </a:cxn>
                  <a:cxn ang="0">
                    <a:pos x="181" y="408"/>
                  </a:cxn>
                  <a:cxn ang="0">
                    <a:pos x="186" y="413"/>
                  </a:cxn>
                  <a:cxn ang="0">
                    <a:pos x="190" y="417"/>
                  </a:cxn>
                  <a:cxn ang="0">
                    <a:pos x="200" y="417"/>
                  </a:cxn>
                  <a:cxn ang="0">
                    <a:pos x="204" y="417"/>
                  </a:cxn>
                  <a:cxn ang="0">
                    <a:pos x="218" y="422"/>
                  </a:cxn>
                  <a:cxn ang="0">
                    <a:pos x="231" y="426"/>
                  </a:cxn>
                  <a:cxn ang="0">
                    <a:pos x="240" y="426"/>
                  </a:cxn>
                  <a:cxn ang="0">
                    <a:pos x="249" y="431"/>
                  </a:cxn>
                  <a:cxn ang="0">
                    <a:pos x="259" y="426"/>
                  </a:cxn>
                  <a:cxn ang="0">
                    <a:pos x="268" y="435"/>
                  </a:cxn>
                  <a:cxn ang="0">
                    <a:pos x="277" y="431"/>
                  </a:cxn>
                  <a:cxn ang="0">
                    <a:pos x="281" y="435"/>
                  </a:cxn>
                  <a:cxn ang="0">
                    <a:pos x="286" y="431"/>
                  </a:cxn>
                  <a:cxn ang="0">
                    <a:pos x="299" y="431"/>
                  </a:cxn>
                  <a:cxn ang="0">
                    <a:pos x="304" y="435"/>
                  </a:cxn>
                  <a:cxn ang="0">
                    <a:pos x="308" y="431"/>
                  </a:cxn>
                  <a:cxn ang="0">
                    <a:pos x="318" y="435"/>
                  </a:cxn>
                </a:cxnLst>
                <a:rect l="0" t="0" r="r" b="b"/>
                <a:pathLst>
                  <a:path w="327" h="476">
                    <a:moveTo>
                      <a:pt x="0" y="476"/>
                    </a:moveTo>
                    <a:lnTo>
                      <a:pt x="0" y="408"/>
                    </a:lnTo>
                    <a:lnTo>
                      <a:pt x="4" y="399"/>
                    </a:lnTo>
                    <a:lnTo>
                      <a:pt x="4" y="195"/>
                    </a:lnTo>
                    <a:lnTo>
                      <a:pt x="9" y="168"/>
                    </a:lnTo>
                    <a:lnTo>
                      <a:pt x="9" y="13"/>
                    </a:lnTo>
                    <a:lnTo>
                      <a:pt x="13" y="4"/>
                    </a:lnTo>
                    <a:lnTo>
                      <a:pt x="13" y="22"/>
                    </a:lnTo>
                    <a:lnTo>
                      <a:pt x="13" y="0"/>
                    </a:lnTo>
                    <a:lnTo>
                      <a:pt x="13" y="18"/>
                    </a:lnTo>
                    <a:lnTo>
                      <a:pt x="18" y="18"/>
                    </a:lnTo>
                    <a:lnTo>
                      <a:pt x="18" y="181"/>
                    </a:lnTo>
                    <a:lnTo>
                      <a:pt x="22" y="208"/>
                    </a:lnTo>
                    <a:lnTo>
                      <a:pt x="22" y="317"/>
                    </a:lnTo>
                    <a:lnTo>
                      <a:pt x="27" y="331"/>
                    </a:lnTo>
                    <a:lnTo>
                      <a:pt x="27" y="394"/>
                    </a:lnTo>
                    <a:lnTo>
                      <a:pt x="32" y="399"/>
                    </a:lnTo>
                    <a:lnTo>
                      <a:pt x="32" y="422"/>
                    </a:lnTo>
                    <a:lnTo>
                      <a:pt x="36" y="426"/>
                    </a:lnTo>
                    <a:lnTo>
                      <a:pt x="36" y="435"/>
                    </a:lnTo>
                    <a:lnTo>
                      <a:pt x="41" y="440"/>
                    </a:lnTo>
                    <a:lnTo>
                      <a:pt x="41" y="435"/>
                    </a:lnTo>
                    <a:lnTo>
                      <a:pt x="41" y="440"/>
                    </a:lnTo>
                    <a:lnTo>
                      <a:pt x="45" y="440"/>
                    </a:lnTo>
                    <a:lnTo>
                      <a:pt x="50" y="444"/>
                    </a:lnTo>
                    <a:lnTo>
                      <a:pt x="50" y="440"/>
                    </a:lnTo>
                    <a:lnTo>
                      <a:pt x="50" y="444"/>
                    </a:lnTo>
                    <a:lnTo>
                      <a:pt x="54" y="440"/>
                    </a:lnTo>
                    <a:lnTo>
                      <a:pt x="54" y="444"/>
                    </a:lnTo>
                    <a:lnTo>
                      <a:pt x="54" y="435"/>
                    </a:lnTo>
                    <a:lnTo>
                      <a:pt x="54" y="440"/>
                    </a:lnTo>
                    <a:lnTo>
                      <a:pt x="63" y="440"/>
                    </a:lnTo>
                    <a:lnTo>
                      <a:pt x="63" y="440"/>
                    </a:lnTo>
                    <a:lnTo>
                      <a:pt x="68" y="435"/>
                    </a:lnTo>
                    <a:lnTo>
                      <a:pt x="72" y="431"/>
                    </a:lnTo>
                    <a:lnTo>
                      <a:pt x="77" y="426"/>
                    </a:lnTo>
                    <a:lnTo>
                      <a:pt x="81" y="422"/>
                    </a:lnTo>
                    <a:lnTo>
                      <a:pt x="81" y="426"/>
                    </a:lnTo>
                    <a:lnTo>
                      <a:pt x="81" y="417"/>
                    </a:lnTo>
                    <a:lnTo>
                      <a:pt x="86" y="413"/>
                    </a:lnTo>
                    <a:lnTo>
                      <a:pt x="91" y="408"/>
                    </a:lnTo>
                    <a:lnTo>
                      <a:pt x="100" y="399"/>
                    </a:lnTo>
                    <a:lnTo>
                      <a:pt x="100" y="390"/>
                    </a:lnTo>
                    <a:lnTo>
                      <a:pt x="104" y="385"/>
                    </a:lnTo>
                    <a:lnTo>
                      <a:pt x="104" y="376"/>
                    </a:lnTo>
                    <a:lnTo>
                      <a:pt x="109" y="372"/>
                    </a:lnTo>
                    <a:lnTo>
                      <a:pt x="109" y="358"/>
                    </a:lnTo>
                    <a:lnTo>
                      <a:pt x="113" y="354"/>
                    </a:lnTo>
                    <a:lnTo>
                      <a:pt x="113" y="345"/>
                    </a:lnTo>
                    <a:lnTo>
                      <a:pt x="118" y="340"/>
                    </a:lnTo>
                    <a:lnTo>
                      <a:pt x="118" y="326"/>
                    </a:lnTo>
                    <a:lnTo>
                      <a:pt x="122" y="322"/>
                    </a:lnTo>
                    <a:lnTo>
                      <a:pt x="122" y="313"/>
                    </a:lnTo>
                    <a:lnTo>
                      <a:pt x="127" y="308"/>
                    </a:lnTo>
                    <a:lnTo>
                      <a:pt x="127" y="299"/>
                    </a:lnTo>
                    <a:lnTo>
                      <a:pt x="131" y="295"/>
                    </a:lnTo>
                    <a:lnTo>
                      <a:pt x="131" y="299"/>
                    </a:lnTo>
                    <a:lnTo>
                      <a:pt x="136" y="304"/>
                    </a:lnTo>
                    <a:lnTo>
                      <a:pt x="136" y="313"/>
                    </a:lnTo>
                    <a:lnTo>
                      <a:pt x="141" y="317"/>
                    </a:lnTo>
                    <a:lnTo>
                      <a:pt x="141" y="335"/>
                    </a:lnTo>
                    <a:lnTo>
                      <a:pt x="145" y="340"/>
                    </a:lnTo>
                    <a:lnTo>
                      <a:pt x="145" y="363"/>
                    </a:lnTo>
                    <a:lnTo>
                      <a:pt x="150" y="367"/>
                    </a:lnTo>
                    <a:lnTo>
                      <a:pt x="150" y="385"/>
                    </a:lnTo>
                    <a:lnTo>
                      <a:pt x="154" y="390"/>
                    </a:lnTo>
                    <a:lnTo>
                      <a:pt x="154" y="399"/>
                    </a:lnTo>
                    <a:lnTo>
                      <a:pt x="163" y="408"/>
                    </a:lnTo>
                    <a:lnTo>
                      <a:pt x="163" y="413"/>
                    </a:lnTo>
                    <a:lnTo>
                      <a:pt x="168" y="413"/>
                    </a:lnTo>
                    <a:lnTo>
                      <a:pt x="172" y="413"/>
                    </a:lnTo>
                    <a:lnTo>
                      <a:pt x="177" y="408"/>
                    </a:lnTo>
                    <a:lnTo>
                      <a:pt x="177" y="408"/>
                    </a:lnTo>
                    <a:lnTo>
                      <a:pt x="177" y="413"/>
                    </a:lnTo>
                    <a:lnTo>
                      <a:pt x="181" y="408"/>
                    </a:lnTo>
                    <a:lnTo>
                      <a:pt x="181" y="413"/>
                    </a:lnTo>
                    <a:lnTo>
                      <a:pt x="181" y="408"/>
                    </a:lnTo>
                    <a:lnTo>
                      <a:pt x="186" y="413"/>
                    </a:lnTo>
                    <a:lnTo>
                      <a:pt x="186" y="417"/>
                    </a:lnTo>
                    <a:lnTo>
                      <a:pt x="186" y="413"/>
                    </a:lnTo>
                    <a:lnTo>
                      <a:pt x="190" y="417"/>
                    </a:lnTo>
                    <a:lnTo>
                      <a:pt x="190" y="413"/>
                    </a:lnTo>
                    <a:lnTo>
                      <a:pt x="190" y="417"/>
                    </a:lnTo>
                    <a:lnTo>
                      <a:pt x="200" y="417"/>
                    </a:lnTo>
                    <a:lnTo>
                      <a:pt x="200" y="422"/>
                    </a:lnTo>
                    <a:lnTo>
                      <a:pt x="200" y="422"/>
                    </a:lnTo>
                    <a:lnTo>
                      <a:pt x="204" y="417"/>
                    </a:lnTo>
                    <a:lnTo>
                      <a:pt x="213" y="417"/>
                    </a:lnTo>
                    <a:lnTo>
                      <a:pt x="213" y="422"/>
                    </a:lnTo>
                    <a:lnTo>
                      <a:pt x="218" y="422"/>
                    </a:lnTo>
                    <a:lnTo>
                      <a:pt x="222" y="426"/>
                    </a:lnTo>
                    <a:lnTo>
                      <a:pt x="231" y="426"/>
                    </a:lnTo>
                    <a:lnTo>
                      <a:pt x="231" y="426"/>
                    </a:lnTo>
                    <a:lnTo>
                      <a:pt x="236" y="426"/>
                    </a:lnTo>
                    <a:lnTo>
                      <a:pt x="240" y="431"/>
                    </a:lnTo>
                    <a:lnTo>
                      <a:pt x="240" y="426"/>
                    </a:lnTo>
                    <a:lnTo>
                      <a:pt x="240" y="431"/>
                    </a:lnTo>
                    <a:lnTo>
                      <a:pt x="245" y="426"/>
                    </a:lnTo>
                    <a:lnTo>
                      <a:pt x="249" y="431"/>
                    </a:lnTo>
                    <a:lnTo>
                      <a:pt x="254" y="426"/>
                    </a:lnTo>
                    <a:lnTo>
                      <a:pt x="259" y="431"/>
                    </a:lnTo>
                    <a:lnTo>
                      <a:pt x="259" y="426"/>
                    </a:lnTo>
                    <a:lnTo>
                      <a:pt x="259" y="431"/>
                    </a:lnTo>
                    <a:lnTo>
                      <a:pt x="263" y="431"/>
                    </a:lnTo>
                    <a:lnTo>
                      <a:pt x="268" y="435"/>
                    </a:lnTo>
                    <a:lnTo>
                      <a:pt x="268" y="426"/>
                    </a:lnTo>
                    <a:lnTo>
                      <a:pt x="268" y="431"/>
                    </a:lnTo>
                    <a:lnTo>
                      <a:pt x="277" y="431"/>
                    </a:lnTo>
                    <a:lnTo>
                      <a:pt x="272" y="431"/>
                    </a:lnTo>
                    <a:lnTo>
                      <a:pt x="277" y="431"/>
                    </a:lnTo>
                    <a:lnTo>
                      <a:pt x="281" y="435"/>
                    </a:lnTo>
                    <a:lnTo>
                      <a:pt x="281" y="431"/>
                    </a:lnTo>
                    <a:lnTo>
                      <a:pt x="281" y="435"/>
                    </a:lnTo>
                    <a:lnTo>
                      <a:pt x="286" y="431"/>
                    </a:lnTo>
                    <a:lnTo>
                      <a:pt x="295" y="431"/>
                    </a:lnTo>
                    <a:lnTo>
                      <a:pt x="295" y="431"/>
                    </a:lnTo>
                    <a:lnTo>
                      <a:pt x="299" y="431"/>
                    </a:lnTo>
                    <a:lnTo>
                      <a:pt x="304" y="435"/>
                    </a:lnTo>
                    <a:lnTo>
                      <a:pt x="304" y="431"/>
                    </a:lnTo>
                    <a:lnTo>
                      <a:pt x="304" y="435"/>
                    </a:lnTo>
                    <a:lnTo>
                      <a:pt x="308" y="431"/>
                    </a:lnTo>
                    <a:lnTo>
                      <a:pt x="308" y="435"/>
                    </a:lnTo>
                    <a:lnTo>
                      <a:pt x="308" y="431"/>
                    </a:lnTo>
                    <a:lnTo>
                      <a:pt x="313" y="435"/>
                    </a:lnTo>
                    <a:lnTo>
                      <a:pt x="318" y="440"/>
                    </a:lnTo>
                    <a:lnTo>
                      <a:pt x="318" y="435"/>
                    </a:lnTo>
                    <a:lnTo>
                      <a:pt x="318" y="440"/>
                    </a:lnTo>
                    <a:lnTo>
                      <a:pt x="327" y="440"/>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4" name="Freeform 213"/>
              <p:cNvSpPr>
                <a:spLocks/>
              </p:cNvSpPr>
              <p:nvPr/>
            </p:nvSpPr>
            <p:spPr bwMode="auto">
              <a:xfrm>
                <a:off x="1071" y="1955"/>
                <a:ext cx="313" cy="467"/>
              </a:xfrm>
              <a:custGeom>
                <a:avLst/>
                <a:gdLst/>
                <a:ahLst/>
                <a:cxnLst>
                  <a:cxn ang="0">
                    <a:pos x="5" y="431"/>
                  </a:cxn>
                  <a:cxn ang="0">
                    <a:pos x="14" y="422"/>
                  </a:cxn>
                  <a:cxn ang="0">
                    <a:pos x="27" y="395"/>
                  </a:cxn>
                  <a:cxn ang="0">
                    <a:pos x="32" y="376"/>
                  </a:cxn>
                  <a:cxn ang="0">
                    <a:pos x="36" y="381"/>
                  </a:cxn>
                  <a:cxn ang="0">
                    <a:pos x="45" y="399"/>
                  </a:cxn>
                  <a:cxn ang="0">
                    <a:pos x="55" y="422"/>
                  </a:cxn>
                  <a:cxn ang="0">
                    <a:pos x="59" y="431"/>
                  </a:cxn>
                  <a:cxn ang="0">
                    <a:pos x="64" y="444"/>
                  </a:cxn>
                  <a:cxn ang="0">
                    <a:pos x="73" y="440"/>
                  </a:cxn>
                  <a:cxn ang="0">
                    <a:pos x="77" y="444"/>
                  </a:cxn>
                  <a:cxn ang="0">
                    <a:pos x="82" y="408"/>
                  </a:cxn>
                  <a:cxn ang="0">
                    <a:pos x="91" y="218"/>
                  </a:cxn>
                  <a:cxn ang="0">
                    <a:pos x="95" y="0"/>
                  </a:cxn>
                  <a:cxn ang="0">
                    <a:pos x="100" y="118"/>
                  </a:cxn>
                  <a:cxn ang="0">
                    <a:pos x="109" y="281"/>
                  </a:cxn>
                  <a:cxn ang="0">
                    <a:pos x="114" y="408"/>
                  </a:cxn>
                  <a:cxn ang="0">
                    <a:pos x="123" y="417"/>
                  </a:cxn>
                  <a:cxn ang="0">
                    <a:pos x="132" y="426"/>
                  </a:cxn>
                  <a:cxn ang="0">
                    <a:pos x="136" y="426"/>
                  </a:cxn>
                  <a:cxn ang="0">
                    <a:pos x="150" y="422"/>
                  </a:cxn>
                  <a:cxn ang="0">
                    <a:pos x="154" y="417"/>
                  </a:cxn>
                  <a:cxn ang="0">
                    <a:pos x="159" y="413"/>
                  </a:cxn>
                  <a:cxn ang="0">
                    <a:pos x="163" y="408"/>
                  </a:cxn>
                  <a:cxn ang="0">
                    <a:pos x="182" y="390"/>
                  </a:cxn>
                  <a:cxn ang="0">
                    <a:pos x="186" y="367"/>
                  </a:cxn>
                  <a:cxn ang="0">
                    <a:pos x="195" y="345"/>
                  </a:cxn>
                  <a:cxn ang="0">
                    <a:pos x="200" y="313"/>
                  </a:cxn>
                  <a:cxn ang="0">
                    <a:pos x="213" y="290"/>
                  </a:cxn>
                  <a:cxn ang="0">
                    <a:pos x="218" y="290"/>
                  </a:cxn>
                  <a:cxn ang="0">
                    <a:pos x="222" y="317"/>
                  </a:cxn>
                  <a:cxn ang="0">
                    <a:pos x="232" y="349"/>
                  </a:cxn>
                  <a:cxn ang="0">
                    <a:pos x="236" y="385"/>
                  </a:cxn>
                  <a:cxn ang="0">
                    <a:pos x="245" y="399"/>
                  </a:cxn>
                  <a:cxn ang="0">
                    <a:pos x="254" y="399"/>
                  </a:cxn>
                  <a:cxn ang="0">
                    <a:pos x="259" y="404"/>
                  </a:cxn>
                  <a:cxn ang="0">
                    <a:pos x="272" y="404"/>
                  </a:cxn>
                  <a:cxn ang="0">
                    <a:pos x="277" y="399"/>
                  </a:cxn>
                  <a:cxn ang="0">
                    <a:pos x="281" y="404"/>
                  </a:cxn>
                  <a:cxn ang="0">
                    <a:pos x="300" y="404"/>
                  </a:cxn>
                  <a:cxn ang="0">
                    <a:pos x="304" y="413"/>
                  </a:cxn>
                  <a:cxn ang="0">
                    <a:pos x="309" y="413"/>
                  </a:cxn>
                </a:cxnLst>
                <a:rect l="0" t="0" r="r" b="b"/>
                <a:pathLst>
                  <a:path w="313" h="467">
                    <a:moveTo>
                      <a:pt x="5" y="431"/>
                    </a:moveTo>
                    <a:lnTo>
                      <a:pt x="0" y="431"/>
                    </a:lnTo>
                    <a:lnTo>
                      <a:pt x="5" y="431"/>
                    </a:lnTo>
                    <a:lnTo>
                      <a:pt x="9" y="426"/>
                    </a:lnTo>
                    <a:lnTo>
                      <a:pt x="9" y="417"/>
                    </a:lnTo>
                    <a:lnTo>
                      <a:pt x="14" y="422"/>
                    </a:lnTo>
                    <a:lnTo>
                      <a:pt x="14" y="408"/>
                    </a:lnTo>
                    <a:lnTo>
                      <a:pt x="18" y="404"/>
                    </a:lnTo>
                    <a:lnTo>
                      <a:pt x="27" y="395"/>
                    </a:lnTo>
                    <a:lnTo>
                      <a:pt x="27" y="372"/>
                    </a:lnTo>
                    <a:lnTo>
                      <a:pt x="32" y="367"/>
                    </a:lnTo>
                    <a:lnTo>
                      <a:pt x="32" y="376"/>
                    </a:lnTo>
                    <a:lnTo>
                      <a:pt x="36" y="381"/>
                    </a:lnTo>
                    <a:lnTo>
                      <a:pt x="36" y="385"/>
                    </a:lnTo>
                    <a:lnTo>
                      <a:pt x="36" y="381"/>
                    </a:lnTo>
                    <a:lnTo>
                      <a:pt x="41" y="385"/>
                    </a:lnTo>
                    <a:lnTo>
                      <a:pt x="41" y="395"/>
                    </a:lnTo>
                    <a:lnTo>
                      <a:pt x="45" y="399"/>
                    </a:lnTo>
                    <a:lnTo>
                      <a:pt x="50" y="404"/>
                    </a:lnTo>
                    <a:lnTo>
                      <a:pt x="50" y="417"/>
                    </a:lnTo>
                    <a:lnTo>
                      <a:pt x="55" y="422"/>
                    </a:lnTo>
                    <a:lnTo>
                      <a:pt x="55" y="417"/>
                    </a:lnTo>
                    <a:lnTo>
                      <a:pt x="55" y="426"/>
                    </a:lnTo>
                    <a:lnTo>
                      <a:pt x="59" y="431"/>
                    </a:lnTo>
                    <a:lnTo>
                      <a:pt x="59" y="435"/>
                    </a:lnTo>
                    <a:lnTo>
                      <a:pt x="64" y="440"/>
                    </a:lnTo>
                    <a:lnTo>
                      <a:pt x="64" y="444"/>
                    </a:lnTo>
                    <a:lnTo>
                      <a:pt x="64" y="440"/>
                    </a:lnTo>
                    <a:lnTo>
                      <a:pt x="68" y="444"/>
                    </a:lnTo>
                    <a:lnTo>
                      <a:pt x="73" y="440"/>
                    </a:lnTo>
                    <a:lnTo>
                      <a:pt x="73" y="444"/>
                    </a:lnTo>
                    <a:lnTo>
                      <a:pt x="73" y="440"/>
                    </a:lnTo>
                    <a:lnTo>
                      <a:pt x="77" y="444"/>
                    </a:lnTo>
                    <a:lnTo>
                      <a:pt x="77" y="463"/>
                    </a:lnTo>
                    <a:lnTo>
                      <a:pt x="82" y="467"/>
                    </a:lnTo>
                    <a:lnTo>
                      <a:pt x="82" y="408"/>
                    </a:lnTo>
                    <a:lnTo>
                      <a:pt x="86" y="399"/>
                    </a:lnTo>
                    <a:lnTo>
                      <a:pt x="86" y="254"/>
                    </a:lnTo>
                    <a:lnTo>
                      <a:pt x="91" y="218"/>
                    </a:lnTo>
                    <a:lnTo>
                      <a:pt x="91" y="31"/>
                    </a:lnTo>
                    <a:lnTo>
                      <a:pt x="95" y="22"/>
                    </a:lnTo>
                    <a:lnTo>
                      <a:pt x="95" y="0"/>
                    </a:lnTo>
                    <a:lnTo>
                      <a:pt x="95" y="9"/>
                    </a:lnTo>
                    <a:lnTo>
                      <a:pt x="100" y="18"/>
                    </a:lnTo>
                    <a:lnTo>
                      <a:pt x="100" y="118"/>
                    </a:lnTo>
                    <a:lnTo>
                      <a:pt x="104" y="145"/>
                    </a:lnTo>
                    <a:lnTo>
                      <a:pt x="104" y="267"/>
                    </a:lnTo>
                    <a:lnTo>
                      <a:pt x="109" y="281"/>
                    </a:lnTo>
                    <a:lnTo>
                      <a:pt x="109" y="363"/>
                    </a:lnTo>
                    <a:lnTo>
                      <a:pt x="114" y="372"/>
                    </a:lnTo>
                    <a:lnTo>
                      <a:pt x="114" y="408"/>
                    </a:lnTo>
                    <a:lnTo>
                      <a:pt x="118" y="413"/>
                    </a:lnTo>
                    <a:lnTo>
                      <a:pt x="118" y="422"/>
                    </a:lnTo>
                    <a:lnTo>
                      <a:pt x="123" y="417"/>
                    </a:lnTo>
                    <a:lnTo>
                      <a:pt x="123" y="426"/>
                    </a:lnTo>
                    <a:lnTo>
                      <a:pt x="127" y="431"/>
                    </a:lnTo>
                    <a:lnTo>
                      <a:pt x="132" y="426"/>
                    </a:lnTo>
                    <a:lnTo>
                      <a:pt x="136" y="431"/>
                    </a:lnTo>
                    <a:lnTo>
                      <a:pt x="136" y="426"/>
                    </a:lnTo>
                    <a:lnTo>
                      <a:pt x="136" y="426"/>
                    </a:lnTo>
                    <a:lnTo>
                      <a:pt x="145" y="426"/>
                    </a:lnTo>
                    <a:lnTo>
                      <a:pt x="145" y="422"/>
                    </a:lnTo>
                    <a:lnTo>
                      <a:pt x="150" y="422"/>
                    </a:lnTo>
                    <a:lnTo>
                      <a:pt x="154" y="417"/>
                    </a:lnTo>
                    <a:lnTo>
                      <a:pt x="154" y="422"/>
                    </a:lnTo>
                    <a:lnTo>
                      <a:pt x="154" y="417"/>
                    </a:lnTo>
                    <a:lnTo>
                      <a:pt x="159" y="413"/>
                    </a:lnTo>
                    <a:lnTo>
                      <a:pt x="159" y="417"/>
                    </a:lnTo>
                    <a:lnTo>
                      <a:pt x="159" y="413"/>
                    </a:lnTo>
                    <a:lnTo>
                      <a:pt x="163" y="408"/>
                    </a:lnTo>
                    <a:lnTo>
                      <a:pt x="163" y="413"/>
                    </a:lnTo>
                    <a:lnTo>
                      <a:pt x="163" y="408"/>
                    </a:lnTo>
                    <a:lnTo>
                      <a:pt x="168" y="404"/>
                    </a:lnTo>
                    <a:lnTo>
                      <a:pt x="173" y="399"/>
                    </a:lnTo>
                    <a:lnTo>
                      <a:pt x="182" y="390"/>
                    </a:lnTo>
                    <a:lnTo>
                      <a:pt x="182" y="376"/>
                    </a:lnTo>
                    <a:lnTo>
                      <a:pt x="186" y="372"/>
                    </a:lnTo>
                    <a:lnTo>
                      <a:pt x="186" y="367"/>
                    </a:lnTo>
                    <a:lnTo>
                      <a:pt x="191" y="363"/>
                    </a:lnTo>
                    <a:lnTo>
                      <a:pt x="191" y="349"/>
                    </a:lnTo>
                    <a:lnTo>
                      <a:pt x="195" y="345"/>
                    </a:lnTo>
                    <a:lnTo>
                      <a:pt x="195" y="336"/>
                    </a:lnTo>
                    <a:lnTo>
                      <a:pt x="200" y="331"/>
                    </a:lnTo>
                    <a:lnTo>
                      <a:pt x="200" y="313"/>
                    </a:lnTo>
                    <a:lnTo>
                      <a:pt x="204" y="308"/>
                    </a:lnTo>
                    <a:lnTo>
                      <a:pt x="204" y="299"/>
                    </a:lnTo>
                    <a:lnTo>
                      <a:pt x="213" y="290"/>
                    </a:lnTo>
                    <a:lnTo>
                      <a:pt x="213" y="281"/>
                    </a:lnTo>
                    <a:lnTo>
                      <a:pt x="213" y="286"/>
                    </a:lnTo>
                    <a:lnTo>
                      <a:pt x="218" y="290"/>
                    </a:lnTo>
                    <a:lnTo>
                      <a:pt x="218" y="295"/>
                    </a:lnTo>
                    <a:lnTo>
                      <a:pt x="222" y="299"/>
                    </a:lnTo>
                    <a:lnTo>
                      <a:pt x="222" y="317"/>
                    </a:lnTo>
                    <a:lnTo>
                      <a:pt x="227" y="322"/>
                    </a:lnTo>
                    <a:lnTo>
                      <a:pt x="227" y="345"/>
                    </a:lnTo>
                    <a:lnTo>
                      <a:pt x="232" y="349"/>
                    </a:lnTo>
                    <a:lnTo>
                      <a:pt x="232" y="367"/>
                    </a:lnTo>
                    <a:lnTo>
                      <a:pt x="236" y="372"/>
                    </a:lnTo>
                    <a:lnTo>
                      <a:pt x="236" y="385"/>
                    </a:lnTo>
                    <a:lnTo>
                      <a:pt x="245" y="395"/>
                    </a:lnTo>
                    <a:lnTo>
                      <a:pt x="245" y="399"/>
                    </a:lnTo>
                    <a:lnTo>
                      <a:pt x="245" y="399"/>
                    </a:lnTo>
                    <a:lnTo>
                      <a:pt x="250" y="399"/>
                    </a:lnTo>
                    <a:lnTo>
                      <a:pt x="254" y="404"/>
                    </a:lnTo>
                    <a:lnTo>
                      <a:pt x="254" y="399"/>
                    </a:lnTo>
                    <a:lnTo>
                      <a:pt x="254" y="404"/>
                    </a:lnTo>
                    <a:lnTo>
                      <a:pt x="263" y="404"/>
                    </a:lnTo>
                    <a:lnTo>
                      <a:pt x="259" y="404"/>
                    </a:lnTo>
                    <a:lnTo>
                      <a:pt x="263" y="404"/>
                    </a:lnTo>
                    <a:lnTo>
                      <a:pt x="268" y="404"/>
                    </a:lnTo>
                    <a:lnTo>
                      <a:pt x="272" y="404"/>
                    </a:lnTo>
                    <a:lnTo>
                      <a:pt x="277" y="399"/>
                    </a:lnTo>
                    <a:lnTo>
                      <a:pt x="277" y="404"/>
                    </a:lnTo>
                    <a:lnTo>
                      <a:pt x="277" y="399"/>
                    </a:lnTo>
                    <a:lnTo>
                      <a:pt x="281" y="404"/>
                    </a:lnTo>
                    <a:lnTo>
                      <a:pt x="281" y="399"/>
                    </a:lnTo>
                    <a:lnTo>
                      <a:pt x="281" y="404"/>
                    </a:lnTo>
                    <a:lnTo>
                      <a:pt x="286" y="404"/>
                    </a:lnTo>
                    <a:lnTo>
                      <a:pt x="291" y="404"/>
                    </a:lnTo>
                    <a:lnTo>
                      <a:pt x="300" y="404"/>
                    </a:lnTo>
                    <a:lnTo>
                      <a:pt x="300" y="404"/>
                    </a:lnTo>
                    <a:lnTo>
                      <a:pt x="300" y="408"/>
                    </a:lnTo>
                    <a:lnTo>
                      <a:pt x="304" y="413"/>
                    </a:lnTo>
                    <a:lnTo>
                      <a:pt x="304" y="404"/>
                    </a:lnTo>
                    <a:lnTo>
                      <a:pt x="309" y="408"/>
                    </a:lnTo>
                    <a:lnTo>
                      <a:pt x="309" y="413"/>
                    </a:lnTo>
                    <a:lnTo>
                      <a:pt x="309" y="413"/>
                    </a:lnTo>
                    <a:lnTo>
                      <a:pt x="313" y="413"/>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5" name="Freeform 214"/>
              <p:cNvSpPr>
                <a:spLocks/>
              </p:cNvSpPr>
              <p:nvPr/>
            </p:nvSpPr>
            <p:spPr bwMode="auto">
              <a:xfrm>
                <a:off x="1384" y="1959"/>
                <a:ext cx="327" cy="468"/>
              </a:xfrm>
              <a:custGeom>
                <a:avLst/>
                <a:gdLst/>
                <a:ahLst/>
                <a:cxnLst>
                  <a:cxn ang="0">
                    <a:pos x="9" y="413"/>
                  </a:cxn>
                  <a:cxn ang="0">
                    <a:pos x="18" y="413"/>
                  </a:cxn>
                  <a:cxn ang="0">
                    <a:pos x="23" y="422"/>
                  </a:cxn>
                  <a:cxn ang="0">
                    <a:pos x="27" y="418"/>
                  </a:cxn>
                  <a:cxn ang="0">
                    <a:pos x="32" y="422"/>
                  </a:cxn>
                  <a:cxn ang="0">
                    <a:pos x="37" y="422"/>
                  </a:cxn>
                  <a:cxn ang="0">
                    <a:pos x="46" y="422"/>
                  </a:cxn>
                  <a:cxn ang="0">
                    <a:pos x="59" y="427"/>
                  </a:cxn>
                  <a:cxn ang="0">
                    <a:pos x="68" y="427"/>
                  </a:cxn>
                  <a:cxn ang="0">
                    <a:pos x="73" y="422"/>
                  </a:cxn>
                  <a:cxn ang="0">
                    <a:pos x="91" y="422"/>
                  </a:cxn>
                  <a:cxn ang="0">
                    <a:pos x="96" y="427"/>
                  </a:cxn>
                  <a:cxn ang="0">
                    <a:pos x="109" y="413"/>
                  </a:cxn>
                  <a:cxn ang="0">
                    <a:pos x="114" y="400"/>
                  </a:cxn>
                  <a:cxn ang="0">
                    <a:pos x="123" y="377"/>
                  </a:cxn>
                  <a:cxn ang="0">
                    <a:pos x="132" y="386"/>
                  </a:cxn>
                  <a:cxn ang="0">
                    <a:pos x="136" y="400"/>
                  </a:cxn>
                  <a:cxn ang="0">
                    <a:pos x="141" y="413"/>
                  </a:cxn>
                  <a:cxn ang="0">
                    <a:pos x="150" y="427"/>
                  </a:cxn>
                  <a:cxn ang="0">
                    <a:pos x="155" y="445"/>
                  </a:cxn>
                  <a:cxn ang="0">
                    <a:pos x="168" y="454"/>
                  </a:cxn>
                  <a:cxn ang="0">
                    <a:pos x="173" y="459"/>
                  </a:cxn>
                  <a:cxn ang="0">
                    <a:pos x="182" y="350"/>
                  </a:cxn>
                  <a:cxn ang="0">
                    <a:pos x="186" y="0"/>
                  </a:cxn>
                  <a:cxn ang="0">
                    <a:pos x="195" y="50"/>
                  </a:cxn>
                  <a:cxn ang="0">
                    <a:pos x="200" y="345"/>
                  </a:cxn>
                  <a:cxn ang="0">
                    <a:pos x="209" y="395"/>
                  </a:cxn>
                  <a:cxn ang="0">
                    <a:pos x="218" y="436"/>
                  </a:cxn>
                  <a:cxn ang="0">
                    <a:pos x="223" y="431"/>
                  </a:cxn>
                  <a:cxn ang="0">
                    <a:pos x="236" y="436"/>
                  </a:cxn>
                  <a:cxn ang="0">
                    <a:pos x="241" y="427"/>
                  </a:cxn>
                  <a:cxn ang="0">
                    <a:pos x="254" y="427"/>
                  </a:cxn>
                  <a:cxn ang="0">
                    <a:pos x="263" y="409"/>
                  </a:cxn>
                  <a:cxn ang="0">
                    <a:pos x="268" y="409"/>
                  </a:cxn>
                  <a:cxn ang="0">
                    <a:pos x="277" y="391"/>
                  </a:cxn>
                  <a:cxn ang="0">
                    <a:pos x="282" y="372"/>
                  </a:cxn>
                  <a:cxn ang="0">
                    <a:pos x="291" y="354"/>
                  </a:cxn>
                  <a:cxn ang="0">
                    <a:pos x="295" y="341"/>
                  </a:cxn>
                  <a:cxn ang="0">
                    <a:pos x="300" y="313"/>
                  </a:cxn>
                  <a:cxn ang="0">
                    <a:pos x="309" y="304"/>
                  </a:cxn>
                  <a:cxn ang="0">
                    <a:pos x="318" y="327"/>
                  </a:cxn>
                  <a:cxn ang="0">
                    <a:pos x="323" y="368"/>
                  </a:cxn>
                </a:cxnLst>
                <a:rect l="0" t="0" r="r" b="b"/>
                <a:pathLst>
                  <a:path w="327" h="468">
                    <a:moveTo>
                      <a:pt x="0" y="409"/>
                    </a:moveTo>
                    <a:lnTo>
                      <a:pt x="5" y="413"/>
                    </a:lnTo>
                    <a:lnTo>
                      <a:pt x="9" y="413"/>
                    </a:lnTo>
                    <a:lnTo>
                      <a:pt x="14" y="413"/>
                    </a:lnTo>
                    <a:lnTo>
                      <a:pt x="18" y="418"/>
                    </a:lnTo>
                    <a:lnTo>
                      <a:pt x="18" y="413"/>
                    </a:lnTo>
                    <a:lnTo>
                      <a:pt x="23" y="418"/>
                    </a:lnTo>
                    <a:lnTo>
                      <a:pt x="23" y="413"/>
                    </a:lnTo>
                    <a:lnTo>
                      <a:pt x="23" y="422"/>
                    </a:lnTo>
                    <a:lnTo>
                      <a:pt x="27" y="418"/>
                    </a:lnTo>
                    <a:lnTo>
                      <a:pt x="27" y="422"/>
                    </a:lnTo>
                    <a:lnTo>
                      <a:pt x="27" y="418"/>
                    </a:lnTo>
                    <a:lnTo>
                      <a:pt x="32" y="422"/>
                    </a:lnTo>
                    <a:lnTo>
                      <a:pt x="32" y="427"/>
                    </a:lnTo>
                    <a:lnTo>
                      <a:pt x="32" y="422"/>
                    </a:lnTo>
                    <a:lnTo>
                      <a:pt x="37" y="418"/>
                    </a:lnTo>
                    <a:lnTo>
                      <a:pt x="37" y="427"/>
                    </a:lnTo>
                    <a:lnTo>
                      <a:pt x="37" y="422"/>
                    </a:lnTo>
                    <a:lnTo>
                      <a:pt x="46" y="422"/>
                    </a:lnTo>
                    <a:lnTo>
                      <a:pt x="41" y="422"/>
                    </a:lnTo>
                    <a:lnTo>
                      <a:pt x="46" y="422"/>
                    </a:lnTo>
                    <a:lnTo>
                      <a:pt x="50" y="418"/>
                    </a:lnTo>
                    <a:lnTo>
                      <a:pt x="55" y="422"/>
                    </a:lnTo>
                    <a:lnTo>
                      <a:pt x="59" y="427"/>
                    </a:lnTo>
                    <a:lnTo>
                      <a:pt x="59" y="422"/>
                    </a:lnTo>
                    <a:lnTo>
                      <a:pt x="68" y="422"/>
                    </a:lnTo>
                    <a:lnTo>
                      <a:pt x="68" y="427"/>
                    </a:lnTo>
                    <a:lnTo>
                      <a:pt x="68" y="418"/>
                    </a:lnTo>
                    <a:lnTo>
                      <a:pt x="68" y="422"/>
                    </a:lnTo>
                    <a:lnTo>
                      <a:pt x="73" y="422"/>
                    </a:lnTo>
                    <a:lnTo>
                      <a:pt x="82" y="422"/>
                    </a:lnTo>
                    <a:lnTo>
                      <a:pt x="82" y="422"/>
                    </a:lnTo>
                    <a:lnTo>
                      <a:pt x="91" y="422"/>
                    </a:lnTo>
                    <a:lnTo>
                      <a:pt x="86" y="422"/>
                    </a:lnTo>
                    <a:lnTo>
                      <a:pt x="91" y="422"/>
                    </a:lnTo>
                    <a:lnTo>
                      <a:pt x="96" y="427"/>
                    </a:lnTo>
                    <a:lnTo>
                      <a:pt x="100" y="422"/>
                    </a:lnTo>
                    <a:lnTo>
                      <a:pt x="105" y="418"/>
                    </a:lnTo>
                    <a:lnTo>
                      <a:pt x="109" y="413"/>
                    </a:lnTo>
                    <a:lnTo>
                      <a:pt x="109" y="404"/>
                    </a:lnTo>
                    <a:lnTo>
                      <a:pt x="114" y="409"/>
                    </a:lnTo>
                    <a:lnTo>
                      <a:pt x="114" y="400"/>
                    </a:lnTo>
                    <a:lnTo>
                      <a:pt x="118" y="395"/>
                    </a:lnTo>
                    <a:lnTo>
                      <a:pt x="118" y="381"/>
                    </a:lnTo>
                    <a:lnTo>
                      <a:pt x="123" y="377"/>
                    </a:lnTo>
                    <a:lnTo>
                      <a:pt x="123" y="368"/>
                    </a:lnTo>
                    <a:lnTo>
                      <a:pt x="123" y="377"/>
                    </a:lnTo>
                    <a:lnTo>
                      <a:pt x="132" y="386"/>
                    </a:lnTo>
                    <a:lnTo>
                      <a:pt x="132" y="391"/>
                    </a:lnTo>
                    <a:lnTo>
                      <a:pt x="136" y="395"/>
                    </a:lnTo>
                    <a:lnTo>
                      <a:pt x="136" y="400"/>
                    </a:lnTo>
                    <a:lnTo>
                      <a:pt x="141" y="404"/>
                    </a:lnTo>
                    <a:lnTo>
                      <a:pt x="141" y="400"/>
                    </a:lnTo>
                    <a:lnTo>
                      <a:pt x="141" y="413"/>
                    </a:lnTo>
                    <a:lnTo>
                      <a:pt x="145" y="418"/>
                    </a:lnTo>
                    <a:lnTo>
                      <a:pt x="145" y="422"/>
                    </a:lnTo>
                    <a:lnTo>
                      <a:pt x="150" y="427"/>
                    </a:lnTo>
                    <a:lnTo>
                      <a:pt x="150" y="440"/>
                    </a:lnTo>
                    <a:lnTo>
                      <a:pt x="150" y="440"/>
                    </a:lnTo>
                    <a:lnTo>
                      <a:pt x="155" y="445"/>
                    </a:lnTo>
                    <a:lnTo>
                      <a:pt x="159" y="445"/>
                    </a:lnTo>
                    <a:lnTo>
                      <a:pt x="164" y="450"/>
                    </a:lnTo>
                    <a:lnTo>
                      <a:pt x="168" y="454"/>
                    </a:lnTo>
                    <a:lnTo>
                      <a:pt x="173" y="459"/>
                    </a:lnTo>
                    <a:lnTo>
                      <a:pt x="173" y="468"/>
                    </a:lnTo>
                    <a:lnTo>
                      <a:pt x="173" y="459"/>
                    </a:lnTo>
                    <a:lnTo>
                      <a:pt x="177" y="450"/>
                    </a:lnTo>
                    <a:lnTo>
                      <a:pt x="177" y="363"/>
                    </a:lnTo>
                    <a:lnTo>
                      <a:pt x="182" y="350"/>
                    </a:lnTo>
                    <a:lnTo>
                      <a:pt x="182" y="109"/>
                    </a:lnTo>
                    <a:lnTo>
                      <a:pt x="186" y="86"/>
                    </a:lnTo>
                    <a:lnTo>
                      <a:pt x="186" y="0"/>
                    </a:lnTo>
                    <a:lnTo>
                      <a:pt x="191" y="5"/>
                    </a:lnTo>
                    <a:lnTo>
                      <a:pt x="191" y="37"/>
                    </a:lnTo>
                    <a:lnTo>
                      <a:pt x="195" y="50"/>
                    </a:lnTo>
                    <a:lnTo>
                      <a:pt x="195" y="214"/>
                    </a:lnTo>
                    <a:lnTo>
                      <a:pt x="200" y="218"/>
                    </a:lnTo>
                    <a:lnTo>
                      <a:pt x="200" y="345"/>
                    </a:lnTo>
                    <a:lnTo>
                      <a:pt x="204" y="350"/>
                    </a:lnTo>
                    <a:lnTo>
                      <a:pt x="204" y="391"/>
                    </a:lnTo>
                    <a:lnTo>
                      <a:pt x="209" y="395"/>
                    </a:lnTo>
                    <a:lnTo>
                      <a:pt x="209" y="418"/>
                    </a:lnTo>
                    <a:lnTo>
                      <a:pt x="218" y="427"/>
                    </a:lnTo>
                    <a:lnTo>
                      <a:pt x="218" y="436"/>
                    </a:lnTo>
                    <a:lnTo>
                      <a:pt x="223" y="431"/>
                    </a:lnTo>
                    <a:lnTo>
                      <a:pt x="223" y="427"/>
                    </a:lnTo>
                    <a:lnTo>
                      <a:pt x="223" y="431"/>
                    </a:lnTo>
                    <a:lnTo>
                      <a:pt x="227" y="431"/>
                    </a:lnTo>
                    <a:lnTo>
                      <a:pt x="232" y="431"/>
                    </a:lnTo>
                    <a:lnTo>
                      <a:pt x="236" y="436"/>
                    </a:lnTo>
                    <a:lnTo>
                      <a:pt x="236" y="431"/>
                    </a:lnTo>
                    <a:lnTo>
                      <a:pt x="236" y="431"/>
                    </a:lnTo>
                    <a:lnTo>
                      <a:pt x="241" y="427"/>
                    </a:lnTo>
                    <a:lnTo>
                      <a:pt x="245" y="422"/>
                    </a:lnTo>
                    <a:lnTo>
                      <a:pt x="245" y="427"/>
                    </a:lnTo>
                    <a:lnTo>
                      <a:pt x="254" y="427"/>
                    </a:lnTo>
                    <a:lnTo>
                      <a:pt x="254" y="413"/>
                    </a:lnTo>
                    <a:lnTo>
                      <a:pt x="263" y="413"/>
                    </a:lnTo>
                    <a:lnTo>
                      <a:pt x="263" y="409"/>
                    </a:lnTo>
                    <a:lnTo>
                      <a:pt x="268" y="413"/>
                    </a:lnTo>
                    <a:lnTo>
                      <a:pt x="268" y="404"/>
                    </a:lnTo>
                    <a:lnTo>
                      <a:pt x="268" y="409"/>
                    </a:lnTo>
                    <a:lnTo>
                      <a:pt x="273" y="404"/>
                    </a:lnTo>
                    <a:lnTo>
                      <a:pt x="273" y="395"/>
                    </a:lnTo>
                    <a:lnTo>
                      <a:pt x="277" y="391"/>
                    </a:lnTo>
                    <a:lnTo>
                      <a:pt x="277" y="386"/>
                    </a:lnTo>
                    <a:lnTo>
                      <a:pt x="282" y="381"/>
                    </a:lnTo>
                    <a:lnTo>
                      <a:pt x="282" y="372"/>
                    </a:lnTo>
                    <a:lnTo>
                      <a:pt x="286" y="368"/>
                    </a:lnTo>
                    <a:lnTo>
                      <a:pt x="286" y="359"/>
                    </a:lnTo>
                    <a:lnTo>
                      <a:pt x="291" y="354"/>
                    </a:lnTo>
                    <a:lnTo>
                      <a:pt x="291" y="341"/>
                    </a:lnTo>
                    <a:lnTo>
                      <a:pt x="291" y="345"/>
                    </a:lnTo>
                    <a:lnTo>
                      <a:pt x="295" y="341"/>
                    </a:lnTo>
                    <a:lnTo>
                      <a:pt x="295" y="327"/>
                    </a:lnTo>
                    <a:lnTo>
                      <a:pt x="300" y="322"/>
                    </a:lnTo>
                    <a:lnTo>
                      <a:pt x="300" y="313"/>
                    </a:lnTo>
                    <a:lnTo>
                      <a:pt x="304" y="309"/>
                    </a:lnTo>
                    <a:lnTo>
                      <a:pt x="304" y="300"/>
                    </a:lnTo>
                    <a:lnTo>
                      <a:pt x="309" y="304"/>
                    </a:lnTo>
                    <a:lnTo>
                      <a:pt x="313" y="309"/>
                    </a:lnTo>
                    <a:lnTo>
                      <a:pt x="313" y="322"/>
                    </a:lnTo>
                    <a:lnTo>
                      <a:pt x="318" y="327"/>
                    </a:lnTo>
                    <a:lnTo>
                      <a:pt x="318" y="345"/>
                    </a:lnTo>
                    <a:lnTo>
                      <a:pt x="323" y="350"/>
                    </a:lnTo>
                    <a:lnTo>
                      <a:pt x="323" y="368"/>
                    </a:lnTo>
                    <a:lnTo>
                      <a:pt x="327" y="372"/>
                    </a:lnTo>
                    <a:lnTo>
                      <a:pt x="327" y="391"/>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6" name="Freeform 215"/>
              <p:cNvSpPr>
                <a:spLocks/>
              </p:cNvSpPr>
              <p:nvPr/>
            </p:nvSpPr>
            <p:spPr bwMode="auto">
              <a:xfrm>
                <a:off x="1711" y="1927"/>
                <a:ext cx="295" cy="509"/>
              </a:xfrm>
              <a:custGeom>
                <a:avLst/>
                <a:gdLst/>
                <a:ahLst/>
                <a:cxnLst>
                  <a:cxn ang="0">
                    <a:pos x="9" y="436"/>
                  </a:cxn>
                  <a:cxn ang="0">
                    <a:pos x="18" y="445"/>
                  </a:cxn>
                  <a:cxn ang="0">
                    <a:pos x="23" y="441"/>
                  </a:cxn>
                  <a:cxn ang="0">
                    <a:pos x="27" y="445"/>
                  </a:cxn>
                  <a:cxn ang="0">
                    <a:pos x="36" y="445"/>
                  </a:cxn>
                  <a:cxn ang="0">
                    <a:pos x="41" y="445"/>
                  </a:cxn>
                  <a:cxn ang="0">
                    <a:pos x="50" y="445"/>
                  </a:cxn>
                  <a:cxn ang="0">
                    <a:pos x="55" y="454"/>
                  </a:cxn>
                  <a:cxn ang="0">
                    <a:pos x="59" y="454"/>
                  </a:cxn>
                  <a:cxn ang="0">
                    <a:pos x="68" y="454"/>
                  </a:cxn>
                  <a:cxn ang="0">
                    <a:pos x="73" y="459"/>
                  </a:cxn>
                  <a:cxn ang="0">
                    <a:pos x="86" y="463"/>
                  </a:cxn>
                  <a:cxn ang="0">
                    <a:pos x="95" y="468"/>
                  </a:cxn>
                  <a:cxn ang="0">
                    <a:pos x="104" y="468"/>
                  </a:cxn>
                  <a:cxn ang="0">
                    <a:pos x="109" y="468"/>
                  </a:cxn>
                  <a:cxn ang="0">
                    <a:pos x="114" y="468"/>
                  </a:cxn>
                  <a:cxn ang="0">
                    <a:pos x="118" y="472"/>
                  </a:cxn>
                  <a:cxn ang="0">
                    <a:pos x="123" y="468"/>
                  </a:cxn>
                  <a:cxn ang="0">
                    <a:pos x="127" y="472"/>
                  </a:cxn>
                  <a:cxn ang="0">
                    <a:pos x="136" y="468"/>
                  </a:cxn>
                  <a:cxn ang="0">
                    <a:pos x="145" y="472"/>
                  </a:cxn>
                  <a:cxn ang="0">
                    <a:pos x="154" y="468"/>
                  </a:cxn>
                  <a:cxn ang="0">
                    <a:pos x="159" y="468"/>
                  </a:cxn>
                  <a:cxn ang="0">
                    <a:pos x="163" y="459"/>
                  </a:cxn>
                  <a:cxn ang="0">
                    <a:pos x="173" y="441"/>
                  </a:cxn>
                  <a:cxn ang="0">
                    <a:pos x="177" y="413"/>
                  </a:cxn>
                  <a:cxn ang="0">
                    <a:pos x="186" y="432"/>
                  </a:cxn>
                  <a:cxn ang="0">
                    <a:pos x="195" y="436"/>
                  </a:cxn>
                  <a:cxn ang="0">
                    <a:pos x="200" y="463"/>
                  </a:cxn>
                  <a:cxn ang="0">
                    <a:pos x="209" y="482"/>
                  </a:cxn>
                  <a:cxn ang="0">
                    <a:pos x="213" y="482"/>
                  </a:cxn>
                  <a:cxn ang="0">
                    <a:pos x="222" y="482"/>
                  </a:cxn>
                  <a:cxn ang="0">
                    <a:pos x="227" y="509"/>
                  </a:cxn>
                  <a:cxn ang="0">
                    <a:pos x="232" y="409"/>
                  </a:cxn>
                  <a:cxn ang="0">
                    <a:pos x="241" y="128"/>
                  </a:cxn>
                  <a:cxn ang="0">
                    <a:pos x="245" y="0"/>
                  </a:cxn>
                  <a:cxn ang="0">
                    <a:pos x="250" y="214"/>
                  </a:cxn>
                  <a:cxn ang="0">
                    <a:pos x="259" y="377"/>
                  </a:cxn>
                  <a:cxn ang="0">
                    <a:pos x="263" y="445"/>
                  </a:cxn>
                  <a:cxn ang="0">
                    <a:pos x="272" y="459"/>
                  </a:cxn>
                  <a:cxn ang="0">
                    <a:pos x="281" y="463"/>
                  </a:cxn>
                  <a:cxn ang="0">
                    <a:pos x="291" y="459"/>
                  </a:cxn>
                </a:cxnLst>
                <a:rect l="0" t="0" r="r" b="b"/>
                <a:pathLst>
                  <a:path w="295" h="509">
                    <a:moveTo>
                      <a:pt x="0" y="423"/>
                    </a:moveTo>
                    <a:lnTo>
                      <a:pt x="9" y="432"/>
                    </a:lnTo>
                    <a:lnTo>
                      <a:pt x="9" y="436"/>
                    </a:lnTo>
                    <a:lnTo>
                      <a:pt x="18" y="445"/>
                    </a:lnTo>
                    <a:lnTo>
                      <a:pt x="14" y="445"/>
                    </a:lnTo>
                    <a:lnTo>
                      <a:pt x="18" y="445"/>
                    </a:lnTo>
                    <a:lnTo>
                      <a:pt x="23" y="441"/>
                    </a:lnTo>
                    <a:lnTo>
                      <a:pt x="23" y="450"/>
                    </a:lnTo>
                    <a:lnTo>
                      <a:pt x="23" y="441"/>
                    </a:lnTo>
                    <a:lnTo>
                      <a:pt x="23" y="445"/>
                    </a:lnTo>
                    <a:lnTo>
                      <a:pt x="32" y="445"/>
                    </a:lnTo>
                    <a:lnTo>
                      <a:pt x="27" y="445"/>
                    </a:lnTo>
                    <a:lnTo>
                      <a:pt x="32" y="445"/>
                    </a:lnTo>
                    <a:lnTo>
                      <a:pt x="36" y="450"/>
                    </a:lnTo>
                    <a:lnTo>
                      <a:pt x="36" y="445"/>
                    </a:lnTo>
                    <a:lnTo>
                      <a:pt x="36" y="445"/>
                    </a:lnTo>
                    <a:lnTo>
                      <a:pt x="45" y="445"/>
                    </a:lnTo>
                    <a:lnTo>
                      <a:pt x="41" y="445"/>
                    </a:lnTo>
                    <a:lnTo>
                      <a:pt x="45" y="445"/>
                    </a:lnTo>
                    <a:lnTo>
                      <a:pt x="50" y="450"/>
                    </a:lnTo>
                    <a:lnTo>
                      <a:pt x="50" y="445"/>
                    </a:lnTo>
                    <a:lnTo>
                      <a:pt x="50" y="450"/>
                    </a:lnTo>
                    <a:lnTo>
                      <a:pt x="55" y="454"/>
                    </a:lnTo>
                    <a:lnTo>
                      <a:pt x="55" y="454"/>
                    </a:lnTo>
                    <a:lnTo>
                      <a:pt x="55" y="450"/>
                    </a:lnTo>
                    <a:lnTo>
                      <a:pt x="55" y="450"/>
                    </a:lnTo>
                    <a:lnTo>
                      <a:pt x="59" y="454"/>
                    </a:lnTo>
                    <a:lnTo>
                      <a:pt x="59" y="450"/>
                    </a:lnTo>
                    <a:lnTo>
                      <a:pt x="59" y="454"/>
                    </a:lnTo>
                    <a:lnTo>
                      <a:pt x="68" y="454"/>
                    </a:lnTo>
                    <a:lnTo>
                      <a:pt x="64" y="454"/>
                    </a:lnTo>
                    <a:lnTo>
                      <a:pt x="68" y="459"/>
                    </a:lnTo>
                    <a:lnTo>
                      <a:pt x="73" y="459"/>
                    </a:lnTo>
                    <a:lnTo>
                      <a:pt x="77" y="463"/>
                    </a:lnTo>
                    <a:lnTo>
                      <a:pt x="86" y="463"/>
                    </a:lnTo>
                    <a:lnTo>
                      <a:pt x="86" y="463"/>
                    </a:lnTo>
                    <a:lnTo>
                      <a:pt x="86" y="468"/>
                    </a:lnTo>
                    <a:lnTo>
                      <a:pt x="91" y="463"/>
                    </a:lnTo>
                    <a:lnTo>
                      <a:pt x="95" y="468"/>
                    </a:lnTo>
                    <a:lnTo>
                      <a:pt x="100" y="468"/>
                    </a:lnTo>
                    <a:lnTo>
                      <a:pt x="104" y="472"/>
                    </a:lnTo>
                    <a:lnTo>
                      <a:pt x="104" y="468"/>
                    </a:lnTo>
                    <a:lnTo>
                      <a:pt x="104" y="472"/>
                    </a:lnTo>
                    <a:lnTo>
                      <a:pt x="109" y="468"/>
                    </a:lnTo>
                    <a:lnTo>
                      <a:pt x="109" y="468"/>
                    </a:lnTo>
                    <a:lnTo>
                      <a:pt x="109" y="472"/>
                    </a:lnTo>
                    <a:lnTo>
                      <a:pt x="114" y="468"/>
                    </a:lnTo>
                    <a:lnTo>
                      <a:pt x="114" y="468"/>
                    </a:lnTo>
                    <a:lnTo>
                      <a:pt x="114" y="472"/>
                    </a:lnTo>
                    <a:lnTo>
                      <a:pt x="118" y="468"/>
                    </a:lnTo>
                    <a:lnTo>
                      <a:pt x="118" y="472"/>
                    </a:lnTo>
                    <a:lnTo>
                      <a:pt x="118" y="468"/>
                    </a:lnTo>
                    <a:lnTo>
                      <a:pt x="123" y="472"/>
                    </a:lnTo>
                    <a:lnTo>
                      <a:pt x="123" y="468"/>
                    </a:lnTo>
                    <a:lnTo>
                      <a:pt x="123" y="472"/>
                    </a:lnTo>
                    <a:lnTo>
                      <a:pt x="127" y="468"/>
                    </a:lnTo>
                    <a:lnTo>
                      <a:pt x="127" y="472"/>
                    </a:lnTo>
                    <a:lnTo>
                      <a:pt x="136" y="472"/>
                    </a:lnTo>
                    <a:lnTo>
                      <a:pt x="132" y="472"/>
                    </a:lnTo>
                    <a:lnTo>
                      <a:pt x="136" y="468"/>
                    </a:lnTo>
                    <a:lnTo>
                      <a:pt x="136" y="472"/>
                    </a:lnTo>
                    <a:lnTo>
                      <a:pt x="141" y="472"/>
                    </a:lnTo>
                    <a:lnTo>
                      <a:pt x="145" y="472"/>
                    </a:lnTo>
                    <a:lnTo>
                      <a:pt x="150" y="468"/>
                    </a:lnTo>
                    <a:lnTo>
                      <a:pt x="150" y="472"/>
                    </a:lnTo>
                    <a:lnTo>
                      <a:pt x="154" y="468"/>
                    </a:lnTo>
                    <a:lnTo>
                      <a:pt x="154" y="459"/>
                    </a:lnTo>
                    <a:lnTo>
                      <a:pt x="159" y="463"/>
                    </a:lnTo>
                    <a:lnTo>
                      <a:pt x="159" y="468"/>
                    </a:lnTo>
                    <a:lnTo>
                      <a:pt x="159" y="463"/>
                    </a:lnTo>
                    <a:lnTo>
                      <a:pt x="159" y="463"/>
                    </a:lnTo>
                    <a:lnTo>
                      <a:pt x="163" y="459"/>
                    </a:lnTo>
                    <a:lnTo>
                      <a:pt x="163" y="450"/>
                    </a:lnTo>
                    <a:lnTo>
                      <a:pt x="168" y="445"/>
                    </a:lnTo>
                    <a:lnTo>
                      <a:pt x="173" y="441"/>
                    </a:lnTo>
                    <a:lnTo>
                      <a:pt x="173" y="427"/>
                    </a:lnTo>
                    <a:lnTo>
                      <a:pt x="177" y="423"/>
                    </a:lnTo>
                    <a:lnTo>
                      <a:pt x="177" y="413"/>
                    </a:lnTo>
                    <a:lnTo>
                      <a:pt x="182" y="418"/>
                    </a:lnTo>
                    <a:lnTo>
                      <a:pt x="186" y="423"/>
                    </a:lnTo>
                    <a:lnTo>
                      <a:pt x="186" y="432"/>
                    </a:lnTo>
                    <a:lnTo>
                      <a:pt x="191" y="436"/>
                    </a:lnTo>
                    <a:lnTo>
                      <a:pt x="191" y="441"/>
                    </a:lnTo>
                    <a:lnTo>
                      <a:pt x="195" y="436"/>
                    </a:lnTo>
                    <a:lnTo>
                      <a:pt x="195" y="450"/>
                    </a:lnTo>
                    <a:lnTo>
                      <a:pt x="200" y="454"/>
                    </a:lnTo>
                    <a:lnTo>
                      <a:pt x="200" y="463"/>
                    </a:lnTo>
                    <a:lnTo>
                      <a:pt x="204" y="468"/>
                    </a:lnTo>
                    <a:lnTo>
                      <a:pt x="204" y="477"/>
                    </a:lnTo>
                    <a:lnTo>
                      <a:pt x="209" y="482"/>
                    </a:lnTo>
                    <a:lnTo>
                      <a:pt x="209" y="477"/>
                    </a:lnTo>
                    <a:lnTo>
                      <a:pt x="209" y="482"/>
                    </a:lnTo>
                    <a:lnTo>
                      <a:pt x="213" y="482"/>
                    </a:lnTo>
                    <a:lnTo>
                      <a:pt x="218" y="482"/>
                    </a:lnTo>
                    <a:lnTo>
                      <a:pt x="222" y="486"/>
                    </a:lnTo>
                    <a:lnTo>
                      <a:pt x="222" y="482"/>
                    </a:lnTo>
                    <a:lnTo>
                      <a:pt x="222" y="486"/>
                    </a:lnTo>
                    <a:lnTo>
                      <a:pt x="227" y="500"/>
                    </a:lnTo>
                    <a:lnTo>
                      <a:pt x="227" y="509"/>
                    </a:lnTo>
                    <a:lnTo>
                      <a:pt x="227" y="500"/>
                    </a:lnTo>
                    <a:lnTo>
                      <a:pt x="232" y="495"/>
                    </a:lnTo>
                    <a:lnTo>
                      <a:pt x="232" y="409"/>
                    </a:lnTo>
                    <a:lnTo>
                      <a:pt x="236" y="395"/>
                    </a:lnTo>
                    <a:lnTo>
                      <a:pt x="236" y="146"/>
                    </a:lnTo>
                    <a:lnTo>
                      <a:pt x="241" y="128"/>
                    </a:lnTo>
                    <a:lnTo>
                      <a:pt x="241" y="14"/>
                    </a:lnTo>
                    <a:lnTo>
                      <a:pt x="245" y="5"/>
                    </a:lnTo>
                    <a:lnTo>
                      <a:pt x="245" y="0"/>
                    </a:lnTo>
                    <a:lnTo>
                      <a:pt x="245" y="32"/>
                    </a:lnTo>
                    <a:lnTo>
                      <a:pt x="250" y="37"/>
                    </a:lnTo>
                    <a:lnTo>
                      <a:pt x="250" y="214"/>
                    </a:lnTo>
                    <a:lnTo>
                      <a:pt x="254" y="223"/>
                    </a:lnTo>
                    <a:lnTo>
                      <a:pt x="254" y="368"/>
                    </a:lnTo>
                    <a:lnTo>
                      <a:pt x="259" y="377"/>
                    </a:lnTo>
                    <a:lnTo>
                      <a:pt x="259" y="418"/>
                    </a:lnTo>
                    <a:lnTo>
                      <a:pt x="263" y="423"/>
                    </a:lnTo>
                    <a:lnTo>
                      <a:pt x="263" y="445"/>
                    </a:lnTo>
                    <a:lnTo>
                      <a:pt x="272" y="454"/>
                    </a:lnTo>
                    <a:lnTo>
                      <a:pt x="272" y="463"/>
                    </a:lnTo>
                    <a:lnTo>
                      <a:pt x="272" y="459"/>
                    </a:lnTo>
                    <a:lnTo>
                      <a:pt x="277" y="463"/>
                    </a:lnTo>
                    <a:lnTo>
                      <a:pt x="277" y="459"/>
                    </a:lnTo>
                    <a:lnTo>
                      <a:pt x="281" y="463"/>
                    </a:lnTo>
                    <a:lnTo>
                      <a:pt x="281" y="454"/>
                    </a:lnTo>
                    <a:lnTo>
                      <a:pt x="291" y="454"/>
                    </a:lnTo>
                    <a:lnTo>
                      <a:pt x="291" y="459"/>
                    </a:lnTo>
                    <a:lnTo>
                      <a:pt x="291" y="454"/>
                    </a:lnTo>
                    <a:lnTo>
                      <a:pt x="295" y="450"/>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7" name="Freeform 216"/>
              <p:cNvSpPr>
                <a:spLocks/>
              </p:cNvSpPr>
              <p:nvPr/>
            </p:nvSpPr>
            <p:spPr bwMode="auto">
              <a:xfrm>
                <a:off x="2006" y="2241"/>
                <a:ext cx="309" cy="140"/>
              </a:xfrm>
              <a:custGeom>
                <a:avLst/>
                <a:gdLst/>
                <a:ahLst/>
                <a:cxnLst>
                  <a:cxn ang="0">
                    <a:pos x="9" y="127"/>
                  </a:cxn>
                  <a:cxn ang="0">
                    <a:pos x="14" y="127"/>
                  </a:cxn>
                  <a:cxn ang="0">
                    <a:pos x="23" y="122"/>
                  </a:cxn>
                  <a:cxn ang="0">
                    <a:pos x="27" y="113"/>
                  </a:cxn>
                  <a:cxn ang="0">
                    <a:pos x="36" y="86"/>
                  </a:cxn>
                  <a:cxn ang="0">
                    <a:pos x="45" y="68"/>
                  </a:cxn>
                  <a:cxn ang="0">
                    <a:pos x="50" y="40"/>
                  </a:cxn>
                  <a:cxn ang="0">
                    <a:pos x="64" y="9"/>
                  </a:cxn>
                  <a:cxn ang="0">
                    <a:pos x="73" y="0"/>
                  </a:cxn>
                  <a:cxn ang="0">
                    <a:pos x="77" y="45"/>
                  </a:cxn>
                  <a:cxn ang="0">
                    <a:pos x="86" y="72"/>
                  </a:cxn>
                  <a:cxn ang="0">
                    <a:pos x="95" y="109"/>
                  </a:cxn>
                  <a:cxn ang="0">
                    <a:pos x="109" y="104"/>
                  </a:cxn>
                  <a:cxn ang="0">
                    <a:pos x="114" y="109"/>
                  </a:cxn>
                  <a:cxn ang="0">
                    <a:pos x="118" y="104"/>
                  </a:cxn>
                  <a:cxn ang="0">
                    <a:pos x="123" y="104"/>
                  </a:cxn>
                  <a:cxn ang="0">
                    <a:pos x="132" y="109"/>
                  </a:cxn>
                  <a:cxn ang="0">
                    <a:pos x="141" y="109"/>
                  </a:cxn>
                  <a:cxn ang="0">
                    <a:pos x="150" y="109"/>
                  </a:cxn>
                  <a:cxn ang="0">
                    <a:pos x="159" y="118"/>
                  </a:cxn>
                  <a:cxn ang="0">
                    <a:pos x="163" y="109"/>
                  </a:cxn>
                  <a:cxn ang="0">
                    <a:pos x="168" y="118"/>
                  </a:cxn>
                  <a:cxn ang="0">
                    <a:pos x="173" y="118"/>
                  </a:cxn>
                  <a:cxn ang="0">
                    <a:pos x="177" y="122"/>
                  </a:cxn>
                  <a:cxn ang="0">
                    <a:pos x="195" y="118"/>
                  </a:cxn>
                  <a:cxn ang="0">
                    <a:pos x="204" y="122"/>
                  </a:cxn>
                  <a:cxn ang="0">
                    <a:pos x="209" y="122"/>
                  </a:cxn>
                  <a:cxn ang="0">
                    <a:pos x="213" y="118"/>
                  </a:cxn>
                  <a:cxn ang="0">
                    <a:pos x="218" y="118"/>
                  </a:cxn>
                  <a:cxn ang="0">
                    <a:pos x="227" y="118"/>
                  </a:cxn>
                  <a:cxn ang="0">
                    <a:pos x="236" y="113"/>
                  </a:cxn>
                  <a:cxn ang="0">
                    <a:pos x="241" y="113"/>
                  </a:cxn>
                  <a:cxn ang="0">
                    <a:pos x="245" y="90"/>
                  </a:cxn>
                  <a:cxn ang="0">
                    <a:pos x="254" y="86"/>
                  </a:cxn>
                  <a:cxn ang="0">
                    <a:pos x="259" y="54"/>
                  </a:cxn>
                  <a:cxn ang="0">
                    <a:pos x="268" y="68"/>
                  </a:cxn>
                  <a:cxn ang="0">
                    <a:pos x="272" y="81"/>
                  </a:cxn>
                  <a:cxn ang="0">
                    <a:pos x="277" y="77"/>
                  </a:cxn>
                  <a:cxn ang="0">
                    <a:pos x="281" y="113"/>
                  </a:cxn>
                  <a:cxn ang="0">
                    <a:pos x="291" y="127"/>
                  </a:cxn>
                  <a:cxn ang="0">
                    <a:pos x="300" y="122"/>
                  </a:cxn>
                  <a:cxn ang="0">
                    <a:pos x="304" y="131"/>
                  </a:cxn>
                </a:cxnLst>
                <a:rect l="0" t="0" r="r" b="b"/>
                <a:pathLst>
                  <a:path w="309" h="140">
                    <a:moveTo>
                      <a:pt x="0" y="136"/>
                    </a:moveTo>
                    <a:lnTo>
                      <a:pt x="5" y="131"/>
                    </a:lnTo>
                    <a:lnTo>
                      <a:pt x="9" y="127"/>
                    </a:lnTo>
                    <a:lnTo>
                      <a:pt x="14" y="122"/>
                    </a:lnTo>
                    <a:lnTo>
                      <a:pt x="14" y="127"/>
                    </a:lnTo>
                    <a:lnTo>
                      <a:pt x="14" y="127"/>
                    </a:lnTo>
                    <a:lnTo>
                      <a:pt x="18" y="122"/>
                    </a:lnTo>
                    <a:lnTo>
                      <a:pt x="18" y="118"/>
                    </a:lnTo>
                    <a:lnTo>
                      <a:pt x="23" y="122"/>
                    </a:lnTo>
                    <a:lnTo>
                      <a:pt x="23" y="113"/>
                    </a:lnTo>
                    <a:lnTo>
                      <a:pt x="27" y="109"/>
                    </a:lnTo>
                    <a:lnTo>
                      <a:pt x="27" y="113"/>
                    </a:lnTo>
                    <a:lnTo>
                      <a:pt x="27" y="104"/>
                    </a:lnTo>
                    <a:lnTo>
                      <a:pt x="36" y="104"/>
                    </a:lnTo>
                    <a:lnTo>
                      <a:pt x="36" y="86"/>
                    </a:lnTo>
                    <a:lnTo>
                      <a:pt x="41" y="81"/>
                    </a:lnTo>
                    <a:lnTo>
                      <a:pt x="41" y="72"/>
                    </a:lnTo>
                    <a:lnTo>
                      <a:pt x="45" y="68"/>
                    </a:lnTo>
                    <a:lnTo>
                      <a:pt x="45" y="54"/>
                    </a:lnTo>
                    <a:lnTo>
                      <a:pt x="50" y="50"/>
                    </a:lnTo>
                    <a:lnTo>
                      <a:pt x="50" y="40"/>
                    </a:lnTo>
                    <a:lnTo>
                      <a:pt x="55" y="36"/>
                    </a:lnTo>
                    <a:lnTo>
                      <a:pt x="55" y="18"/>
                    </a:lnTo>
                    <a:lnTo>
                      <a:pt x="64" y="9"/>
                    </a:lnTo>
                    <a:lnTo>
                      <a:pt x="64" y="0"/>
                    </a:lnTo>
                    <a:lnTo>
                      <a:pt x="68" y="4"/>
                    </a:lnTo>
                    <a:lnTo>
                      <a:pt x="73" y="0"/>
                    </a:lnTo>
                    <a:lnTo>
                      <a:pt x="73" y="18"/>
                    </a:lnTo>
                    <a:lnTo>
                      <a:pt x="77" y="22"/>
                    </a:lnTo>
                    <a:lnTo>
                      <a:pt x="77" y="45"/>
                    </a:lnTo>
                    <a:lnTo>
                      <a:pt x="82" y="59"/>
                    </a:lnTo>
                    <a:lnTo>
                      <a:pt x="82" y="68"/>
                    </a:lnTo>
                    <a:lnTo>
                      <a:pt x="86" y="72"/>
                    </a:lnTo>
                    <a:lnTo>
                      <a:pt x="86" y="90"/>
                    </a:lnTo>
                    <a:lnTo>
                      <a:pt x="95" y="99"/>
                    </a:lnTo>
                    <a:lnTo>
                      <a:pt x="95" y="109"/>
                    </a:lnTo>
                    <a:lnTo>
                      <a:pt x="104" y="109"/>
                    </a:lnTo>
                    <a:lnTo>
                      <a:pt x="104" y="109"/>
                    </a:lnTo>
                    <a:lnTo>
                      <a:pt x="109" y="104"/>
                    </a:lnTo>
                    <a:lnTo>
                      <a:pt x="114" y="109"/>
                    </a:lnTo>
                    <a:lnTo>
                      <a:pt x="114" y="104"/>
                    </a:lnTo>
                    <a:lnTo>
                      <a:pt x="114" y="109"/>
                    </a:lnTo>
                    <a:lnTo>
                      <a:pt x="118" y="104"/>
                    </a:lnTo>
                    <a:lnTo>
                      <a:pt x="118" y="109"/>
                    </a:lnTo>
                    <a:lnTo>
                      <a:pt x="118" y="104"/>
                    </a:lnTo>
                    <a:lnTo>
                      <a:pt x="118" y="104"/>
                    </a:lnTo>
                    <a:lnTo>
                      <a:pt x="123" y="109"/>
                    </a:lnTo>
                    <a:lnTo>
                      <a:pt x="123" y="104"/>
                    </a:lnTo>
                    <a:lnTo>
                      <a:pt x="127" y="109"/>
                    </a:lnTo>
                    <a:lnTo>
                      <a:pt x="127" y="113"/>
                    </a:lnTo>
                    <a:lnTo>
                      <a:pt x="132" y="109"/>
                    </a:lnTo>
                    <a:lnTo>
                      <a:pt x="132" y="113"/>
                    </a:lnTo>
                    <a:lnTo>
                      <a:pt x="132" y="109"/>
                    </a:lnTo>
                    <a:lnTo>
                      <a:pt x="141" y="109"/>
                    </a:lnTo>
                    <a:lnTo>
                      <a:pt x="141" y="113"/>
                    </a:lnTo>
                    <a:lnTo>
                      <a:pt x="141" y="109"/>
                    </a:lnTo>
                    <a:lnTo>
                      <a:pt x="150" y="109"/>
                    </a:lnTo>
                    <a:lnTo>
                      <a:pt x="150" y="118"/>
                    </a:lnTo>
                    <a:lnTo>
                      <a:pt x="159" y="109"/>
                    </a:lnTo>
                    <a:lnTo>
                      <a:pt x="159" y="118"/>
                    </a:lnTo>
                    <a:lnTo>
                      <a:pt x="154" y="109"/>
                    </a:lnTo>
                    <a:lnTo>
                      <a:pt x="159" y="113"/>
                    </a:lnTo>
                    <a:lnTo>
                      <a:pt x="163" y="109"/>
                    </a:lnTo>
                    <a:lnTo>
                      <a:pt x="163" y="118"/>
                    </a:lnTo>
                    <a:lnTo>
                      <a:pt x="163" y="113"/>
                    </a:lnTo>
                    <a:lnTo>
                      <a:pt x="168" y="118"/>
                    </a:lnTo>
                    <a:lnTo>
                      <a:pt x="168" y="113"/>
                    </a:lnTo>
                    <a:lnTo>
                      <a:pt x="168" y="118"/>
                    </a:lnTo>
                    <a:lnTo>
                      <a:pt x="173" y="118"/>
                    </a:lnTo>
                    <a:lnTo>
                      <a:pt x="177" y="122"/>
                    </a:lnTo>
                    <a:lnTo>
                      <a:pt x="177" y="118"/>
                    </a:lnTo>
                    <a:lnTo>
                      <a:pt x="177" y="122"/>
                    </a:lnTo>
                    <a:lnTo>
                      <a:pt x="186" y="122"/>
                    </a:lnTo>
                    <a:lnTo>
                      <a:pt x="186" y="127"/>
                    </a:lnTo>
                    <a:lnTo>
                      <a:pt x="195" y="118"/>
                    </a:lnTo>
                    <a:lnTo>
                      <a:pt x="191" y="118"/>
                    </a:lnTo>
                    <a:lnTo>
                      <a:pt x="195" y="122"/>
                    </a:lnTo>
                    <a:lnTo>
                      <a:pt x="204" y="122"/>
                    </a:lnTo>
                    <a:lnTo>
                      <a:pt x="200" y="122"/>
                    </a:lnTo>
                    <a:lnTo>
                      <a:pt x="204" y="118"/>
                    </a:lnTo>
                    <a:lnTo>
                      <a:pt x="209" y="122"/>
                    </a:lnTo>
                    <a:lnTo>
                      <a:pt x="209" y="118"/>
                    </a:lnTo>
                    <a:lnTo>
                      <a:pt x="209" y="122"/>
                    </a:lnTo>
                    <a:lnTo>
                      <a:pt x="213" y="118"/>
                    </a:lnTo>
                    <a:lnTo>
                      <a:pt x="213" y="122"/>
                    </a:lnTo>
                    <a:lnTo>
                      <a:pt x="213" y="118"/>
                    </a:lnTo>
                    <a:lnTo>
                      <a:pt x="218" y="118"/>
                    </a:lnTo>
                    <a:lnTo>
                      <a:pt x="227" y="118"/>
                    </a:lnTo>
                    <a:lnTo>
                      <a:pt x="222" y="118"/>
                    </a:lnTo>
                    <a:lnTo>
                      <a:pt x="227" y="118"/>
                    </a:lnTo>
                    <a:lnTo>
                      <a:pt x="232" y="113"/>
                    </a:lnTo>
                    <a:lnTo>
                      <a:pt x="232" y="118"/>
                    </a:lnTo>
                    <a:lnTo>
                      <a:pt x="236" y="113"/>
                    </a:lnTo>
                    <a:lnTo>
                      <a:pt x="236" y="109"/>
                    </a:lnTo>
                    <a:lnTo>
                      <a:pt x="236" y="118"/>
                    </a:lnTo>
                    <a:lnTo>
                      <a:pt x="241" y="113"/>
                    </a:lnTo>
                    <a:lnTo>
                      <a:pt x="241" y="104"/>
                    </a:lnTo>
                    <a:lnTo>
                      <a:pt x="245" y="99"/>
                    </a:lnTo>
                    <a:lnTo>
                      <a:pt x="245" y="90"/>
                    </a:lnTo>
                    <a:lnTo>
                      <a:pt x="245" y="95"/>
                    </a:lnTo>
                    <a:lnTo>
                      <a:pt x="250" y="90"/>
                    </a:lnTo>
                    <a:lnTo>
                      <a:pt x="254" y="86"/>
                    </a:lnTo>
                    <a:lnTo>
                      <a:pt x="254" y="68"/>
                    </a:lnTo>
                    <a:lnTo>
                      <a:pt x="259" y="63"/>
                    </a:lnTo>
                    <a:lnTo>
                      <a:pt x="259" y="54"/>
                    </a:lnTo>
                    <a:lnTo>
                      <a:pt x="263" y="59"/>
                    </a:lnTo>
                    <a:lnTo>
                      <a:pt x="263" y="63"/>
                    </a:lnTo>
                    <a:lnTo>
                      <a:pt x="268" y="68"/>
                    </a:lnTo>
                    <a:lnTo>
                      <a:pt x="268" y="63"/>
                    </a:lnTo>
                    <a:lnTo>
                      <a:pt x="268" y="77"/>
                    </a:lnTo>
                    <a:lnTo>
                      <a:pt x="272" y="81"/>
                    </a:lnTo>
                    <a:lnTo>
                      <a:pt x="272" y="86"/>
                    </a:lnTo>
                    <a:lnTo>
                      <a:pt x="277" y="81"/>
                    </a:lnTo>
                    <a:lnTo>
                      <a:pt x="277" y="77"/>
                    </a:lnTo>
                    <a:lnTo>
                      <a:pt x="277" y="95"/>
                    </a:lnTo>
                    <a:lnTo>
                      <a:pt x="281" y="99"/>
                    </a:lnTo>
                    <a:lnTo>
                      <a:pt x="281" y="113"/>
                    </a:lnTo>
                    <a:lnTo>
                      <a:pt x="286" y="109"/>
                    </a:lnTo>
                    <a:lnTo>
                      <a:pt x="286" y="122"/>
                    </a:lnTo>
                    <a:lnTo>
                      <a:pt x="291" y="127"/>
                    </a:lnTo>
                    <a:lnTo>
                      <a:pt x="291" y="122"/>
                    </a:lnTo>
                    <a:lnTo>
                      <a:pt x="291" y="131"/>
                    </a:lnTo>
                    <a:lnTo>
                      <a:pt x="300" y="122"/>
                    </a:lnTo>
                    <a:lnTo>
                      <a:pt x="295" y="122"/>
                    </a:lnTo>
                    <a:lnTo>
                      <a:pt x="300" y="127"/>
                    </a:lnTo>
                    <a:lnTo>
                      <a:pt x="304" y="131"/>
                    </a:lnTo>
                    <a:lnTo>
                      <a:pt x="304" y="136"/>
                    </a:lnTo>
                    <a:lnTo>
                      <a:pt x="309" y="140"/>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8" name="Freeform 217"/>
              <p:cNvSpPr>
                <a:spLocks/>
              </p:cNvSpPr>
              <p:nvPr/>
            </p:nvSpPr>
            <p:spPr bwMode="auto">
              <a:xfrm>
                <a:off x="2315" y="1873"/>
                <a:ext cx="281" cy="522"/>
              </a:xfrm>
              <a:custGeom>
                <a:avLst/>
                <a:gdLst/>
                <a:ahLst/>
                <a:cxnLst>
                  <a:cxn ang="0">
                    <a:pos x="0" y="504"/>
                  </a:cxn>
                  <a:cxn ang="0">
                    <a:pos x="9" y="359"/>
                  </a:cxn>
                  <a:cxn ang="0">
                    <a:pos x="13" y="0"/>
                  </a:cxn>
                  <a:cxn ang="0">
                    <a:pos x="18" y="50"/>
                  </a:cxn>
                  <a:cxn ang="0">
                    <a:pos x="27" y="254"/>
                  </a:cxn>
                  <a:cxn ang="0">
                    <a:pos x="31" y="436"/>
                  </a:cxn>
                  <a:cxn ang="0">
                    <a:pos x="41" y="463"/>
                  </a:cxn>
                  <a:cxn ang="0">
                    <a:pos x="45" y="472"/>
                  </a:cxn>
                  <a:cxn ang="0">
                    <a:pos x="50" y="477"/>
                  </a:cxn>
                  <a:cxn ang="0">
                    <a:pos x="54" y="472"/>
                  </a:cxn>
                  <a:cxn ang="0">
                    <a:pos x="59" y="467"/>
                  </a:cxn>
                  <a:cxn ang="0">
                    <a:pos x="63" y="467"/>
                  </a:cxn>
                  <a:cxn ang="0">
                    <a:pos x="72" y="463"/>
                  </a:cxn>
                  <a:cxn ang="0">
                    <a:pos x="81" y="454"/>
                  </a:cxn>
                  <a:cxn ang="0">
                    <a:pos x="90" y="445"/>
                  </a:cxn>
                  <a:cxn ang="0">
                    <a:pos x="100" y="427"/>
                  </a:cxn>
                  <a:cxn ang="0">
                    <a:pos x="104" y="413"/>
                  </a:cxn>
                  <a:cxn ang="0">
                    <a:pos x="113" y="395"/>
                  </a:cxn>
                  <a:cxn ang="0">
                    <a:pos x="118" y="363"/>
                  </a:cxn>
                  <a:cxn ang="0">
                    <a:pos x="127" y="340"/>
                  </a:cxn>
                  <a:cxn ang="0">
                    <a:pos x="131" y="331"/>
                  </a:cxn>
                  <a:cxn ang="0">
                    <a:pos x="136" y="322"/>
                  </a:cxn>
                  <a:cxn ang="0">
                    <a:pos x="140" y="349"/>
                  </a:cxn>
                  <a:cxn ang="0">
                    <a:pos x="149" y="381"/>
                  </a:cxn>
                  <a:cxn ang="0">
                    <a:pos x="154" y="413"/>
                  </a:cxn>
                  <a:cxn ang="0">
                    <a:pos x="163" y="431"/>
                  </a:cxn>
                  <a:cxn ang="0">
                    <a:pos x="168" y="436"/>
                  </a:cxn>
                  <a:cxn ang="0">
                    <a:pos x="172" y="436"/>
                  </a:cxn>
                  <a:cxn ang="0">
                    <a:pos x="181" y="440"/>
                  </a:cxn>
                  <a:cxn ang="0">
                    <a:pos x="186" y="436"/>
                  </a:cxn>
                  <a:cxn ang="0">
                    <a:pos x="190" y="436"/>
                  </a:cxn>
                  <a:cxn ang="0">
                    <a:pos x="199" y="440"/>
                  </a:cxn>
                  <a:cxn ang="0">
                    <a:pos x="213" y="445"/>
                  </a:cxn>
                  <a:cxn ang="0">
                    <a:pos x="218" y="440"/>
                  </a:cxn>
                  <a:cxn ang="0">
                    <a:pos x="222" y="445"/>
                  </a:cxn>
                  <a:cxn ang="0">
                    <a:pos x="227" y="449"/>
                  </a:cxn>
                  <a:cxn ang="0">
                    <a:pos x="231" y="454"/>
                  </a:cxn>
                  <a:cxn ang="0">
                    <a:pos x="240" y="454"/>
                  </a:cxn>
                  <a:cxn ang="0">
                    <a:pos x="254" y="463"/>
                  </a:cxn>
                  <a:cxn ang="0">
                    <a:pos x="268" y="463"/>
                  </a:cxn>
                  <a:cxn ang="0">
                    <a:pos x="272" y="467"/>
                  </a:cxn>
                  <a:cxn ang="0">
                    <a:pos x="277" y="463"/>
                  </a:cxn>
                </a:cxnLst>
                <a:rect l="0" t="0" r="r" b="b"/>
                <a:pathLst>
                  <a:path w="281" h="522">
                    <a:moveTo>
                      <a:pt x="0" y="508"/>
                    </a:moveTo>
                    <a:lnTo>
                      <a:pt x="0" y="522"/>
                    </a:lnTo>
                    <a:lnTo>
                      <a:pt x="0" y="504"/>
                    </a:lnTo>
                    <a:lnTo>
                      <a:pt x="4" y="495"/>
                    </a:lnTo>
                    <a:lnTo>
                      <a:pt x="4" y="381"/>
                    </a:lnTo>
                    <a:lnTo>
                      <a:pt x="9" y="359"/>
                    </a:lnTo>
                    <a:lnTo>
                      <a:pt x="9" y="104"/>
                    </a:lnTo>
                    <a:lnTo>
                      <a:pt x="13" y="82"/>
                    </a:lnTo>
                    <a:lnTo>
                      <a:pt x="13" y="0"/>
                    </a:lnTo>
                    <a:lnTo>
                      <a:pt x="18" y="4"/>
                    </a:lnTo>
                    <a:lnTo>
                      <a:pt x="18" y="0"/>
                    </a:lnTo>
                    <a:lnTo>
                      <a:pt x="18" y="50"/>
                    </a:lnTo>
                    <a:lnTo>
                      <a:pt x="22" y="63"/>
                    </a:lnTo>
                    <a:lnTo>
                      <a:pt x="22" y="241"/>
                    </a:lnTo>
                    <a:lnTo>
                      <a:pt x="27" y="254"/>
                    </a:lnTo>
                    <a:lnTo>
                      <a:pt x="27" y="386"/>
                    </a:lnTo>
                    <a:lnTo>
                      <a:pt x="31" y="390"/>
                    </a:lnTo>
                    <a:lnTo>
                      <a:pt x="31" y="436"/>
                    </a:lnTo>
                    <a:lnTo>
                      <a:pt x="36" y="440"/>
                    </a:lnTo>
                    <a:lnTo>
                      <a:pt x="36" y="458"/>
                    </a:lnTo>
                    <a:lnTo>
                      <a:pt x="41" y="463"/>
                    </a:lnTo>
                    <a:lnTo>
                      <a:pt x="41" y="467"/>
                    </a:lnTo>
                    <a:lnTo>
                      <a:pt x="41" y="467"/>
                    </a:lnTo>
                    <a:lnTo>
                      <a:pt x="45" y="472"/>
                    </a:lnTo>
                    <a:lnTo>
                      <a:pt x="45" y="477"/>
                    </a:lnTo>
                    <a:lnTo>
                      <a:pt x="45" y="472"/>
                    </a:lnTo>
                    <a:lnTo>
                      <a:pt x="50" y="477"/>
                    </a:lnTo>
                    <a:lnTo>
                      <a:pt x="50" y="472"/>
                    </a:lnTo>
                    <a:lnTo>
                      <a:pt x="54" y="467"/>
                    </a:lnTo>
                    <a:lnTo>
                      <a:pt x="54" y="472"/>
                    </a:lnTo>
                    <a:lnTo>
                      <a:pt x="54" y="467"/>
                    </a:lnTo>
                    <a:lnTo>
                      <a:pt x="54" y="472"/>
                    </a:lnTo>
                    <a:lnTo>
                      <a:pt x="59" y="467"/>
                    </a:lnTo>
                    <a:lnTo>
                      <a:pt x="59" y="472"/>
                    </a:lnTo>
                    <a:lnTo>
                      <a:pt x="59" y="467"/>
                    </a:lnTo>
                    <a:lnTo>
                      <a:pt x="63" y="467"/>
                    </a:lnTo>
                    <a:lnTo>
                      <a:pt x="68" y="463"/>
                    </a:lnTo>
                    <a:lnTo>
                      <a:pt x="72" y="458"/>
                    </a:lnTo>
                    <a:lnTo>
                      <a:pt x="72" y="463"/>
                    </a:lnTo>
                    <a:lnTo>
                      <a:pt x="72" y="463"/>
                    </a:lnTo>
                    <a:lnTo>
                      <a:pt x="77" y="458"/>
                    </a:lnTo>
                    <a:lnTo>
                      <a:pt x="81" y="454"/>
                    </a:lnTo>
                    <a:lnTo>
                      <a:pt x="81" y="458"/>
                    </a:lnTo>
                    <a:lnTo>
                      <a:pt x="81" y="454"/>
                    </a:lnTo>
                    <a:lnTo>
                      <a:pt x="90" y="445"/>
                    </a:lnTo>
                    <a:lnTo>
                      <a:pt x="90" y="440"/>
                    </a:lnTo>
                    <a:lnTo>
                      <a:pt x="100" y="431"/>
                    </a:lnTo>
                    <a:lnTo>
                      <a:pt x="100" y="427"/>
                    </a:lnTo>
                    <a:lnTo>
                      <a:pt x="100" y="431"/>
                    </a:lnTo>
                    <a:lnTo>
                      <a:pt x="104" y="427"/>
                    </a:lnTo>
                    <a:lnTo>
                      <a:pt x="104" y="413"/>
                    </a:lnTo>
                    <a:lnTo>
                      <a:pt x="109" y="408"/>
                    </a:lnTo>
                    <a:lnTo>
                      <a:pt x="109" y="399"/>
                    </a:lnTo>
                    <a:lnTo>
                      <a:pt x="113" y="395"/>
                    </a:lnTo>
                    <a:lnTo>
                      <a:pt x="113" y="381"/>
                    </a:lnTo>
                    <a:lnTo>
                      <a:pt x="118" y="377"/>
                    </a:lnTo>
                    <a:lnTo>
                      <a:pt x="118" y="363"/>
                    </a:lnTo>
                    <a:lnTo>
                      <a:pt x="122" y="359"/>
                    </a:lnTo>
                    <a:lnTo>
                      <a:pt x="122" y="345"/>
                    </a:lnTo>
                    <a:lnTo>
                      <a:pt x="127" y="340"/>
                    </a:lnTo>
                    <a:lnTo>
                      <a:pt x="127" y="345"/>
                    </a:lnTo>
                    <a:lnTo>
                      <a:pt x="127" y="336"/>
                    </a:lnTo>
                    <a:lnTo>
                      <a:pt x="131" y="331"/>
                    </a:lnTo>
                    <a:lnTo>
                      <a:pt x="131" y="322"/>
                    </a:lnTo>
                    <a:lnTo>
                      <a:pt x="131" y="327"/>
                    </a:lnTo>
                    <a:lnTo>
                      <a:pt x="136" y="322"/>
                    </a:lnTo>
                    <a:lnTo>
                      <a:pt x="136" y="331"/>
                    </a:lnTo>
                    <a:lnTo>
                      <a:pt x="140" y="336"/>
                    </a:lnTo>
                    <a:lnTo>
                      <a:pt x="140" y="349"/>
                    </a:lnTo>
                    <a:lnTo>
                      <a:pt x="145" y="354"/>
                    </a:lnTo>
                    <a:lnTo>
                      <a:pt x="145" y="377"/>
                    </a:lnTo>
                    <a:lnTo>
                      <a:pt x="149" y="381"/>
                    </a:lnTo>
                    <a:lnTo>
                      <a:pt x="149" y="399"/>
                    </a:lnTo>
                    <a:lnTo>
                      <a:pt x="154" y="404"/>
                    </a:lnTo>
                    <a:lnTo>
                      <a:pt x="154" y="413"/>
                    </a:lnTo>
                    <a:lnTo>
                      <a:pt x="159" y="418"/>
                    </a:lnTo>
                    <a:lnTo>
                      <a:pt x="159" y="427"/>
                    </a:lnTo>
                    <a:lnTo>
                      <a:pt x="163" y="431"/>
                    </a:lnTo>
                    <a:lnTo>
                      <a:pt x="163" y="427"/>
                    </a:lnTo>
                    <a:lnTo>
                      <a:pt x="163" y="431"/>
                    </a:lnTo>
                    <a:lnTo>
                      <a:pt x="168" y="436"/>
                    </a:lnTo>
                    <a:lnTo>
                      <a:pt x="168" y="431"/>
                    </a:lnTo>
                    <a:lnTo>
                      <a:pt x="168" y="436"/>
                    </a:lnTo>
                    <a:lnTo>
                      <a:pt x="172" y="436"/>
                    </a:lnTo>
                    <a:lnTo>
                      <a:pt x="177" y="440"/>
                    </a:lnTo>
                    <a:lnTo>
                      <a:pt x="181" y="436"/>
                    </a:lnTo>
                    <a:lnTo>
                      <a:pt x="181" y="440"/>
                    </a:lnTo>
                    <a:lnTo>
                      <a:pt x="181" y="436"/>
                    </a:lnTo>
                    <a:lnTo>
                      <a:pt x="186" y="440"/>
                    </a:lnTo>
                    <a:lnTo>
                      <a:pt x="186" y="436"/>
                    </a:lnTo>
                    <a:lnTo>
                      <a:pt x="186" y="440"/>
                    </a:lnTo>
                    <a:lnTo>
                      <a:pt x="190" y="445"/>
                    </a:lnTo>
                    <a:lnTo>
                      <a:pt x="190" y="436"/>
                    </a:lnTo>
                    <a:lnTo>
                      <a:pt x="195" y="440"/>
                    </a:lnTo>
                    <a:lnTo>
                      <a:pt x="204" y="440"/>
                    </a:lnTo>
                    <a:lnTo>
                      <a:pt x="199" y="440"/>
                    </a:lnTo>
                    <a:lnTo>
                      <a:pt x="204" y="445"/>
                    </a:lnTo>
                    <a:lnTo>
                      <a:pt x="208" y="440"/>
                    </a:lnTo>
                    <a:lnTo>
                      <a:pt x="213" y="445"/>
                    </a:lnTo>
                    <a:lnTo>
                      <a:pt x="213" y="440"/>
                    </a:lnTo>
                    <a:lnTo>
                      <a:pt x="213" y="445"/>
                    </a:lnTo>
                    <a:lnTo>
                      <a:pt x="218" y="440"/>
                    </a:lnTo>
                    <a:lnTo>
                      <a:pt x="218" y="445"/>
                    </a:lnTo>
                    <a:lnTo>
                      <a:pt x="218" y="440"/>
                    </a:lnTo>
                    <a:lnTo>
                      <a:pt x="222" y="445"/>
                    </a:lnTo>
                    <a:lnTo>
                      <a:pt x="222" y="440"/>
                    </a:lnTo>
                    <a:lnTo>
                      <a:pt x="222" y="445"/>
                    </a:lnTo>
                    <a:lnTo>
                      <a:pt x="227" y="449"/>
                    </a:lnTo>
                    <a:lnTo>
                      <a:pt x="227" y="445"/>
                    </a:lnTo>
                    <a:lnTo>
                      <a:pt x="227" y="449"/>
                    </a:lnTo>
                    <a:lnTo>
                      <a:pt x="231" y="454"/>
                    </a:lnTo>
                    <a:lnTo>
                      <a:pt x="236" y="454"/>
                    </a:lnTo>
                    <a:lnTo>
                      <a:pt x="245" y="454"/>
                    </a:lnTo>
                    <a:lnTo>
                      <a:pt x="240" y="454"/>
                    </a:lnTo>
                    <a:lnTo>
                      <a:pt x="245" y="458"/>
                    </a:lnTo>
                    <a:lnTo>
                      <a:pt x="249" y="458"/>
                    </a:lnTo>
                    <a:lnTo>
                      <a:pt x="254" y="463"/>
                    </a:lnTo>
                    <a:lnTo>
                      <a:pt x="258" y="458"/>
                    </a:lnTo>
                    <a:lnTo>
                      <a:pt x="258" y="463"/>
                    </a:lnTo>
                    <a:lnTo>
                      <a:pt x="268" y="463"/>
                    </a:lnTo>
                    <a:lnTo>
                      <a:pt x="263" y="463"/>
                    </a:lnTo>
                    <a:lnTo>
                      <a:pt x="268" y="463"/>
                    </a:lnTo>
                    <a:lnTo>
                      <a:pt x="272" y="467"/>
                    </a:lnTo>
                    <a:lnTo>
                      <a:pt x="277" y="463"/>
                    </a:lnTo>
                    <a:lnTo>
                      <a:pt x="277" y="467"/>
                    </a:lnTo>
                    <a:lnTo>
                      <a:pt x="277" y="463"/>
                    </a:lnTo>
                    <a:lnTo>
                      <a:pt x="281" y="467"/>
                    </a:lnTo>
                    <a:lnTo>
                      <a:pt x="281" y="463"/>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9" name="Freeform 218"/>
              <p:cNvSpPr>
                <a:spLocks/>
              </p:cNvSpPr>
              <p:nvPr/>
            </p:nvSpPr>
            <p:spPr bwMode="auto">
              <a:xfrm>
                <a:off x="2596" y="2336"/>
                <a:ext cx="36" cy="4"/>
              </a:xfrm>
              <a:custGeom>
                <a:avLst/>
                <a:gdLst/>
                <a:ahLst/>
                <a:cxnLst>
                  <a:cxn ang="0">
                    <a:pos x="0" y="0"/>
                  </a:cxn>
                  <a:cxn ang="0">
                    <a:pos x="0" y="4"/>
                  </a:cxn>
                  <a:cxn ang="0">
                    <a:pos x="5" y="0"/>
                  </a:cxn>
                  <a:cxn ang="0">
                    <a:pos x="5" y="4"/>
                  </a:cxn>
                  <a:cxn ang="0">
                    <a:pos x="5" y="0"/>
                  </a:cxn>
                  <a:cxn ang="0">
                    <a:pos x="9" y="4"/>
                  </a:cxn>
                  <a:cxn ang="0">
                    <a:pos x="9" y="0"/>
                  </a:cxn>
                  <a:cxn ang="0">
                    <a:pos x="14" y="4"/>
                  </a:cxn>
                  <a:cxn ang="0">
                    <a:pos x="14" y="0"/>
                  </a:cxn>
                  <a:cxn ang="0">
                    <a:pos x="18" y="4"/>
                  </a:cxn>
                  <a:cxn ang="0">
                    <a:pos x="18" y="0"/>
                  </a:cxn>
                  <a:cxn ang="0">
                    <a:pos x="18" y="0"/>
                  </a:cxn>
                  <a:cxn ang="0">
                    <a:pos x="27" y="0"/>
                  </a:cxn>
                  <a:cxn ang="0">
                    <a:pos x="27" y="0"/>
                  </a:cxn>
                  <a:cxn ang="0">
                    <a:pos x="32" y="4"/>
                  </a:cxn>
                  <a:cxn ang="0">
                    <a:pos x="36" y="4"/>
                  </a:cxn>
                </a:cxnLst>
                <a:rect l="0" t="0" r="r" b="b"/>
                <a:pathLst>
                  <a:path w="36" h="4">
                    <a:moveTo>
                      <a:pt x="0" y="0"/>
                    </a:moveTo>
                    <a:lnTo>
                      <a:pt x="0" y="4"/>
                    </a:lnTo>
                    <a:lnTo>
                      <a:pt x="5" y="0"/>
                    </a:lnTo>
                    <a:lnTo>
                      <a:pt x="5" y="4"/>
                    </a:lnTo>
                    <a:lnTo>
                      <a:pt x="5" y="0"/>
                    </a:lnTo>
                    <a:lnTo>
                      <a:pt x="9" y="4"/>
                    </a:lnTo>
                    <a:lnTo>
                      <a:pt x="9" y="0"/>
                    </a:lnTo>
                    <a:lnTo>
                      <a:pt x="14" y="4"/>
                    </a:lnTo>
                    <a:lnTo>
                      <a:pt x="14" y="0"/>
                    </a:lnTo>
                    <a:lnTo>
                      <a:pt x="18" y="4"/>
                    </a:lnTo>
                    <a:lnTo>
                      <a:pt x="18" y="0"/>
                    </a:lnTo>
                    <a:lnTo>
                      <a:pt x="18" y="0"/>
                    </a:lnTo>
                    <a:lnTo>
                      <a:pt x="27" y="0"/>
                    </a:lnTo>
                    <a:lnTo>
                      <a:pt x="27" y="0"/>
                    </a:lnTo>
                    <a:lnTo>
                      <a:pt x="32" y="4"/>
                    </a:lnTo>
                    <a:lnTo>
                      <a:pt x="36" y="4"/>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0" name="Rectangle 219"/>
              <p:cNvSpPr>
                <a:spLocks noChangeArrowheads="1"/>
              </p:cNvSpPr>
              <p:nvPr/>
            </p:nvSpPr>
            <p:spPr bwMode="auto">
              <a:xfrm rot="16200000">
                <a:off x="69" y="2061"/>
                <a:ext cx="227"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Lead II</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51" name="Rectangle 220"/>
              <p:cNvSpPr>
                <a:spLocks noChangeArrowheads="1"/>
              </p:cNvSpPr>
              <p:nvPr/>
            </p:nvSpPr>
            <p:spPr bwMode="auto">
              <a:xfrm>
                <a:off x="3336" y="1737"/>
                <a:ext cx="2224" cy="78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2" name="Rectangle 221"/>
              <p:cNvSpPr>
                <a:spLocks noChangeArrowheads="1"/>
              </p:cNvSpPr>
              <p:nvPr/>
            </p:nvSpPr>
            <p:spPr bwMode="auto">
              <a:xfrm>
                <a:off x="3336" y="1737"/>
                <a:ext cx="2224" cy="785"/>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3" name="Line 222"/>
              <p:cNvSpPr>
                <a:spLocks noChangeShapeType="1"/>
              </p:cNvSpPr>
              <p:nvPr/>
            </p:nvSpPr>
            <p:spPr bwMode="auto">
              <a:xfrm>
                <a:off x="3336" y="1737"/>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4" name="Line 223"/>
              <p:cNvSpPr>
                <a:spLocks noChangeShapeType="1"/>
              </p:cNvSpPr>
              <p:nvPr/>
            </p:nvSpPr>
            <p:spPr bwMode="auto">
              <a:xfrm>
                <a:off x="3336" y="2522"/>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5" name="Line 224"/>
              <p:cNvSpPr>
                <a:spLocks noChangeShapeType="1"/>
              </p:cNvSpPr>
              <p:nvPr/>
            </p:nvSpPr>
            <p:spPr bwMode="auto">
              <a:xfrm flipV="1">
                <a:off x="5560" y="1737"/>
                <a:ext cx="1" cy="78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6" name="Line 225"/>
              <p:cNvSpPr>
                <a:spLocks noChangeShapeType="1"/>
              </p:cNvSpPr>
              <p:nvPr/>
            </p:nvSpPr>
            <p:spPr bwMode="auto">
              <a:xfrm flipV="1">
                <a:off x="3336" y="1737"/>
                <a:ext cx="1" cy="78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7" name="Line 226"/>
              <p:cNvSpPr>
                <a:spLocks noChangeShapeType="1"/>
              </p:cNvSpPr>
              <p:nvPr/>
            </p:nvSpPr>
            <p:spPr bwMode="auto">
              <a:xfrm>
                <a:off x="3336" y="2522"/>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8" name="Line 227"/>
              <p:cNvSpPr>
                <a:spLocks noChangeShapeType="1"/>
              </p:cNvSpPr>
              <p:nvPr/>
            </p:nvSpPr>
            <p:spPr bwMode="auto">
              <a:xfrm flipV="1">
                <a:off x="3336" y="1737"/>
                <a:ext cx="1" cy="78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9" name="Line 228"/>
              <p:cNvSpPr>
                <a:spLocks noChangeShapeType="1"/>
              </p:cNvSpPr>
              <p:nvPr/>
            </p:nvSpPr>
            <p:spPr bwMode="auto">
              <a:xfrm flipV="1">
                <a:off x="3336" y="2499"/>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0" name="Line 229"/>
              <p:cNvSpPr>
                <a:spLocks noChangeShapeType="1"/>
              </p:cNvSpPr>
              <p:nvPr/>
            </p:nvSpPr>
            <p:spPr bwMode="auto">
              <a:xfrm>
                <a:off x="3336" y="1737"/>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1" name="Rectangle 230"/>
              <p:cNvSpPr>
                <a:spLocks noChangeArrowheads="1"/>
              </p:cNvSpPr>
              <p:nvPr/>
            </p:nvSpPr>
            <p:spPr bwMode="auto">
              <a:xfrm>
                <a:off x="3322" y="2536"/>
                <a:ext cx="64"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62" name="Line 231"/>
              <p:cNvSpPr>
                <a:spLocks noChangeShapeType="1"/>
              </p:cNvSpPr>
              <p:nvPr/>
            </p:nvSpPr>
            <p:spPr bwMode="auto">
              <a:xfrm flipV="1">
                <a:off x="3558" y="2499"/>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3" name="Line 232"/>
              <p:cNvSpPr>
                <a:spLocks noChangeShapeType="1"/>
              </p:cNvSpPr>
              <p:nvPr/>
            </p:nvSpPr>
            <p:spPr bwMode="auto">
              <a:xfrm>
                <a:off x="3558" y="1737"/>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4" name="Rectangle 233"/>
              <p:cNvSpPr>
                <a:spLocks noChangeArrowheads="1"/>
              </p:cNvSpPr>
              <p:nvPr/>
            </p:nvSpPr>
            <p:spPr bwMode="auto">
              <a:xfrm>
                <a:off x="3513" y="2536"/>
                <a:ext cx="136"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65" name="Line 234"/>
              <p:cNvSpPr>
                <a:spLocks noChangeShapeType="1"/>
              </p:cNvSpPr>
              <p:nvPr/>
            </p:nvSpPr>
            <p:spPr bwMode="auto">
              <a:xfrm flipV="1">
                <a:off x="3781" y="2499"/>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6" name="Line 235"/>
              <p:cNvSpPr>
                <a:spLocks noChangeShapeType="1"/>
              </p:cNvSpPr>
              <p:nvPr/>
            </p:nvSpPr>
            <p:spPr bwMode="auto">
              <a:xfrm>
                <a:off x="3781" y="1737"/>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7" name="Rectangle 236"/>
              <p:cNvSpPr>
                <a:spLocks noChangeArrowheads="1"/>
              </p:cNvSpPr>
              <p:nvPr/>
            </p:nvSpPr>
            <p:spPr bwMode="auto">
              <a:xfrm>
                <a:off x="3717" y="2536"/>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68" name="Line 237"/>
              <p:cNvSpPr>
                <a:spLocks noChangeShapeType="1"/>
              </p:cNvSpPr>
              <p:nvPr/>
            </p:nvSpPr>
            <p:spPr bwMode="auto">
              <a:xfrm flipV="1">
                <a:off x="4003" y="2499"/>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9" name="Line 238"/>
              <p:cNvSpPr>
                <a:spLocks noChangeShapeType="1"/>
              </p:cNvSpPr>
              <p:nvPr/>
            </p:nvSpPr>
            <p:spPr bwMode="auto">
              <a:xfrm>
                <a:off x="4003" y="1737"/>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0" name="Rectangle 239"/>
              <p:cNvSpPr>
                <a:spLocks noChangeArrowheads="1"/>
              </p:cNvSpPr>
              <p:nvPr/>
            </p:nvSpPr>
            <p:spPr bwMode="auto">
              <a:xfrm>
                <a:off x="3940" y="2536"/>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71" name="Line 240"/>
              <p:cNvSpPr>
                <a:spLocks noChangeShapeType="1"/>
              </p:cNvSpPr>
              <p:nvPr/>
            </p:nvSpPr>
            <p:spPr bwMode="auto">
              <a:xfrm flipV="1">
                <a:off x="4226" y="2499"/>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2" name="Line 241"/>
              <p:cNvSpPr>
                <a:spLocks noChangeShapeType="1"/>
              </p:cNvSpPr>
              <p:nvPr/>
            </p:nvSpPr>
            <p:spPr bwMode="auto">
              <a:xfrm>
                <a:off x="4226" y="1737"/>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3" name="Rectangle 242"/>
              <p:cNvSpPr>
                <a:spLocks noChangeArrowheads="1"/>
              </p:cNvSpPr>
              <p:nvPr/>
            </p:nvSpPr>
            <p:spPr bwMode="auto">
              <a:xfrm>
                <a:off x="4162" y="2536"/>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74" name="Line 243"/>
              <p:cNvSpPr>
                <a:spLocks noChangeShapeType="1"/>
              </p:cNvSpPr>
              <p:nvPr/>
            </p:nvSpPr>
            <p:spPr bwMode="auto">
              <a:xfrm flipV="1">
                <a:off x="4448" y="2499"/>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5" name="Line 244"/>
              <p:cNvSpPr>
                <a:spLocks noChangeShapeType="1"/>
              </p:cNvSpPr>
              <p:nvPr/>
            </p:nvSpPr>
            <p:spPr bwMode="auto">
              <a:xfrm>
                <a:off x="4448" y="1737"/>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6" name="Rectangle 245"/>
              <p:cNvSpPr>
                <a:spLocks noChangeArrowheads="1"/>
              </p:cNvSpPr>
              <p:nvPr/>
            </p:nvSpPr>
            <p:spPr bwMode="auto">
              <a:xfrm>
                <a:off x="4384" y="2536"/>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77" name="Line 246"/>
              <p:cNvSpPr>
                <a:spLocks noChangeShapeType="1"/>
              </p:cNvSpPr>
              <p:nvPr/>
            </p:nvSpPr>
            <p:spPr bwMode="auto">
              <a:xfrm flipV="1">
                <a:off x="4670" y="2499"/>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8" name="Line 247"/>
              <p:cNvSpPr>
                <a:spLocks noChangeShapeType="1"/>
              </p:cNvSpPr>
              <p:nvPr/>
            </p:nvSpPr>
            <p:spPr bwMode="auto">
              <a:xfrm>
                <a:off x="4670" y="1737"/>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9" name="Rectangle 248"/>
              <p:cNvSpPr>
                <a:spLocks noChangeArrowheads="1"/>
              </p:cNvSpPr>
              <p:nvPr/>
            </p:nvSpPr>
            <p:spPr bwMode="auto">
              <a:xfrm>
                <a:off x="4607" y="2536"/>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80" name="Line 249"/>
              <p:cNvSpPr>
                <a:spLocks noChangeShapeType="1"/>
              </p:cNvSpPr>
              <p:nvPr/>
            </p:nvSpPr>
            <p:spPr bwMode="auto">
              <a:xfrm flipV="1">
                <a:off x="4893" y="2499"/>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1" name="Line 250"/>
              <p:cNvSpPr>
                <a:spLocks noChangeShapeType="1"/>
              </p:cNvSpPr>
              <p:nvPr/>
            </p:nvSpPr>
            <p:spPr bwMode="auto">
              <a:xfrm>
                <a:off x="4893" y="1737"/>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2" name="Rectangle 251"/>
              <p:cNvSpPr>
                <a:spLocks noChangeArrowheads="1"/>
              </p:cNvSpPr>
              <p:nvPr/>
            </p:nvSpPr>
            <p:spPr bwMode="auto">
              <a:xfrm>
                <a:off x="4829" y="2536"/>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83" name="Line 252"/>
              <p:cNvSpPr>
                <a:spLocks noChangeShapeType="1"/>
              </p:cNvSpPr>
              <p:nvPr/>
            </p:nvSpPr>
            <p:spPr bwMode="auto">
              <a:xfrm flipV="1">
                <a:off x="5115" y="2499"/>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4" name="Line 253"/>
              <p:cNvSpPr>
                <a:spLocks noChangeShapeType="1"/>
              </p:cNvSpPr>
              <p:nvPr/>
            </p:nvSpPr>
            <p:spPr bwMode="auto">
              <a:xfrm>
                <a:off x="5115" y="1737"/>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5" name="Rectangle 254"/>
              <p:cNvSpPr>
                <a:spLocks noChangeArrowheads="1"/>
              </p:cNvSpPr>
              <p:nvPr/>
            </p:nvSpPr>
            <p:spPr bwMode="auto">
              <a:xfrm>
                <a:off x="5052" y="2536"/>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86" name="Line 255"/>
              <p:cNvSpPr>
                <a:spLocks noChangeShapeType="1"/>
              </p:cNvSpPr>
              <p:nvPr/>
            </p:nvSpPr>
            <p:spPr bwMode="auto">
              <a:xfrm flipV="1">
                <a:off x="5338" y="2499"/>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7" name="Line 256"/>
              <p:cNvSpPr>
                <a:spLocks noChangeShapeType="1"/>
              </p:cNvSpPr>
              <p:nvPr/>
            </p:nvSpPr>
            <p:spPr bwMode="auto">
              <a:xfrm>
                <a:off x="5338" y="1737"/>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8" name="Rectangle 257"/>
              <p:cNvSpPr>
                <a:spLocks noChangeArrowheads="1"/>
              </p:cNvSpPr>
              <p:nvPr/>
            </p:nvSpPr>
            <p:spPr bwMode="auto">
              <a:xfrm>
                <a:off x="5274" y="2536"/>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89" name="Line 258"/>
              <p:cNvSpPr>
                <a:spLocks noChangeShapeType="1"/>
              </p:cNvSpPr>
              <p:nvPr/>
            </p:nvSpPr>
            <p:spPr bwMode="auto">
              <a:xfrm flipV="1">
                <a:off x="5560" y="2499"/>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90" name="Line 259"/>
              <p:cNvSpPr>
                <a:spLocks noChangeShapeType="1"/>
              </p:cNvSpPr>
              <p:nvPr/>
            </p:nvSpPr>
            <p:spPr bwMode="auto">
              <a:xfrm>
                <a:off x="5560" y="1737"/>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91" name="Rectangle 260"/>
              <p:cNvSpPr>
                <a:spLocks noChangeArrowheads="1"/>
              </p:cNvSpPr>
              <p:nvPr/>
            </p:nvSpPr>
            <p:spPr bwMode="auto">
              <a:xfrm>
                <a:off x="5496" y="2536"/>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2" name="Line 261"/>
              <p:cNvSpPr>
                <a:spLocks noChangeShapeType="1"/>
              </p:cNvSpPr>
              <p:nvPr/>
            </p:nvSpPr>
            <p:spPr bwMode="auto">
              <a:xfrm>
                <a:off x="3336" y="2522"/>
                <a:ext cx="1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93" name="Line 262"/>
              <p:cNvSpPr>
                <a:spLocks noChangeShapeType="1"/>
              </p:cNvSpPr>
              <p:nvPr/>
            </p:nvSpPr>
            <p:spPr bwMode="auto">
              <a:xfrm flipH="1">
                <a:off x="5537" y="2522"/>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94" name="Rectangle 263"/>
              <p:cNvSpPr>
                <a:spLocks noChangeArrowheads="1"/>
              </p:cNvSpPr>
              <p:nvPr/>
            </p:nvSpPr>
            <p:spPr bwMode="auto">
              <a:xfrm>
                <a:off x="3173" y="2486"/>
                <a:ext cx="191"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5" name="Line 264"/>
              <p:cNvSpPr>
                <a:spLocks noChangeShapeType="1"/>
              </p:cNvSpPr>
              <p:nvPr/>
            </p:nvSpPr>
            <p:spPr bwMode="auto">
              <a:xfrm>
                <a:off x="3336" y="2363"/>
                <a:ext cx="1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96" name="Line 265"/>
              <p:cNvSpPr>
                <a:spLocks noChangeShapeType="1"/>
              </p:cNvSpPr>
              <p:nvPr/>
            </p:nvSpPr>
            <p:spPr bwMode="auto">
              <a:xfrm flipH="1">
                <a:off x="5537" y="2363"/>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97" name="Rectangle 266"/>
              <p:cNvSpPr>
                <a:spLocks noChangeArrowheads="1"/>
              </p:cNvSpPr>
              <p:nvPr/>
            </p:nvSpPr>
            <p:spPr bwMode="auto">
              <a:xfrm>
                <a:off x="3286" y="2327"/>
                <a:ext cx="64"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8" name="Line 267"/>
              <p:cNvSpPr>
                <a:spLocks noChangeShapeType="1"/>
              </p:cNvSpPr>
              <p:nvPr/>
            </p:nvSpPr>
            <p:spPr bwMode="auto">
              <a:xfrm>
                <a:off x="3336" y="2204"/>
                <a:ext cx="1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99" name="Line 268"/>
              <p:cNvSpPr>
                <a:spLocks noChangeShapeType="1"/>
              </p:cNvSpPr>
              <p:nvPr/>
            </p:nvSpPr>
            <p:spPr bwMode="auto">
              <a:xfrm flipH="1">
                <a:off x="5537" y="2204"/>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0" name="Rectangle 269"/>
              <p:cNvSpPr>
                <a:spLocks noChangeArrowheads="1"/>
              </p:cNvSpPr>
              <p:nvPr/>
            </p:nvSpPr>
            <p:spPr bwMode="auto">
              <a:xfrm>
                <a:off x="3191" y="2168"/>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01" name="Line 270"/>
              <p:cNvSpPr>
                <a:spLocks noChangeShapeType="1"/>
              </p:cNvSpPr>
              <p:nvPr/>
            </p:nvSpPr>
            <p:spPr bwMode="auto">
              <a:xfrm>
                <a:off x="3336" y="2050"/>
                <a:ext cx="1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2" name="Line 271"/>
              <p:cNvSpPr>
                <a:spLocks noChangeShapeType="1"/>
              </p:cNvSpPr>
              <p:nvPr/>
            </p:nvSpPr>
            <p:spPr bwMode="auto">
              <a:xfrm flipH="1">
                <a:off x="5537" y="2050"/>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3" name="Rectangle 272"/>
              <p:cNvSpPr>
                <a:spLocks noChangeArrowheads="1"/>
              </p:cNvSpPr>
              <p:nvPr/>
            </p:nvSpPr>
            <p:spPr bwMode="auto">
              <a:xfrm>
                <a:off x="3191" y="2014"/>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04" name="Line 273"/>
              <p:cNvSpPr>
                <a:spLocks noChangeShapeType="1"/>
              </p:cNvSpPr>
              <p:nvPr/>
            </p:nvSpPr>
            <p:spPr bwMode="auto">
              <a:xfrm>
                <a:off x="3336" y="1891"/>
                <a:ext cx="1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5" name="Line 274"/>
              <p:cNvSpPr>
                <a:spLocks noChangeShapeType="1"/>
              </p:cNvSpPr>
              <p:nvPr/>
            </p:nvSpPr>
            <p:spPr bwMode="auto">
              <a:xfrm flipH="1">
                <a:off x="5537" y="1891"/>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6" name="Rectangle 275"/>
              <p:cNvSpPr>
                <a:spLocks noChangeArrowheads="1"/>
              </p:cNvSpPr>
              <p:nvPr/>
            </p:nvSpPr>
            <p:spPr bwMode="auto">
              <a:xfrm>
                <a:off x="3191" y="1855"/>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07" name="Line 276"/>
              <p:cNvSpPr>
                <a:spLocks noChangeShapeType="1"/>
              </p:cNvSpPr>
              <p:nvPr/>
            </p:nvSpPr>
            <p:spPr bwMode="auto">
              <a:xfrm>
                <a:off x="3336" y="1737"/>
                <a:ext cx="1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8" name="Line 277"/>
              <p:cNvSpPr>
                <a:spLocks noChangeShapeType="1"/>
              </p:cNvSpPr>
              <p:nvPr/>
            </p:nvSpPr>
            <p:spPr bwMode="auto">
              <a:xfrm flipH="1">
                <a:off x="5537" y="1737"/>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9" name="Rectangle 278"/>
              <p:cNvSpPr>
                <a:spLocks noChangeArrowheads="1"/>
              </p:cNvSpPr>
              <p:nvPr/>
            </p:nvSpPr>
            <p:spPr bwMode="auto">
              <a:xfrm>
                <a:off x="3191" y="1700"/>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10" name="Line 279"/>
              <p:cNvSpPr>
                <a:spLocks noChangeShapeType="1"/>
              </p:cNvSpPr>
              <p:nvPr/>
            </p:nvSpPr>
            <p:spPr bwMode="auto">
              <a:xfrm>
                <a:off x="3336" y="1737"/>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11" name="Line 280"/>
              <p:cNvSpPr>
                <a:spLocks noChangeShapeType="1"/>
              </p:cNvSpPr>
              <p:nvPr/>
            </p:nvSpPr>
            <p:spPr bwMode="auto">
              <a:xfrm>
                <a:off x="3336" y="2522"/>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12" name="Line 281"/>
              <p:cNvSpPr>
                <a:spLocks noChangeShapeType="1"/>
              </p:cNvSpPr>
              <p:nvPr/>
            </p:nvSpPr>
            <p:spPr bwMode="auto">
              <a:xfrm flipV="1">
                <a:off x="5560" y="1737"/>
                <a:ext cx="1" cy="78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13" name="Line 282"/>
              <p:cNvSpPr>
                <a:spLocks noChangeShapeType="1"/>
              </p:cNvSpPr>
              <p:nvPr/>
            </p:nvSpPr>
            <p:spPr bwMode="auto">
              <a:xfrm flipV="1">
                <a:off x="3336" y="1737"/>
                <a:ext cx="1" cy="78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14" name="Freeform 283"/>
              <p:cNvSpPr>
                <a:spLocks/>
              </p:cNvSpPr>
              <p:nvPr/>
            </p:nvSpPr>
            <p:spPr bwMode="auto">
              <a:xfrm>
                <a:off x="3336" y="1841"/>
                <a:ext cx="363" cy="540"/>
              </a:xfrm>
              <a:custGeom>
                <a:avLst/>
                <a:gdLst/>
                <a:ahLst/>
                <a:cxnLst>
                  <a:cxn ang="0">
                    <a:pos x="4" y="518"/>
                  </a:cxn>
                  <a:cxn ang="0">
                    <a:pos x="18" y="504"/>
                  </a:cxn>
                  <a:cxn ang="0">
                    <a:pos x="23" y="495"/>
                  </a:cxn>
                  <a:cxn ang="0">
                    <a:pos x="36" y="472"/>
                  </a:cxn>
                  <a:cxn ang="0">
                    <a:pos x="41" y="445"/>
                  </a:cxn>
                  <a:cxn ang="0">
                    <a:pos x="50" y="427"/>
                  </a:cxn>
                  <a:cxn ang="0">
                    <a:pos x="54" y="404"/>
                  </a:cxn>
                  <a:cxn ang="0">
                    <a:pos x="63" y="404"/>
                  </a:cxn>
                  <a:cxn ang="0">
                    <a:pos x="73" y="427"/>
                  </a:cxn>
                  <a:cxn ang="0">
                    <a:pos x="77" y="468"/>
                  </a:cxn>
                  <a:cxn ang="0">
                    <a:pos x="91" y="495"/>
                  </a:cxn>
                  <a:cxn ang="0">
                    <a:pos x="100" y="509"/>
                  </a:cxn>
                  <a:cxn ang="0">
                    <a:pos x="109" y="509"/>
                  </a:cxn>
                  <a:cxn ang="0">
                    <a:pos x="118" y="509"/>
                  </a:cxn>
                  <a:cxn ang="0">
                    <a:pos x="132" y="509"/>
                  </a:cxn>
                  <a:cxn ang="0">
                    <a:pos x="141" y="509"/>
                  </a:cxn>
                  <a:cxn ang="0">
                    <a:pos x="159" y="513"/>
                  </a:cxn>
                  <a:cxn ang="0">
                    <a:pos x="168" y="513"/>
                  </a:cxn>
                  <a:cxn ang="0">
                    <a:pos x="177" y="513"/>
                  </a:cxn>
                  <a:cxn ang="0">
                    <a:pos x="182" y="518"/>
                  </a:cxn>
                  <a:cxn ang="0">
                    <a:pos x="186" y="518"/>
                  </a:cxn>
                  <a:cxn ang="0">
                    <a:pos x="195" y="518"/>
                  </a:cxn>
                  <a:cxn ang="0">
                    <a:pos x="204" y="518"/>
                  </a:cxn>
                  <a:cxn ang="0">
                    <a:pos x="209" y="522"/>
                  </a:cxn>
                  <a:cxn ang="0">
                    <a:pos x="218" y="522"/>
                  </a:cxn>
                  <a:cxn ang="0">
                    <a:pos x="231" y="522"/>
                  </a:cxn>
                  <a:cxn ang="0">
                    <a:pos x="241" y="518"/>
                  </a:cxn>
                  <a:cxn ang="0">
                    <a:pos x="245" y="522"/>
                  </a:cxn>
                  <a:cxn ang="0">
                    <a:pos x="250" y="518"/>
                  </a:cxn>
                  <a:cxn ang="0">
                    <a:pos x="263" y="518"/>
                  </a:cxn>
                  <a:cxn ang="0">
                    <a:pos x="277" y="499"/>
                  </a:cxn>
                  <a:cxn ang="0">
                    <a:pos x="286" y="490"/>
                  </a:cxn>
                  <a:cxn ang="0">
                    <a:pos x="295" y="490"/>
                  </a:cxn>
                  <a:cxn ang="0">
                    <a:pos x="300" y="495"/>
                  </a:cxn>
                  <a:cxn ang="0">
                    <a:pos x="309" y="509"/>
                  </a:cxn>
                  <a:cxn ang="0">
                    <a:pos x="322" y="527"/>
                  </a:cxn>
                  <a:cxn ang="0">
                    <a:pos x="327" y="531"/>
                  </a:cxn>
                  <a:cxn ang="0">
                    <a:pos x="331" y="531"/>
                  </a:cxn>
                  <a:cxn ang="0">
                    <a:pos x="340" y="536"/>
                  </a:cxn>
                  <a:cxn ang="0">
                    <a:pos x="345" y="209"/>
                  </a:cxn>
                  <a:cxn ang="0">
                    <a:pos x="354" y="5"/>
                  </a:cxn>
                  <a:cxn ang="0">
                    <a:pos x="359" y="350"/>
                  </a:cxn>
                </a:cxnLst>
                <a:rect l="0" t="0" r="r" b="b"/>
                <a:pathLst>
                  <a:path w="363" h="540">
                    <a:moveTo>
                      <a:pt x="4" y="518"/>
                    </a:moveTo>
                    <a:lnTo>
                      <a:pt x="0" y="518"/>
                    </a:lnTo>
                    <a:lnTo>
                      <a:pt x="4" y="518"/>
                    </a:lnTo>
                    <a:lnTo>
                      <a:pt x="9" y="513"/>
                    </a:lnTo>
                    <a:lnTo>
                      <a:pt x="14" y="509"/>
                    </a:lnTo>
                    <a:lnTo>
                      <a:pt x="18" y="504"/>
                    </a:lnTo>
                    <a:lnTo>
                      <a:pt x="18" y="499"/>
                    </a:lnTo>
                    <a:lnTo>
                      <a:pt x="23" y="504"/>
                    </a:lnTo>
                    <a:lnTo>
                      <a:pt x="23" y="495"/>
                    </a:lnTo>
                    <a:lnTo>
                      <a:pt x="32" y="486"/>
                    </a:lnTo>
                    <a:lnTo>
                      <a:pt x="32" y="477"/>
                    </a:lnTo>
                    <a:lnTo>
                      <a:pt x="36" y="472"/>
                    </a:lnTo>
                    <a:lnTo>
                      <a:pt x="36" y="463"/>
                    </a:lnTo>
                    <a:lnTo>
                      <a:pt x="41" y="459"/>
                    </a:lnTo>
                    <a:lnTo>
                      <a:pt x="41" y="445"/>
                    </a:lnTo>
                    <a:lnTo>
                      <a:pt x="45" y="440"/>
                    </a:lnTo>
                    <a:lnTo>
                      <a:pt x="45" y="431"/>
                    </a:lnTo>
                    <a:lnTo>
                      <a:pt x="50" y="427"/>
                    </a:lnTo>
                    <a:lnTo>
                      <a:pt x="50" y="418"/>
                    </a:lnTo>
                    <a:lnTo>
                      <a:pt x="54" y="413"/>
                    </a:lnTo>
                    <a:lnTo>
                      <a:pt x="54" y="404"/>
                    </a:lnTo>
                    <a:lnTo>
                      <a:pt x="59" y="400"/>
                    </a:lnTo>
                    <a:lnTo>
                      <a:pt x="63" y="395"/>
                    </a:lnTo>
                    <a:lnTo>
                      <a:pt x="63" y="404"/>
                    </a:lnTo>
                    <a:lnTo>
                      <a:pt x="68" y="409"/>
                    </a:lnTo>
                    <a:lnTo>
                      <a:pt x="68" y="422"/>
                    </a:lnTo>
                    <a:lnTo>
                      <a:pt x="73" y="427"/>
                    </a:lnTo>
                    <a:lnTo>
                      <a:pt x="73" y="445"/>
                    </a:lnTo>
                    <a:lnTo>
                      <a:pt x="77" y="450"/>
                    </a:lnTo>
                    <a:lnTo>
                      <a:pt x="77" y="468"/>
                    </a:lnTo>
                    <a:lnTo>
                      <a:pt x="82" y="472"/>
                    </a:lnTo>
                    <a:lnTo>
                      <a:pt x="82" y="486"/>
                    </a:lnTo>
                    <a:lnTo>
                      <a:pt x="91" y="495"/>
                    </a:lnTo>
                    <a:lnTo>
                      <a:pt x="91" y="499"/>
                    </a:lnTo>
                    <a:lnTo>
                      <a:pt x="95" y="504"/>
                    </a:lnTo>
                    <a:lnTo>
                      <a:pt x="100" y="509"/>
                    </a:lnTo>
                    <a:lnTo>
                      <a:pt x="109" y="509"/>
                    </a:lnTo>
                    <a:lnTo>
                      <a:pt x="104" y="509"/>
                    </a:lnTo>
                    <a:lnTo>
                      <a:pt x="109" y="509"/>
                    </a:lnTo>
                    <a:lnTo>
                      <a:pt x="118" y="509"/>
                    </a:lnTo>
                    <a:lnTo>
                      <a:pt x="113" y="509"/>
                    </a:lnTo>
                    <a:lnTo>
                      <a:pt x="118" y="509"/>
                    </a:lnTo>
                    <a:lnTo>
                      <a:pt x="123" y="509"/>
                    </a:lnTo>
                    <a:lnTo>
                      <a:pt x="127" y="509"/>
                    </a:lnTo>
                    <a:lnTo>
                      <a:pt x="132" y="509"/>
                    </a:lnTo>
                    <a:lnTo>
                      <a:pt x="136" y="509"/>
                    </a:lnTo>
                    <a:lnTo>
                      <a:pt x="145" y="509"/>
                    </a:lnTo>
                    <a:lnTo>
                      <a:pt x="141" y="509"/>
                    </a:lnTo>
                    <a:lnTo>
                      <a:pt x="145" y="509"/>
                    </a:lnTo>
                    <a:lnTo>
                      <a:pt x="150" y="513"/>
                    </a:lnTo>
                    <a:lnTo>
                      <a:pt x="159" y="513"/>
                    </a:lnTo>
                    <a:lnTo>
                      <a:pt x="154" y="513"/>
                    </a:lnTo>
                    <a:lnTo>
                      <a:pt x="159" y="513"/>
                    </a:lnTo>
                    <a:lnTo>
                      <a:pt x="168" y="513"/>
                    </a:lnTo>
                    <a:lnTo>
                      <a:pt x="163" y="513"/>
                    </a:lnTo>
                    <a:lnTo>
                      <a:pt x="168" y="513"/>
                    </a:lnTo>
                    <a:lnTo>
                      <a:pt x="177" y="513"/>
                    </a:lnTo>
                    <a:lnTo>
                      <a:pt x="177" y="518"/>
                    </a:lnTo>
                    <a:lnTo>
                      <a:pt x="177" y="513"/>
                    </a:lnTo>
                    <a:lnTo>
                      <a:pt x="182" y="518"/>
                    </a:lnTo>
                    <a:lnTo>
                      <a:pt x="182" y="513"/>
                    </a:lnTo>
                    <a:lnTo>
                      <a:pt x="182" y="518"/>
                    </a:lnTo>
                    <a:lnTo>
                      <a:pt x="186" y="518"/>
                    </a:lnTo>
                    <a:lnTo>
                      <a:pt x="191" y="518"/>
                    </a:lnTo>
                    <a:lnTo>
                      <a:pt x="200" y="518"/>
                    </a:lnTo>
                    <a:lnTo>
                      <a:pt x="195" y="518"/>
                    </a:lnTo>
                    <a:lnTo>
                      <a:pt x="200" y="522"/>
                    </a:lnTo>
                    <a:lnTo>
                      <a:pt x="204" y="518"/>
                    </a:lnTo>
                    <a:lnTo>
                      <a:pt x="204" y="518"/>
                    </a:lnTo>
                    <a:lnTo>
                      <a:pt x="204" y="522"/>
                    </a:lnTo>
                    <a:lnTo>
                      <a:pt x="213" y="522"/>
                    </a:lnTo>
                    <a:lnTo>
                      <a:pt x="209" y="522"/>
                    </a:lnTo>
                    <a:lnTo>
                      <a:pt x="213" y="522"/>
                    </a:lnTo>
                    <a:lnTo>
                      <a:pt x="222" y="522"/>
                    </a:lnTo>
                    <a:lnTo>
                      <a:pt x="218" y="522"/>
                    </a:lnTo>
                    <a:lnTo>
                      <a:pt x="222" y="518"/>
                    </a:lnTo>
                    <a:lnTo>
                      <a:pt x="227" y="518"/>
                    </a:lnTo>
                    <a:lnTo>
                      <a:pt x="231" y="522"/>
                    </a:lnTo>
                    <a:lnTo>
                      <a:pt x="231" y="518"/>
                    </a:lnTo>
                    <a:lnTo>
                      <a:pt x="236" y="522"/>
                    </a:lnTo>
                    <a:lnTo>
                      <a:pt x="241" y="518"/>
                    </a:lnTo>
                    <a:lnTo>
                      <a:pt x="241" y="522"/>
                    </a:lnTo>
                    <a:lnTo>
                      <a:pt x="241" y="518"/>
                    </a:lnTo>
                    <a:lnTo>
                      <a:pt x="245" y="522"/>
                    </a:lnTo>
                    <a:lnTo>
                      <a:pt x="250" y="518"/>
                    </a:lnTo>
                    <a:lnTo>
                      <a:pt x="250" y="522"/>
                    </a:lnTo>
                    <a:lnTo>
                      <a:pt x="250" y="518"/>
                    </a:lnTo>
                    <a:lnTo>
                      <a:pt x="254" y="522"/>
                    </a:lnTo>
                    <a:lnTo>
                      <a:pt x="259" y="522"/>
                    </a:lnTo>
                    <a:lnTo>
                      <a:pt x="263" y="518"/>
                    </a:lnTo>
                    <a:lnTo>
                      <a:pt x="268" y="513"/>
                    </a:lnTo>
                    <a:lnTo>
                      <a:pt x="277" y="504"/>
                    </a:lnTo>
                    <a:lnTo>
                      <a:pt x="277" y="499"/>
                    </a:lnTo>
                    <a:lnTo>
                      <a:pt x="281" y="504"/>
                    </a:lnTo>
                    <a:lnTo>
                      <a:pt x="281" y="495"/>
                    </a:lnTo>
                    <a:lnTo>
                      <a:pt x="286" y="490"/>
                    </a:lnTo>
                    <a:lnTo>
                      <a:pt x="286" y="481"/>
                    </a:lnTo>
                    <a:lnTo>
                      <a:pt x="290" y="486"/>
                    </a:lnTo>
                    <a:lnTo>
                      <a:pt x="295" y="490"/>
                    </a:lnTo>
                    <a:lnTo>
                      <a:pt x="300" y="495"/>
                    </a:lnTo>
                    <a:lnTo>
                      <a:pt x="300" y="499"/>
                    </a:lnTo>
                    <a:lnTo>
                      <a:pt x="300" y="495"/>
                    </a:lnTo>
                    <a:lnTo>
                      <a:pt x="309" y="495"/>
                    </a:lnTo>
                    <a:lnTo>
                      <a:pt x="304" y="495"/>
                    </a:lnTo>
                    <a:lnTo>
                      <a:pt x="309" y="509"/>
                    </a:lnTo>
                    <a:lnTo>
                      <a:pt x="313" y="513"/>
                    </a:lnTo>
                    <a:lnTo>
                      <a:pt x="313" y="518"/>
                    </a:lnTo>
                    <a:lnTo>
                      <a:pt x="322" y="527"/>
                    </a:lnTo>
                    <a:lnTo>
                      <a:pt x="318" y="527"/>
                    </a:lnTo>
                    <a:lnTo>
                      <a:pt x="322" y="527"/>
                    </a:lnTo>
                    <a:lnTo>
                      <a:pt x="327" y="531"/>
                    </a:lnTo>
                    <a:lnTo>
                      <a:pt x="327" y="527"/>
                    </a:lnTo>
                    <a:lnTo>
                      <a:pt x="327" y="527"/>
                    </a:lnTo>
                    <a:lnTo>
                      <a:pt x="331" y="531"/>
                    </a:lnTo>
                    <a:lnTo>
                      <a:pt x="336" y="536"/>
                    </a:lnTo>
                    <a:lnTo>
                      <a:pt x="336" y="540"/>
                    </a:lnTo>
                    <a:lnTo>
                      <a:pt x="340" y="536"/>
                    </a:lnTo>
                    <a:lnTo>
                      <a:pt x="340" y="463"/>
                    </a:lnTo>
                    <a:lnTo>
                      <a:pt x="345" y="454"/>
                    </a:lnTo>
                    <a:lnTo>
                      <a:pt x="345" y="209"/>
                    </a:lnTo>
                    <a:lnTo>
                      <a:pt x="349" y="173"/>
                    </a:lnTo>
                    <a:lnTo>
                      <a:pt x="349" y="0"/>
                    </a:lnTo>
                    <a:lnTo>
                      <a:pt x="354" y="5"/>
                    </a:lnTo>
                    <a:lnTo>
                      <a:pt x="354" y="173"/>
                    </a:lnTo>
                    <a:lnTo>
                      <a:pt x="359" y="195"/>
                    </a:lnTo>
                    <a:lnTo>
                      <a:pt x="359" y="350"/>
                    </a:lnTo>
                    <a:lnTo>
                      <a:pt x="363" y="368"/>
                    </a:lnTo>
                    <a:lnTo>
                      <a:pt x="363" y="440"/>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15" name="Freeform 284"/>
              <p:cNvSpPr>
                <a:spLocks/>
              </p:cNvSpPr>
              <p:nvPr/>
            </p:nvSpPr>
            <p:spPr bwMode="auto">
              <a:xfrm>
                <a:off x="3699" y="2222"/>
                <a:ext cx="336" cy="132"/>
              </a:xfrm>
              <a:custGeom>
                <a:avLst/>
                <a:gdLst/>
                <a:ahLst/>
                <a:cxnLst>
                  <a:cxn ang="0">
                    <a:pos x="5" y="100"/>
                  </a:cxn>
                  <a:cxn ang="0">
                    <a:pos x="18" y="128"/>
                  </a:cxn>
                  <a:cxn ang="0">
                    <a:pos x="27" y="132"/>
                  </a:cxn>
                  <a:cxn ang="0">
                    <a:pos x="32" y="128"/>
                  </a:cxn>
                  <a:cxn ang="0">
                    <a:pos x="41" y="128"/>
                  </a:cxn>
                  <a:cxn ang="0">
                    <a:pos x="50" y="118"/>
                  </a:cxn>
                  <a:cxn ang="0">
                    <a:pos x="55" y="123"/>
                  </a:cxn>
                  <a:cxn ang="0">
                    <a:pos x="64" y="109"/>
                  </a:cxn>
                  <a:cxn ang="0">
                    <a:pos x="68" y="100"/>
                  </a:cxn>
                  <a:cxn ang="0">
                    <a:pos x="82" y="78"/>
                  </a:cxn>
                  <a:cxn ang="0">
                    <a:pos x="86" y="55"/>
                  </a:cxn>
                  <a:cxn ang="0">
                    <a:pos x="95" y="37"/>
                  </a:cxn>
                  <a:cxn ang="0">
                    <a:pos x="100" y="14"/>
                  </a:cxn>
                  <a:cxn ang="0">
                    <a:pos x="109" y="0"/>
                  </a:cxn>
                  <a:cxn ang="0">
                    <a:pos x="118" y="19"/>
                  </a:cxn>
                  <a:cxn ang="0">
                    <a:pos x="123" y="59"/>
                  </a:cxn>
                  <a:cxn ang="0">
                    <a:pos x="132" y="82"/>
                  </a:cxn>
                  <a:cxn ang="0">
                    <a:pos x="141" y="105"/>
                  </a:cxn>
                  <a:cxn ang="0">
                    <a:pos x="150" y="109"/>
                  </a:cxn>
                  <a:cxn ang="0">
                    <a:pos x="154" y="105"/>
                  </a:cxn>
                  <a:cxn ang="0">
                    <a:pos x="159" y="109"/>
                  </a:cxn>
                  <a:cxn ang="0">
                    <a:pos x="173" y="109"/>
                  </a:cxn>
                  <a:cxn ang="0">
                    <a:pos x="182" y="109"/>
                  </a:cxn>
                  <a:cxn ang="0">
                    <a:pos x="186" y="114"/>
                  </a:cxn>
                  <a:cxn ang="0">
                    <a:pos x="191" y="114"/>
                  </a:cxn>
                  <a:cxn ang="0">
                    <a:pos x="204" y="114"/>
                  </a:cxn>
                  <a:cxn ang="0">
                    <a:pos x="213" y="118"/>
                  </a:cxn>
                  <a:cxn ang="0">
                    <a:pos x="218" y="118"/>
                  </a:cxn>
                  <a:cxn ang="0">
                    <a:pos x="222" y="114"/>
                  </a:cxn>
                  <a:cxn ang="0">
                    <a:pos x="232" y="118"/>
                  </a:cxn>
                  <a:cxn ang="0">
                    <a:pos x="236" y="123"/>
                  </a:cxn>
                  <a:cxn ang="0">
                    <a:pos x="245" y="123"/>
                  </a:cxn>
                  <a:cxn ang="0">
                    <a:pos x="254" y="123"/>
                  </a:cxn>
                  <a:cxn ang="0">
                    <a:pos x="259" y="128"/>
                  </a:cxn>
                  <a:cxn ang="0">
                    <a:pos x="268" y="128"/>
                  </a:cxn>
                  <a:cxn ang="0">
                    <a:pos x="277" y="123"/>
                  </a:cxn>
                  <a:cxn ang="0">
                    <a:pos x="281" y="123"/>
                  </a:cxn>
                  <a:cxn ang="0">
                    <a:pos x="286" y="128"/>
                  </a:cxn>
                  <a:cxn ang="0">
                    <a:pos x="295" y="123"/>
                  </a:cxn>
                  <a:cxn ang="0">
                    <a:pos x="300" y="128"/>
                  </a:cxn>
                  <a:cxn ang="0">
                    <a:pos x="318" y="114"/>
                  </a:cxn>
                  <a:cxn ang="0">
                    <a:pos x="327" y="100"/>
                  </a:cxn>
                </a:cxnLst>
                <a:rect l="0" t="0" r="r" b="b"/>
                <a:pathLst>
                  <a:path w="336" h="132">
                    <a:moveTo>
                      <a:pt x="0" y="59"/>
                    </a:moveTo>
                    <a:lnTo>
                      <a:pt x="5" y="69"/>
                    </a:lnTo>
                    <a:lnTo>
                      <a:pt x="5" y="100"/>
                    </a:lnTo>
                    <a:lnTo>
                      <a:pt x="9" y="105"/>
                    </a:lnTo>
                    <a:lnTo>
                      <a:pt x="9" y="118"/>
                    </a:lnTo>
                    <a:lnTo>
                      <a:pt x="18" y="128"/>
                    </a:lnTo>
                    <a:lnTo>
                      <a:pt x="18" y="132"/>
                    </a:lnTo>
                    <a:lnTo>
                      <a:pt x="23" y="132"/>
                    </a:lnTo>
                    <a:lnTo>
                      <a:pt x="27" y="132"/>
                    </a:lnTo>
                    <a:lnTo>
                      <a:pt x="32" y="128"/>
                    </a:lnTo>
                    <a:lnTo>
                      <a:pt x="32" y="132"/>
                    </a:lnTo>
                    <a:lnTo>
                      <a:pt x="32" y="128"/>
                    </a:lnTo>
                    <a:lnTo>
                      <a:pt x="41" y="128"/>
                    </a:lnTo>
                    <a:lnTo>
                      <a:pt x="36" y="128"/>
                    </a:lnTo>
                    <a:lnTo>
                      <a:pt x="41" y="128"/>
                    </a:lnTo>
                    <a:lnTo>
                      <a:pt x="45" y="123"/>
                    </a:lnTo>
                    <a:lnTo>
                      <a:pt x="50" y="128"/>
                    </a:lnTo>
                    <a:lnTo>
                      <a:pt x="50" y="118"/>
                    </a:lnTo>
                    <a:lnTo>
                      <a:pt x="50" y="123"/>
                    </a:lnTo>
                    <a:lnTo>
                      <a:pt x="55" y="118"/>
                    </a:lnTo>
                    <a:lnTo>
                      <a:pt x="55" y="123"/>
                    </a:lnTo>
                    <a:lnTo>
                      <a:pt x="55" y="118"/>
                    </a:lnTo>
                    <a:lnTo>
                      <a:pt x="59" y="114"/>
                    </a:lnTo>
                    <a:lnTo>
                      <a:pt x="64" y="109"/>
                    </a:lnTo>
                    <a:lnTo>
                      <a:pt x="64" y="114"/>
                    </a:lnTo>
                    <a:lnTo>
                      <a:pt x="64" y="105"/>
                    </a:lnTo>
                    <a:lnTo>
                      <a:pt x="68" y="100"/>
                    </a:lnTo>
                    <a:lnTo>
                      <a:pt x="77" y="91"/>
                    </a:lnTo>
                    <a:lnTo>
                      <a:pt x="77" y="82"/>
                    </a:lnTo>
                    <a:lnTo>
                      <a:pt x="82" y="78"/>
                    </a:lnTo>
                    <a:lnTo>
                      <a:pt x="82" y="73"/>
                    </a:lnTo>
                    <a:lnTo>
                      <a:pt x="86" y="69"/>
                    </a:lnTo>
                    <a:lnTo>
                      <a:pt x="86" y="55"/>
                    </a:lnTo>
                    <a:lnTo>
                      <a:pt x="91" y="50"/>
                    </a:lnTo>
                    <a:lnTo>
                      <a:pt x="91" y="41"/>
                    </a:lnTo>
                    <a:lnTo>
                      <a:pt x="95" y="37"/>
                    </a:lnTo>
                    <a:lnTo>
                      <a:pt x="95" y="28"/>
                    </a:lnTo>
                    <a:lnTo>
                      <a:pt x="100" y="23"/>
                    </a:lnTo>
                    <a:lnTo>
                      <a:pt x="100" y="14"/>
                    </a:lnTo>
                    <a:lnTo>
                      <a:pt x="104" y="10"/>
                    </a:lnTo>
                    <a:lnTo>
                      <a:pt x="104" y="0"/>
                    </a:lnTo>
                    <a:lnTo>
                      <a:pt x="109" y="0"/>
                    </a:lnTo>
                    <a:lnTo>
                      <a:pt x="114" y="5"/>
                    </a:lnTo>
                    <a:lnTo>
                      <a:pt x="114" y="14"/>
                    </a:lnTo>
                    <a:lnTo>
                      <a:pt x="118" y="19"/>
                    </a:lnTo>
                    <a:lnTo>
                      <a:pt x="118" y="32"/>
                    </a:lnTo>
                    <a:lnTo>
                      <a:pt x="123" y="37"/>
                    </a:lnTo>
                    <a:lnTo>
                      <a:pt x="123" y="59"/>
                    </a:lnTo>
                    <a:lnTo>
                      <a:pt x="127" y="64"/>
                    </a:lnTo>
                    <a:lnTo>
                      <a:pt x="127" y="78"/>
                    </a:lnTo>
                    <a:lnTo>
                      <a:pt x="132" y="82"/>
                    </a:lnTo>
                    <a:lnTo>
                      <a:pt x="132" y="91"/>
                    </a:lnTo>
                    <a:lnTo>
                      <a:pt x="141" y="100"/>
                    </a:lnTo>
                    <a:lnTo>
                      <a:pt x="141" y="105"/>
                    </a:lnTo>
                    <a:lnTo>
                      <a:pt x="145" y="109"/>
                    </a:lnTo>
                    <a:lnTo>
                      <a:pt x="150" y="105"/>
                    </a:lnTo>
                    <a:lnTo>
                      <a:pt x="150" y="109"/>
                    </a:lnTo>
                    <a:lnTo>
                      <a:pt x="154" y="105"/>
                    </a:lnTo>
                    <a:lnTo>
                      <a:pt x="154" y="109"/>
                    </a:lnTo>
                    <a:lnTo>
                      <a:pt x="154" y="105"/>
                    </a:lnTo>
                    <a:lnTo>
                      <a:pt x="159" y="109"/>
                    </a:lnTo>
                    <a:lnTo>
                      <a:pt x="159" y="105"/>
                    </a:lnTo>
                    <a:lnTo>
                      <a:pt x="159" y="109"/>
                    </a:lnTo>
                    <a:lnTo>
                      <a:pt x="163" y="109"/>
                    </a:lnTo>
                    <a:lnTo>
                      <a:pt x="168" y="109"/>
                    </a:lnTo>
                    <a:lnTo>
                      <a:pt x="173" y="109"/>
                    </a:lnTo>
                    <a:lnTo>
                      <a:pt x="182" y="109"/>
                    </a:lnTo>
                    <a:lnTo>
                      <a:pt x="177" y="109"/>
                    </a:lnTo>
                    <a:lnTo>
                      <a:pt x="182" y="109"/>
                    </a:lnTo>
                    <a:lnTo>
                      <a:pt x="186" y="114"/>
                    </a:lnTo>
                    <a:lnTo>
                      <a:pt x="186" y="109"/>
                    </a:lnTo>
                    <a:lnTo>
                      <a:pt x="186" y="114"/>
                    </a:lnTo>
                    <a:lnTo>
                      <a:pt x="191" y="109"/>
                    </a:lnTo>
                    <a:lnTo>
                      <a:pt x="191" y="109"/>
                    </a:lnTo>
                    <a:lnTo>
                      <a:pt x="191" y="114"/>
                    </a:lnTo>
                    <a:lnTo>
                      <a:pt x="195" y="114"/>
                    </a:lnTo>
                    <a:lnTo>
                      <a:pt x="200" y="114"/>
                    </a:lnTo>
                    <a:lnTo>
                      <a:pt x="204" y="114"/>
                    </a:lnTo>
                    <a:lnTo>
                      <a:pt x="209" y="114"/>
                    </a:lnTo>
                    <a:lnTo>
                      <a:pt x="213" y="118"/>
                    </a:lnTo>
                    <a:lnTo>
                      <a:pt x="213" y="118"/>
                    </a:lnTo>
                    <a:lnTo>
                      <a:pt x="213" y="114"/>
                    </a:lnTo>
                    <a:lnTo>
                      <a:pt x="213" y="114"/>
                    </a:lnTo>
                    <a:lnTo>
                      <a:pt x="218" y="118"/>
                    </a:lnTo>
                    <a:lnTo>
                      <a:pt x="218" y="114"/>
                    </a:lnTo>
                    <a:lnTo>
                      <a:pt x="218" y="118"/>
                    </a:lnTo>
                    <a:lnTo>
                      <a:pt x="222" y="114"/>
                    </a:lnTo>
                    <a:lnTo>
                      <a:pt x="232" y="123"/>
                    </a:lnTo>
                    <a:lnTo>
                      <a:pt x="232" y="123"/>
                    </a:lnTo>
                    <a:lnTo>
                      <a:pt x="232" y="118"/>
                    </a:lnTo>
                    <a:lnTo>
                      <a:pt x="236" y="123"/>
                    </a:lnTo>
                    <a:lnTo>
                      <a:pt x="236" y="118"/>
                    </a:lnTo>
                    <a:lnTo>
                      <a:pt x="236" y="123"/>
                    </a:lnTo>
                    <a:lnTo>
                      <a:pt x="241" y="123"/>
                    </a:lnTo>
                    <a:lnTo>
                      <a:pt x="245" y="118"/>
                    </a:lnTo>
                    <a:lnTo>
                      <a:pt x="245" y="123"/>
                    </a:lnTo>
                    <a:lnTo>
                      <a:pt x="254" y="123"/>
                    </a:lnTo>
                    <a:lnTo>
                      <a:pt x="250" y="123"/>
                    </a:lnTo>
                    <a:lnTo>
                      <a:pt x="254" y="123"/>
                    </a:lnTo>
                    <a:lnTo>
                      <a:pt x="259" y="128"/>
                    </a:lnTo>
                    <a:lnTo>
                      <a:pt x="259" y="123"/>
                    </a:lnTo>
                    <a:lnTo>
                      <a:pt x="259" y="128"/>
                    </a:lnTo>
                    <a:lnTo>
                      <a:pt x="268" y="128"/>
                    </a:lnTo>
                    <a:lnTo>
                      <a:pt x="268" y="123"/>
                    </a:lnTo>
                    <a:lnTo>
                      <a:pt x="268" y="128"/>
                    </a:lnTo>
                    <a:lnTo>
                      <a:pt x="277" y="128"/>
                    </a:lnTo>
                    <a:lnTo>
                      <a:pt x="272" y="128"/>
                    </a:lnTo>
                    <a:lnTo>
                      <a:pt x="277" y="123"/>
                    </a:lnTo>
                    <a:lnTo>
                      <a:pt x="277" y="128"/>
                    </a:lnTo>
                    <a:lnTo>
                      <a:pt x="281" y="123"/>
                    </a:lnTo>
                    <a:lnTo>
                      <a:pt x="281" y="123"/>
                    </a:lnTo>
                    <a:lnTo>
                      <a:pt x="281" y="128"/>
                    </a:lnTo>
                    <a:lnTo>
                      <a:pt x="291" y="128"/>
                    </a:lnTo>
                    <a:lnTo>
                      <a:pt x="286" y="128"/>
                    </a:lnTo>
                    <a:lnTo>
                      <a:pt x="291" y="123"/>
                    </a:lnTo>
                    <a:lnTo>
                      <a:pt x="291" y="128"/>
                    </a:lnTo>
                    <a:lnTo>
                      <a:pt x="295" y="123"/>
                    </a:lnTo>
                    <a:lnTo>
                      <a:pt x="300" y="128"/>
                    </a:lnTo>
                    <a:lnTo>
                      <a:pt x="300" y="123"/>
                    </a:lnTo>
                    <a:lnTo>
                      <a:pt x="300" y="128"/>
                    </a:lnTo>
                    <a:lnTo>
                      <a:pt x="304" y="128"/>
                    </a:lnTo>
                    <a:lnTo>
                      <a:pt x="309" y="123"/>
                    </a:lnTo>
                    <a:lnTo>
                      <a:pt x="318" y="114"/>
                    </a:lnTo>
                    <a:lnTo>
                      <a:pt x="318" y="109"/>
                    </a:lnTo>
                    <a:lnTo>
                      <a:pt x="322" y="105"/>
                    </a:lnTo>
                    <a:lnTo>
                      <a:pt x="327" y="100"/>
                    </a:lnTo>
                    <a:lnTo>
                      <a:pt x="327" y="91"/>
                    </a:lnTo>
                    <a:lnTo>
                      <a:pt x="336" y="91"/>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16" name="Freeform 285"/>
              <p:cNvSpPr>
                <a:spLocks/>
              </p:cNvSpPr>
              <p:nvPr/>
            </p:nvSpPr>
            <p:spPr bwMode="auto">
              <a:xfrm>
                <a:off x="4035" y="1855"/>
                <a:ext cx="363" cy="517"/>
              </a:xfrm>
              <a:custGeom>
                <a:avLst/>
                <a:gdLst/>
                <a:ahLst/>
                <a:cxnLst>
                  <a:cxn ang="0">
                    <a:pos x="9" y="467"/>
                  </a:cxn>
                  <a:cxn ang="0">
                    <a:pos x="14" y="472"/>
                  </a:cxn>
                  <a:cxn ang="0">
                    <a:pos x="18" y="495"/>
                  </a:cxn>
                  <a:cxn ang="0">
                    <a:pos x="32" y="504"/>
                  </a:cxn>
                  <a:cxn ang="0">
                    <a:pos x="41" y="513"/>
                  </a:cxn>
                  <a:cxn ang="0">
                    <a:pos x="50" y="458"/>
                  </a:cxn>
                  <a:cxn ang="0">
                    <a:pos x="54" y="0"/>
                  </a:cxn>
                  <a:cxn ang="0">
                    <a:pos x="63" y="145"/>
                  </a:cxn>
                  <a:cxn ang="0">
                    <a:pos x="68" y="399"/>
                  </a:cxn>
                  <a:cxn ang="0">
                    <a:pos x="77" y="458"/>
                  </a:cxn>
                  <a:cxn ang="0">
                    <a:pos x="82" y="485"/>
                  </a:cxn>
                  <a:cxn ang="0">
                    <a:pos x="100" y="490"/>
                  </a:cxn>
                  <a:cxn ang="0">
                    <a:pos x="109" y="485"/>
                  </a:cxn>
                  <a:cxn ang="0">
                    <a:pos x="109" y="481"/>
                  </a:cxn>
                  <a:cxn ang="0">
                    <a:pos x="118" y="476"/>
                  </a:cxn>
                  <a:cxn ang="0">
                    <a:pos x="127" y="472"/>
                  </a:cxn>
                  <a:cxn ang="0">
                    <a:pos x="145" y="454"/>
                  </a:cxn>
                  <a:cxn ang="0">
                    <a:pos x="150" y="431"/>
                  </a:cxn>
                  <a:cxn ang="0">
                    <a:pos x="159" y="413"/>
                  </a:cxn>
                  <a:cxn ang="0">
                    <a:pos x="163" y="390"/>
                  </a:cxn>
                  <a:cxn ang="0">
                    <a:pos x="177" y="367"/>
                  </a:cxn>
                  <a:cxn ang="0">
                    <a:pos x="186" y="390"/>
                  </a:cxn>
                  <a:cxn ang="0">
                    <a:pos x="195" y="422"/>
                  </a:cxn>
                  <a:cxn ang="0">
                    <a:pos x="200" y="449"/>
                  </a:cxn>
                  <a:cxn ang="0">
                    <a:pos x="209" y="463"/>
                  </a:cxn>
                  <a:cxn ang="0">
                    <a:pos x="213" y="467"/>
                  </a:cxn>
                  <a:cxn ang="0">
                    <a:pos x="227" y="467"/>
                  </a:cxn>
                  <a:cxn ang="0">
                    <a:pos x="236" y="472"/>
                  </a:cxn>
                  <a:cxn ang="0">
                    <a:pos x="245" y="467"/>
                  </a:cxn>
                  <a:cxn ang="0">
                    <a:pos x="259" y="476"/>
                  </a:cxn>
                  <a:cxn ang="0">
                    <a:pos x="259" y="472"/>
                  </a:cxn>
                  <a:cxn ang="0">
                    <a:pos x="272" y="476"/>
                  </a:cxn>
                  <a:cxn ang="0">
                    <a:pos x="277" y="481"/>
                  </a:cxn>
                  <a:cxn ang="0">
                    <a:pos x="290" y="481"/>
                  </a:cxn>
                  <a:cxn ang="0">
                    <a:pos x="304" y="485"/>
                  </a:cxn>
                  <a:cxn ang="0">
                    <a:pos x="318" y="490"/>
                  </a:cxn>
                  <a:cxn ang="0">
                    <a:pos x="327" y="490"/>
                  </a:cxn>
                  <a:cxn ang="0">
                    <a:pos x="336" y="490"/>
                  </a:cxn>
                  <a:cxn ang="0">
                    <a:pos x="345" y="490"/>
                  </a:cxn>
                  <a:cxn ang="0">
                    <a:pos x="345" y="495"/>
                  </a:cxn>
                  <a:cxn ang="0">
                    <a:pos x="349" y="490"/>
                  </a:cxn>
                  <a:cxn ang="0">
                    <a:pos x="354" y="495"/>
                  </a:cxn>
                </a:cxnLst>
                <a:rect l="0" t="0" r="r" b="b"/>
                <a:pathLst>
                  <a:path w="363" h="517">
                    <a:moveTo>
                      <a:pt x="0" y="458"/>
                    </a:moveTo>
                    <a:lnTo>
                      <a:pt x="0" y="467"/>
                    </a:lnTo>
                    <a:lnTo>
                      <a:pt x="9" y="467"/>
                    </a:lnTo>
                    <a:lnTo>
                      <a:pt x="9" y="472"/>
                    </a:lnTo>
                    <a:lnTo>
                      <a:pt x="9" y="467"/>
                    </a:lnTo>
                    <a:lnTo>
                      <a:pt x="14" y="472"/>
                    </a:lnTo>
                    <a:lnTo>
                      <a:pt x="14" y="481"/>
                    </a:lnTo>
                    <a:lnTo>
                      <a:pt x="18" y="485"/>
                    </a:lnTo>
                    <a:lnTo>
                      <a:pt x="18" y="495"/>
                    </a:lnTo>
                    <a:lnTo>
                      <a:pt x="23" y="499"/>
                    </a:lnTo>
                    <a:lnTo>
                      <a:pt x="27" y="504"/>
                    </a:lnTo>
                    <a:lnTo>
                      <a:pt x="32" y="504"/>
                    </a:lnTo>
                    <a:lnTo>
                      <a:pt x="36" y="504"/>
                    </a:lnTo>
                    <a:lnTo>
                      <a:pt x="41" y="508"/>
                    </a:lnTo>
                    <a:lnTo>
                      <a:pt x="41" y="513"/>
                    </a:lnTo>
                    <a:lnTo>
                      <a:pt x="45" y="517"/>
                    </a:lnTo>
                    <a:lnTo>
                      <a:pt x="45" y="467"/>
                    </a:lnTo>
                    <a:lnTo>
                      <a:pt x="50" y="458"/>
                    </a:lnTo>
                    <a:lnTo>
                      <a:pt x="50" y="272"/>
                    </a:lnTo>
                    <a:lnTo>
                      <a:pt x="54" y="236"/>
                    </a:lnTo>
                    <a:lnTo>
                      <a:pt x="54" y="0"/>
                    </a:lnTo>
                    <a:lnTo>
                      <a:pt x="59" y="0"/>
                    </a:lnTo>
                    <a:lnTo>
                      <a:pt x="59" y="127"/>
                    </a:lnTo>
                    <a:lnTo>
                      <a:pt x="63" y="145"/>
                    </a:lnTo>
                    <a:lnTo>
                      <a:pt x="63" y="299"/>
                    </a:lnTo>
                    <a:lnTo>
                      <a:pt x="68" y="318"/>
                    </a:lnTo>
                    <a:lnTo>
                      <a:pt x="68" y="399"/>
                    </a:lnTo>
                    <a:lnTo>
                      <a:pt x="73" y="408"/>
                    </a:lnTo>
                    <a:lnTo>
                      <a:pt x="73" y="454"/>
                    </a:lnTo>
                    <a:lnTo>
                      <a:pt x="77" y="458"/>
                    </a:lnTo>
                    <a:lnTo>
                      <a:pt x="77" y="476"/>
                    </a:lnTo>
                    <a:lnTo>
                      <a:pt x="86" y="485"/>
                    </a:lnTo>
                    <a:lnTo>
                      <a:pt x="82" y="485"/>
                    </a:lnTo>
                    <a:lnTo>
                      <a:pt x="86" y="485"/>
                    </a:lnTo>
                    <a:lnTo>
                      <a:pt x="91" y="490"/>
                    </a:lnTo>
                    <a:lnTo>
                      <a:pt x="100" y="490"/>
                    </a:lnTo>
                    <a:lnTo>
                      <a:pt x="95" y="490"/>
                    </a:lnTo>
                    <a:lnTo>
                      <a:pt x="100" y="485"/>
                    </a:lnTo>
                    <a:lnTo>
                      <a:pt x="109" y="485"/>
                    </a:lnTo>
                    <a:lnTo>
                      <a:pt x="109" y="485"/>
                    </a:lnTo>
                    <a:lnTo>
                      <a:pt x="109" y="481"/>
                    </a:lnTo>
                    <a:lnTo>
                      <a:pt x="109" y="481"/>
                    </a:lnTo>
                    <a:lnTo>
                      <a:pt x="118" y="481"/>
                    </a:lnTo>
                    <a:lnTo>
                      <a:pt x="113" y="481"/>
                    </a:lnTo>
                    <a:lnTo>
                      <a:pt x="118" y="476"/>
                    </a:lnTo>
                    <a:lnTo>
                      <a:pt x="127" y="476"/>
                    </a:lnTo>
                    <a:lnTo>
                      <a:pt x="122" y="476"/>
                    </a:lnTo>
                    <a:lnTo>
                      <a:pt x="127" y="472"/>
                    </a:lnTo>
                    <a:lnTo>
                      <a:pt x="132" y="467"/>
                    </a:lnTo>
                    <a:lnTo>
                      <a:pt x="136" y="463"/>
                    </a:lnTo>
                    <a:lnTo>
                      <a:pt x="145" y="454"/>
                    </a:lnTo>
                    <a:lnTo>
                      <a:pt x="145" y="445"/>
                    </a:lnTo>
                    <a:lnTo>
                      <a:pt x="150" y="440"/>
                    </a:lnTo>
                    <a:lnTo>
                      <a:pt x="150" y="431"/>
                    </a:lnTo>
                    <a:lnTo>
                      <a:pt x="154" y="426"/>
                    </a:lnTo>
                    <a:lnTo>
                      <a:pt x="154" y="417"/>
                    </a:lnTo>
                    <a:lnTo>
                      <a:pt x="159" y="413"/>
                    </a:lnTo>
                    <a:lnTo>
                      <a:pt x="159" y="404"/>
                    </a:lnTo>
                    <a:lnTo>
                      <a:pt x="163" y="399"/>
                    </a:lnTo>
                    <a:lnTo>
                      <a:pt x="163" y="390"/>
                    </a:lnTo>
                    <a:lnTo>
                      <a:pt x="168" y="386"/>
                    </a:lnTo>
                    <a:lnTo>
                      <a:pt x="168" y="377"/>
                    </a:lnTo>
                    <a:lnTo>
                      <a:pt x="177" y="367"/>
                    </a:lnTo>
                    <a:lnTo>
                      <a:pt x="177" y="363"/>
                    </a:lnTo>
                    <a:lnTo>
                      <a:pt x="186" y="372"/>
                    </a:lnTo>
                    <a:lnTo>
                      <a:pt x="186" y="390"/>
                    </a:lnTo>
                    <a:lnTo>
                      <a:pt x="191" y="395"/>
                    </a:lnTo>
                    <a:lnTo>
                      <a:pt x="191" y="417"/>
                    </a:lnTo>
                    <a:lnTo>
                      <a:pt x="195" y="422"/>
                    </a:lnTo>
                    <a:lnTo>
                      <a:pt x="195" y="436"/>
                    </a:lnTo>
                    <a:lnTo>
                      <a:pt x="200" y="440"/>
                    </a:lnTo>
                    <a:lnTo>
                      <a:pt x="200" y="449"/>
                    </a:lnTo>
                    <a:lnTo>
                      <a:pt x="204" y="454"/>
                    </a:lnTo>
                    <a:lnTo>
                      <a:pt x="204" y="458"/>
                    </a:lnTo>
                    <a:lnTo>
                      <a:pt x="209" y="463"/>
                    </a:lnTo>
                    <a:lnTo>
                      <a:pt x="213" y="467"/>
                    </a:lnTo>
                    <a:lnTo>
                      <a:pt x="213" y="463"/>
                    </a:lnTo>
                    <a:lnTo>
                      <a:pt x="213" y="467"/>
                    </a:lnTo>
                    <a:lnTo>
                      <a:pt x="218" y="467"/>
                    </a:lnTo>
                    <a:lnTo>
                      <a:pt x="222" y="467"/>
                    </a:lnTo>
                    <a:lnTo>
                      <a:pt x="227" y="467"/>
                    </a:lnTo>
                    <a:lnTo>
                      <a:pt x="231" y="472"/>
                    </a:lnTo>
                    <a:lnTo>
                      <a:pt x="236" y="467"/>
                    </a:lnTo>
                    <a:lnTo>
                      <a:pt x="236" y="472"/>
                    </a:lnTo>
                    <a:lnTo>
                      <a:pt x="236" y="467"/>
                    </a:lnTo>
                    <a:lnTo>
                      <a:pt x="241" y="472"/>
                    </a:lnTo>
                    <a:lnTo>
                      <a:pt x="245" y="467"/>
                    </a:lnTo>
                    <a:lnTo>
                      <a:pt x="250" y="472"/>
                    </a:lnTo>
                    <a:lnTo>
                      <a:pt x="254" y="472"/>
                    </a:lnTo>
                    <a:lnTo>
                      <a:pt x="259" y="476"/>
                    </a:lnTo>
                    <a:lnTo>
                      <a:pt x="259" y="476"/>
                    </a:lnTo>
                    <a:lnTo>
                      <a:pt x="259" y="472"/>
                    </a:lnTo>
                    <a:lnTo>
                      <a:pt x="259" y="472"/>
                    </a:lnTo>
                    <a:lnTo>
                      <a:pt x="263" y="472"/>
                    </a:lnTo>
                    <a:lnTo>
                      <a:pt x="268" y="476"/>
                    </a:lnTo>
                    <a:lnTo>
                      <a:pt x="272" y="476"/>
                    </a:lnTo>
                    <a:lnTo>
                      <a:pt x="277" y="481"/>
                    </a:lnTo>
                    <a:lnTo>
                      <a:pt x="277" y="476"/>
                    </a:lnTo>
                    <a:lnTo>
                      <a:pt x="277" y="481"/>
                    </a:lnTo>
                    <a:lnTo>
                      <a:pt x="281" y="481"/>
                    </a:lnTo>
                    <a:lnTo>
                      <a:pt x="286" y="485"/>
                    </a:lnTo>
                    <a:lnTo>
                      <a:pt x="290" y="481"/>
                    </a:lnTo>
                    <a:lnTo>
                      <a:pt x="295" y="485"/>
                    </a:lnTo>
                    <a:lnTo>
                      <a:pt x="300" y="490"/>
                    </a:lnTo>
                    <a:lnTo>
                      <a:pt x="304" y="485"/>
                    </a:lnTo>
                    <a:lnTo>
                      <a:pt x="309" y="490"/>
                    </a:lnTo>
                    <a:lnTo>
                      <a:pt x="313" y="490"/>
                    </a:lnTo>
                    <a:lnTo>
                      <a:pt x="318" y="490"/>
                    </a:lnTo>
                    <a:lnTo>
                      <a:pt x="327" y="490"/>
                    </a:lnTo>
                    <a:lnTo>
                      <a:pt x="322" y="490"/>
                    </a:lnTo>
                    <a:lnTo>
                      <a:pt x="327" y="490"/>
                    </a:lnTo>
                    <a:lnTo>
                      <a:pt x="336" y="490"/>
                    </a:lnTo>
                    <a:lnTo>
                      <a:pt x="336" y="495"/>
                    </a:lnTo>
                    <a:lnTo>
                      <a:pt x="336" y="490"/>
                    </a:lnTo>
                    <a:lnTo>
                      <a:pt x="336" y="495"/>
                    </a:lnTo>
                    <a:lnTo>
                      <a:pt x="340" y="495"/>
                    </a:lnTo>
                    <a:lnTo>
                      <a:pt x="345" y="490"/>
                    </a:lnTo>
                    <a:lnTo>
                      <a:pt x="345" y="495"/>
                    </a:lnTo>
                    <a:lnTo>
                      <a:pt x="345" y="490"/>
                    </a:lnTo>
                    <a:lnTo>
                      <a:pt x="345" y="495"/>
                    </a:lnTo>
                    <a:lnTo>
                      <a:pt x="349" y="490"/>
                    </a:lnTo>
                    <a:lnTo>
                      <a:pt x="349" y="495"/>
                    </a:lnTo>
                    <a:lnTo>
                      <a:pt x="349" y="490"/>
                    </a:lnTo>
                    <a:lnTo>
                      <a:pt x="354" y="495"/>
                    </a:lnTo>
                    <a:lnTo>
                      <a:pt x="354" y="490"/>
                    </a:lnTo>
                    <a:lnTo>
                      <a:pt x="354" y="495"/>
                    </a:lnTo>
                    <a:lnTo>
                      <a:pt x="359" y="495"/>
                    </a:lnTo>
                    <a:lnTo>
                      <a:pt x="363" y="495"/>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17" name="Freeform 286"/>
              <p:cNvSpPr>
                <a:spLocks/>
              </p:cNvSpPr>
              <p:nvPr/>
            </p:nvSpPr>
            <p:spPr bwMode="auto">
              <a:xfrm>
                <a:off x="4398" y="1855"/>
                <a:ext cx="327" cy="522"/>
              </a:xfrm>
              <a:custGeom>
                <a:avLst/>
                <a:gdLst/>
                <a:ahLst/>
                <a:cxnLst>
                  <a:cxn ang="0">
                    <a:pos x="5" y="495"/>
                  </a:cxn>
                  <a:cxn ang="0">
                    <a:pos x="14" y="495"/>
                  </a:cxn>
                  <a:cxn ang="0">
                    <a:pos x="18" y="490"/>
                  </a:cxn>
                  <a:cxn ang="0">
                    <a:pos x="27" y="481"/>
                  </a:cxn>
                  <a:cxn ang="0">
                    <a:pos x="41" y="458"/>
                  </a:cxn>
                  <a:cxn ang="0">
                    <a:pos x="45" y="463"/>
                  </a:cxn>
                  <a:cxn ang="0">
                    <a:pos x="50" y="476"/>
                  </a:cxn>
                  <a:cxn ang="0">
                    <a:pos x="55" y="476"/>
                  </a:cxn>
                  <a:cxn ang="0">
                    <a:pos x="59" y="481"/>
                  </a:cxn>
                  <a:cxn ang="0">
                    <a:pos x="64" y="504"/>
                  </a:cxn>
                  <a:cxn ang="0">
                    <a:pos x="68" y="513"/>
                  </a:cxn>
                  <a:cxn ang="0">
                    <a:pos x="77" y="508"/>
                  </a:cxn>
                  <a:cxn ang="0">
                    <a:pos x="86" y="513"/>
                  </a:cxn>
                  <a:cxn ang="0">
                    <a:pos x="95" y="377"/>
                  </a:cxn>
                  <a:cxn ang="0">
                    <a:pos x="100" y="0"/>
                  </a:cxn>
                  <a:cxn ang="0">
                    <a:pos x="104" y="231"/>
                  </a:cxn>
                  <a:cxn ang="0">
                    <a:pos x="114" y="381"/>
                  </a:cxn>
                  <a:cxn ang="0">
                    <a:pos x="118" y="472"/>
                  </a:cxn>
                  <a:cxn ang="0">
                    <a:pos x="127" y="490"/>
                  </a:cxn>
                  <a:cxn ang="0">
                    <a:pos x="132" y="499"/>
                  </a:cxn>
                  <a:cxn ang="0">
                    <a:pos x="141" y="499"/>
                  </a:cxn>
                  <a:cxn ang="0">
                    <a:pos x="150" y="495"/>
                  </a:cxn>
                  <a:cxn ang="0">
                    <a:pos x="163" y="490"/>
                  </a:cxn>
                  <a:cxn ang="0">
                    <a:pos x="182" y="476"/>
                  </a:cxn>
                  <a:cxn ang="0">
                    <a:pos x="186" y="467"/>
                  </a:cxn>
                  <a:cxn ang="0">
                    <a:pos x="191" y="449"/>
                  </a:cxn>
                  <a:cxn ang="0">
                    <a:pos x="200" y="431"/>
                  </a:cxn>
                  <a:cxn ang="0">
                    <a:pos x="204" y="413"/>
                  </a:cxn>
                  <a:cxn ang="0">
                    <a:pos x="218" y="386"/>
                  </a:cxn>
                  <a:cxn ang="0">
                    <a:pos x="227" y="381"/>
                  </a:cxn>
                  <a:cxn ang="0">
                    <a:pos x="232" y="417"/>
                  </a:cxn>
                  <a:cxn ang="0">
                    <a:pos x="241" y="445"/>
                  </a:cxn>
                  <a:cxn ang="0">
                    <a:pos x="245" y="467"/>
                  </a:cxn>
                  <a:cxn ang="0">
                    <a:pos x="254" y="481"/>
                  </a:cxn>
                  <a:cxn ang="0">
                    <a:pos x="263" y="481"/>
                  </a:cxn>
                  <a:cxn ang="0">
                    <a:pos x="277" y="481"/>
                  </a:cxn>
                  <a:cxn ang="0">
                    <a:pos x="291" y="485"/>
                  </a:cxn>
                  <a:cxn ang="0">
                    <a:pos x="300" y="485"/>
                  </a:cxn>
                  <a:cxn ang="0">
                    <a:pos x="300" y="490"/>
                  </a:cxn>
                  <a:cxn ang="0">
                    <a:pos x="309" y="495"/>
                  </a:cxn>
                  <a:cxn ang="0">
                    <a:pos x="313" y="495"/>
                  </a:cxn>
                  <a:cxn ang="0">
                    <a:pos x="322" y="495"/>
                  </a:cxn>
                </a:cxnLst>
                <a:rect l="0" t="0" r="r" b="b"/>
                <a:pathLst>
                  <a:path w="327" h="522">
                    <a:moveTo>
                      <a:pt x="0" y="495"/>
                    </a:moveTo>
                    <a:lnTo>
                      <a:pt x="9" y="495"/>
                    </a:lnTo>
                    <a:lnTo>
                      <a:pt x="5" y="495"/>
                    </a:lnTo>
                    <a:lnTo>
                      <a:pt x="9" y="495"/>
                    </a:lnTo>
                    <a:lnTo>
                      <a:pt x="14" y="499"/>
                    </a:lnTo>
                    <a:lnTo>
                      <a:pt x="14" y="495"/>
                    </a:lnTo>
                    <a:lnTo>
                      <a:pt x="18" y="490"/>
                    </a:lnTo>
                    <a:lnTo>
                      <a:pt x="18" y="495"/>
                    </a:lnTo>
                    <a:lnTo>
                      <a:pt x="18" y="490"/>
                    </a:lnTo>
                    <a:lnTo>
                      <a:pt x="27" y="481"/>
                    </a:lnTo>
                    <a:lnTo>
                      <a:pt x="23" y="481"/>
                    </a:lnTo>
                    <a:lnTo>
                      <a:pt x="27" y="481"/>
                    </a:lnTo>
                    <a:lnTo>
                      <a:pt x="32" y="476"/>
                    </a:lnTo>
                    <a:lnTo>
                      <a:pt x="32" y="467"/>
                    </a:lnTo>
                    <a:lnTo>
                      <a:pt x="41" y="458"/>
                    </a:lnTo>
                    <a:lnTo>
                      <a:pt x="36" y="458"/>
                    </a:lnTo>
                    <a:lnTo>
                      <a:pt x="41" y="467"/>
                    </a:lnTo>
                    <a:lnTo>
                      <a:pt x="45" y="463"/>
                    </a:lnTo>
                    <a:lnTo>
                      <a:pt x="45" y="472"/>
                    </a:lnTo>
                    <a:lnTo>
                      <a:pt x="50" y="476"/>
                    </a:lnTo>
                    <a:lnTo>
                      <a:pt x="50" y="476"/>
                    </a:lnTo>
                    <a:lnTo>
                      <a:pt x="50" y="472"/>
                    </a:lnTo>
                    <a:lnTo>
                      <a:pt x="50" y="472"/>
                    </a:lnTo>
                    <a:lnTo>
                      <a:pt x="55" y="476"/>
                    </a:lnTo>
                    <a:lnTo>
                      <a:pt x="55" y="472"/>
                    </a:lnTo>
                    <a:lnTo>
                      <a:pt x="55" y="476"/>
                    </a:lnTo>
                    <a:lnTo>
                      <a:pt x="59" y="481"/>
                    </a:lnTo>
                    <a:lnTo>
                      <a:pt x="59" y="490"/>
                    </a:lnTo>
                    <a:lnTo>
                      <a:pt x="64" y="495"/>
                    </a:lnTo>
                    <a:lnTo>
                      <a:pt x="64" y="504"/>
                    </a:lnTo>
                    <a:lnTo>
                      <a:pt x="64" y="499"/>
                    </a:lnTo>
                    <a:lnTo>
                      <a:pt x="68" y="504"/>
                    </a:lnTo>
                    <a:lnTo>
                      <a:pt x="68" y="513"/>
                    </a:lnTo>
                    <a:lnTo>
                      <a:pt x="68" y="508"/>
                    </a:lnTo>
                    <a:lnTo>
                      <a:pt x="73" y="508"/>
                    </a:lnTo>
                    <a:lnTo>
                      <a:pt x="77" y="508"/>
                    </a:lnTo>
                    <a:lnTo>
                      <a:pt x="86" y="517"/>
                    </a:lnTo>
                    <a:lnTo>
                      <a:pt x="86" y="522"/>
                    </a:lnTo>
                    <a:lnTo>
                      <a:pt x="86" y="513"/>
                    </a:lnTo>
                    <a:lnTo>
                      <a:pt x="91" y="508"/>
                    </a:lnTo>
                    <a:lnTo>
                      <a:pt x="91" y="399"/>
                    </a:lnTo>
                    <a:lnTo>
                      <a:pt x="95" y="377"/>
                    </a:lnTo>
                    <a:lnTo>
                      <a:pt x="95" y="77"/>
                    </a:lnTo>
                    <a:lnTo>
                      <a:pt x="100" y="50"/>
                    </a:lnTo>
                    <a:lnTo>
                      <a:pt x="100" y="0"/>
                    </a:lnTo>
                    <a:lnTo>
                      <a:pt x="100" y="36"/>
                    </a:lnTo>
                    <a:lnTo>
                      <a:pt x="104" y="54"/>
                    </a:lnTo>
                    <a:lnTo>
                      <a:pt x="104" y="231"/>
                    </a:lnTo>
                    <a:lnTo>
                      <a:pt x="109" y="249"/>
                    </a:lnTo>
                    <a:lnTo>
                      <a:pt x="109" y="377"/>
                    </a:lnTo>
                    <a:lnTo>
                      <a:pt x="114" y="381"/>
                    </a:lnTo>
                    <a:lnTo>
                      <a:pt x="114" y="449"/>
                    </a:lnTo>
                    <a:lnTo>
                      <a:pt x="118" y="454"/>
                    </a:lnTo>
                    <a:lnTo>
                      <a:pt x="118" y="472"/>
                    </a:lnTo>
                    <a:lnTo>
                      <a:pt x="123" y="476"/>
                    </a:lnTo>
                    <a:lnTo>
                      <a:pt x="123" y="485"/>
                    </a:lnTo>
                    <a:lnTo>
                      <a:pt x="127" y="490"/>
                    </a:lnTo>
                    <a:lnTo>
                      <a:pt x="127" y="495"/>
                    </a:lnTo>
                    <a:lnTo>
                      <a:pt x="127" y="495"/>
                    </a:lnTo>
                    <a:lnTo>
                      <a:pt x="132" y="499"/>
                    </a:lnTo>
                    <a:lnTo>
                      <a:pt x="141" y="499"/>
                    </a:lnTo>
                    <a:lnTo>
                      <a:pt x="136" y="499"/>
                    </a:lnTo>
                    <a:lnTo>
                      <a:pt x="141" y="499"/>
                    </a:lnTo>
                    <a:lnTo>
                      <a:pt x="150" y="499"/>
                    </a:lnTo>
                    <a:lnTo>
                      <a:pt x="145" y="499"/>
                    </a:lnTo>
                    <a:lnTo>
                      <a:pt x="150" y="495"/>
                    </a:lnTo>
                    <a:lnTo>
                      <a:pt x="154" y="490"/>
                    </a:lnTo>
                    <a:lnTo>
                      <a:pt x="159" y="490"/>
                    </a:lnTo>
                    <a:lnTo>
                      <a:pt x="163" y="490"/>
                    </a:lnTo>
                    <a:lnTo>
                      <a:pt x="173" y="481"/>
                    </a:lnTo>
                    <a:lnTo>
                      <a:pt x="173" y="476"/>
                    </a:lnTo>
                    <a:lnTo>
                      <a:pt x="182" y="476"/>
                    </a:lnTo>
                    <a:lnTo>
                      <a:pt x="177" y="476"/>
                    </a:lnTo>
                    <a:lnTo>
                      <a:pt x="182" y="472"/>
                    </a:lnTo>
                    <a:lnTo>
                      <a:pt x="186" y="467"/>
                    </a:lnTo>
                    <a:lnTo>
                      <a:pt x="186" y="463"/>
                    </a:lnTo>
                    <a:lnTo>
                      <a:pt x="191" y="458"/>
                    </a:lnTo>
                    <a:lnTo>
                      <a:pt x="191" y="449"/>
                    </a:lnTo>
                    <a:lnTo>
                      <a:pt x="195" y="445"/>
                    </a:lnTo>
                    <a:lnTo>
                      <a:pt x="195" y="436"/>
                    </a:lnTo>
                    <a:lnTo>
                      <a:pt x="200" y="431"/>
                    </a:lnTo>
                    <a:lnTo>
                      <a:pt x="200" y="426"/>
                    </a:lnTo>
                    <a:lnTo>
                      <a:pt x="204" y="422"/>
                    </a:lnTo>
                    <a:lnTo>
                      <a:pt x="204" y="413"/>
                    </a:lnTo>
                    <a:lnTo>
                      <a:pt x="209" y="408"/>
                    </a:lnTo>
                    <a:lnTo>
                      <a:pt x="209" y="395"/>
                    </a:lnTo>
                    <a:lnTo>
                      <a:pt x="218" y="386"/>
                    </a:lnTo>
                    <a:lnTo>
                      <a:pt x="218" y="377"/>
                    </a:lnTo>
                    <a:lnTo>
                      <a:pt x="222" y="377"/>
                    </a:lnTo>
                    <a:lnTo>
                      <a:pt x="227" y="381"/>
                    </a:lnTo>
                    <a:lnTo>
                      <a:pt x="227" y="395"/>
                    </a:lnTo>
                    <a:lnTo>
                      <a:pt x="232" y="399"/>
                    </a:lnTo>
                    <a:lnTo>
                      <a:pt x="232" y="417"/>
                    </a:lnTo>
                    <a:lnTo>
                      <a:pt x="236" y="422"/>
                    </a:lnTo>
                    <a:lnTo>
                      <a:pt x="236" y="440"/>
                    </a:lnTo>
                    <a:lnTo>
                      <a:pt x="241" y="445"/>
                    </a:lnTo>
                    <a:lnTo>
                      <a:pt x="241" y="454"/>
                    </a:lnTo>
                    <a:lnTo>
                      <a:pt x="245" y="458"/>
                    </a:lnTo>
                    <a:lnTo>
                      <a:pt x="245" y="467"/>
                    </a:lnTo>
                    <a:lnTo>
                      <a:pt x="250" y="472"/>
                    </a:lnTo>
                    <a:lnTo>
                      <a:pt x="254" y="476"/>
                    </a:lnTo>
                    <a:lnTo>
                      <a:pt x="254" y="481"/>
                    </a:lnTo>
                    <a:lnTo>
                      <a:pt x="254" y="481"/>
                    </a:lnTo>
                    <a:lnTo>
                      <a:pt x="259" y="476"/>
                    </a:lnTo>
                    <a:lnTo>
                      <a:pt x="263" y="481"/>
                    </a:lnTo>
                    <a:lnTo>
                      <a:pt x="272" y="481"/>
                    </a:lnTo>
                    <a:lnTo>
                      <a:pt x="272" y="485"/>
                    </a:lnTo>
                    <a:lnTo>
                      <a:pt x="277" y="481"/>
                    </a:lnTo>
                    <a:lnTo>
                      <a:pt x="277" y="485"/>
                    </a:lnTo>
                    <a:lnTo>
                      <a:pt x="281" y="485"/>
                    </a:lnTo>
                    <a:lnTo>
                      <a:pt x="291" y="485"/>
                    </a:lnTo>
                    <a:lnTo>
                      <a:pt x="286" y="485"/>
                    </a:lnTo>
                    <a:lnTo>
                      <a:pt x="291" y="485"/>
                    </a:lnTo>
                    <a:lnTo>
                      <a:pt x="300" y="485"/>
                    </a:lnTo>
                    <a:lnTo>
                      <a:pt x="300" y="490"/>
                    </a:lnTo>
                    <a:lnTo>
                      <a:pt x="295" y="485"/>
                    </a:lnTo>
                    <a:lnTo>
                      <a:pt x="300" y="490"/>
                    </a:lnTo>
                    <a:lnTo>
                      <a:pt x="309" y="490"/>
                    </a:lnTo>
                    <a:lnTo>
                      <a:pt x="309" y="485"/>
                    </a:lnTo>
                    <a:lnTo>
                      <a:pt x="309" y="495"/>
                    </a:lnTo>
                    <a:lnTo>
                      <a:pt x="313" y="490"/>
                    </a:lnTo>
                    <a:lnTo>
                      <a:pt x="313" y="495"/>
                    </a:lnTo>
                    <a:lnTo>
                      <a:pt x="313" y="495"/>
                    </a:lnTo>
                    <a:lnTo>
                      <a:pt x="318" y="495"/>
                    </a:lnTo>
                    <a:lnTo>
                      <a:pt x="322" y="499"/>
                    </a:lnTo>
                    <a:lnTo>
                      <a:pt x="322" y="495"/>
                    </a:lnTo>
                    <a:lnTo>
                      <a:pt x="322" y="499"/>
                    </a:lnTo>
                    <a:lnTo>
                      <a:pt x="327" y="499"/>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18" name="Freeform 287"/>
              <p:cNvSpPr>
                <a:spLocks/>
              </p:cNvSpPr>
              <p:nvPr/>
            </p:nvSpPr>
            <p:spPr bwMode="auto">
              <a:xfrm>
                <a:off x="4725" y="1818"/>
                <a:ext cx="336" cy="568"/>
              </a:xfrm>
              <a:custGeom>
                <a:avLst/>
                <a:gdLst/>
                <a:ahLst/>
                <a:cxnLst>
                  <a:cxn ang="0">
                    <a:pos x="9" y="541"/>
                  </a:cxn>
                  <a:cxn ang="0">
                    <a:pos x="27" y="541"/>
                  </a:cxn>
                  <a:cxn ang="0">
                    <a:pos x="32" y="545"/>
                  </a:cxn>
                  <a:cxn ang="0">
                    <a:pos x="41" y="541"/>
                  </a:cxn>
                  <a:cxn ang="0">
                    <a:pos x="45" y="545"/>
                  </a:cxn>
                  <a:cxn ang="0">
                    <a:pos x="59" y="550"/>
                  </a:cxn>
                  <a:cxn ang="0">
                    <a:pos x="68" y="541"/>
                  </a:cxn>
                  <a:cxn ang="0">
                    <a:pos x="77" y="532"/>
                  </a:cxn>
                  <a:cxn ang="0">
                    <a:pos x="86" y="518"/>
                  </a:cxn>
                  <a:cxn ang="0">
                    <a:pos x="91" y="509"/>
                  </a:cxn>
                  <a:cxn ang="0">
                    <a:pos x="104" y="522"/>
                  </a:cxn>
                  <a:cxn ang="0">
                    <a:pos x="109" y="518"/>
                  </a:cxn>
                  <a:cxn ang="0">
                    <a:pos x="113" y="536"/>
                  </a:cxn>
                  <a:cxn ang="0">
                    <a:pos x="122" y="554"/>
                  </a:cxn>
                  <a:cxn ang="0">
                    <a:pos x="127" y="554"/>
                  </a:cxn>
                  <a:cxn ang="0">
                    <a:pos x="136" y="559"/>
                  </a:cxn>
                  <a:cxn ang="0">
                    <a:pos x="141" y="563"/>
                  </a:cxn>
                  <a:cxn ang="0">
                    <a:pos x="150" y="436"/>
                  </a:cxn>
                  <a:cxn ang="0">
                    <a:pos x="154" y="0"/>
                  </a:cxn>
                  <a:cxn ang="0">
                    <a:pos x="159" y="237"/>
                  </a:cxn>
                  <a:cxn ang="0">
                    <a:pos x="168" y="414"/>
                  </a:cxn>
                  <a:cxn ang="0">
                    <a:pos x="172" y="518"/>
                  </a:cxn>
                  <a:cxn ang="0">
                    <a:pos x="186" y="536"/>
                  </a:cxn>
                  <a:cxn ang="0">
                    <a:pos x="190" y="541"/>
                  </a:cxn>
                  <a:cxn ang="0">
                    <a:pos x="204" y="541"/>
                  </a:cxn>
                  <a:cxn ang="0">
                    <a:pos x="213" y="532"/>
                  </a:cxn>
                  <a:cxn ang="0">
                    <a:pos x="218" y="527"/>
                  </a:cxn>
                  <a:cxn ang="0">
                    <a:pos x="222" y="522"/>
                  </a:cxn>
                  <a:cxn ang="0">
                    <a:pos x="227" y="518"/>
                  </a:cxn>
                  <a:cxn ang="0">
                    <a:pos x="236" y="513"/>
                  </a:cxn>
                  <a:cxn ang="0">
                    <a:pos x="240" y="504"/>
                  </a:cxn>
                  <a:cxn ang="0">
                    <a:pos x="245" y="486"/>
                  </a:cxn>
                  <a:cxn ang="0">
                    <a:pos x="254" y="473"/>
                  </a:cxn>
                  <a:cxn ang="0">
                    <a:pos x="259" y="445"/>
                  </a:cxn>
                  <a:cxn ang="0">
                    <a:pos x="268" y="427"/>
                  </a:cxn>
                  <a:cxn ang="0">
                    <a:pos x="272" y="418"/>
                  </a:cxn>
                  <a:cxn ang="0">
                    <a:pos x="281" y="432"/>
                  </a:cxn>
                  <a:cxn ang="0">
                    <a:pos x="290" y="459"/>
                  </a:cxn>
                  <a:cxn ang="0">
                    <a:pos x="295" y="491"/>
                  </a:cxn>
                  <a:cxn ang="0">
                    <a:pos x="308" y="513"/>
                  </a:cxn>
                  <a:cxn ang="0">
                    <a:pos x="322" y="518"/>
                  </a:cxn>
                  <a:cxn ang="0">
                    <a:pos x="327" y="513"/>
                  </a:cxn>
                </a:cxnLst>
                <a:rect l="0" t="0" r="r" b="b"/>
                <a:pathLst>
                  <a:path w="336" h="568">
                    <a:moveTo>
                      <a:pt x="0" y="536"/>
                    </a:moveTo>
                    <a:lnTo>
                      <a:pt x="4" y="536"/>
                    </a:lnTo>
                    <a:lnTo>
                      <a:pt x="9" y="541"/>
                    </a:lnTo>
                    <a:lnTo>
                      <a:pt x="13" y="541"/>
                    </a:lnTo>
                    <a:lnTo>
                      <a:pt x="18" y="541"/>
                    </a:lnTo>
                    <a:lnTo>
                      <a:pt x="27" y="541"/>
                    </a:lnTo>
                    <a:lnTo>
                      <a:pt x="23" y="541"/>
                    </a:lnTo>
                    <a:lnTo>
                      <a:pt x="27" y="541"/>
                    </a:lnTo>
                    <a:lnTo>
                      <a:pt x="32" y="545"/>
                    </a:lnTo>
                    <a:lnTo>
                      <a:pt x="36" y="541"/>
                    </a:lnTo>
                    <a:lnTo>
                      <a:pt x="41" y="545"/>
                    </a:lnTo>
                    <a:lnTo>
                      <a:pt x="41" y="541"/>
                    </a:lnTo>
                    <a:lnTo>
                      <a:pt x="41" y="545"/>
                    </a:lnTo>
                    <a:lnTo>
                      <a:pt x="50" y="545"/>
                    </a:lnTo>
                    <a:lnTo>
                      <a:pt x="45" y="545"/>
                    </a:lnTo>
                    <a:lnTo>
                      <a:pt x="50" y="545"/>
                    </a:lnTo>
                    <a:lnTo>
                      <a:pt x="59" y="545"/>
                    </a:lnTo>
                    <a:lnTo>
                      <a:pt x="59" y="550"/>
                    </a:lnTo>
                    <a:lnTo>
                      <a:pt x="59" y="545"/>
                    </a:lnTo>
                    <a:lnTo>
                      <a:pt x="63" y="545"/>
                    </a:lnTo>
                    <a:lnTo>
                      <a:pt x="68" y="541"/>
                    </a:lnTo>
                    <a:lnTo>
                      <a:pt x="77" y="541"/>
                    </a:lnTo>
                    <a:lnTo>
                      <a:pt x="77" y="532"/>
                    </a:lnTo>
                    <a:lnTo>
                      <a:pt x="77" y="532"/>
                    </a:lnTo>
                    <a:lnTo>
                      <a:pt x="86" y="532"/>
                    </a:lnTo>
                    <a:lnTo>
                      <a:pt x="82" y="532"/>
                    </a:lnTo>
                    <a:lnTo>
                      <a:pt x="86" y="518"/>
                    </a:lnTo>
                    <a:lnTo>
                      <a:pt x="95" y="509"/>
                    </a:lnTo>
                    <a:lnTo>
                      <a:pt x="95" y="518"/>
                    </a:lnTo>
                    <a:lnTo>
                      <a:pt x="91" y="509"/>
                    </a:lnTo>
                    <a:lnTo>
                      <a:pt x="95" y="513"/>
                    </a:lnTo>
                    <a:lnTo>
                      <a:pt x="100" y="518"/>
                    </a:lnTo>
                    <a:lnTo>
                      <a:pt x="104" y="522"/>
                    </a:lnTo>
                    <a:lnTo>
                      <a:pt x="104" y="527"/>
                    </a:lnTo>
                    <a:lnTo>
                      <a:pt x="104" y="522"/>
                    </a:lnTo>
                    <a:lnTo>
                      <a:pt x="109" y="518"/>
                    </a:lnTo>
                    <a:lnTo>
                      <a:pt x="109" y="527"/>
                    </a:lnTo>
                    <a:lnTo>
                      <a:pt x="113" y="532"/>
                    </a:lnTo>
                    <a:lnTo>
                      <a:pt x="113" y="536"/>
                    </a:lnTo>
                    <a:lnTo>
                      <a:pt x="118" y="541"/>
                    </a:lnTo>
                    <a:lnTo>
                      <a:pt x="118" y="550"/>
                    </a:lnTo>
                    <a:lnTo>
                      <a:pt x="122" y="554"/>
                    </a:lnTo>
                    <a:lnTo>
                      <a:pt x="122" y="550"/>
                    </a:lnTo>
                    <a:lnTo>
                      <a:pt x="122" y="554"/>
                    </a:lnTo>
                    <a:lnTo>
                      <a:pt x="127" y="554"/>
                    </a:lnTo>
                    <a:lnTo>
                      <a:pt x="136" y="554"/>
                    </a:lnTo>
                    <a:lnTo>
                      <a:pt x="131" y="554"/>
                    </a:lnTo>
                    <a:lnTo>
                      <a:pt x="136" y="559"/>
                    </a:lnTo>
                    <a:lnTo>
                      <a:pt x="141" y="563"/>
                    </a:lnTo>
                    <a:lnTo>
                      <a:pt x="141" y="568"/>
                    </a:lnTo>
                    <a:lnTo>
                      <a:pt x="141" y="563"/>
                    </a:lnTo>
                    <a:lnTo>
                      <a:pt x="145" y="563"/>
                    </a:lnTo>
                    <a:lnTo>
                      <a:pt x="145" y="454"/>
                    </a:lnTo>
                    <a:lnTo>
                      <a:pt x="150" y="436"/>
                    </a:lnTo>
                    <a:lnTo>
                      <a:pt x="150" y="123"/>
                    </a:lnTo>
                    <a:lnTo>
                      <a:pt x="154" y="91"/>
                    </a:lnTo>
                    <a:lnTo>
                      <a:pt x="154" y="0"/>
                    </a:lnTo>
                    <a:lnTo>
                      <a:pt x="154" y="28"/>
                    </a:lnTo>
                    <a:lnTo>
                      <a:pt x="159" y="37"/>
                    </a:lnTo>
                    <a:lnTo>
                      <a:pt x="159" y="237"/>
                    </a:lnTo>
                    <a:lnTo>
                      <a:pt x="163" y="255"/>
                    </a:lnTo>
                    <a:lnTo>
                      <a:pt x="163" y="404"/>
                    </a:lnTo>
                    <a:lnTo>
                      <a:pt x="168" y="414"/>
                    </a:lnTo>
                    <a:lnTo>
                      <a:pt x="168" y="495"/>
                    </a:lnTo>
                    <a:lnTo>
                      <a:pt x="172" y="500"/>
                    </a:lnTo>
                    <a:lnTo>
                      <a:pt x="172" y="518"/>
                    </a:lnTo>
                    <a:lnTo>
                      <a:pt x="177" y="522"/>
                    </a:lnTo>
                    <a:lnTo>
                      <a:pt x="177" y="527"/>
                    </a:lnTo>
                    <a:lnTo>
                      <a:pt x="186" y="536"/>
                    </a:lnTo>
                    <a:lnTo>
                      <a:pt x="186" y="541"/>
                    </a:lnTo>
                    <a:lnTo>
                      <a:pt x="186" y="536"/>
                    </a:lnTo>
                    <a:lnTo>
                      <a:pt x="190" y="541"/>
                    </a:lnTo>
                    <a:lnTo>
                      <a:pt x="195" y="536"/>
                    </a:lnTo>
                    <a:lnTo>
                      <a:pt x="204" y="536"/>
                    </a:lnTo>
                    <a:lnTo>
                      <a:pt x="204" y="541"/>
                    </a:lnTo>
                    <a:lnTo>
                      <a:pt x="209" y="536"/>
                    </a:lnTo>
                    <a:lnTo>
                      <a:pt x="209" y="532"/>
                    </a:lnTo>
                    <a:lnTo>
                      <a:pt x="213" y="532"/>
                    </a:lnTo>
                    <a:lnTo>
                      <a:pt x="218" y="527"/>
                    </a:lnTo>
                    <a:lnTo>
                      <a:pt x="218" y="532"/>
                    </a:lnTo>
                    <a:lnTo>
                      <a:pt x="218" y="527"/>
                    </a:lnTo>
                    <a:lnTo>
                      <a:pt x="222" y="522"/>
                    </a:lnTo>
                    <a:lnTo>
                      <a:pt x="222" y="527"/>
                    </a:lnTo>
                    <a:lnTo>
                      <a:pt x="222" y="522"/>
                    </a:lnTo>
                    <a:lnTo>
                      <a:pt x="227" y="518"/>
                    </a:lnTo>
                    <a:lnTo>
                      <a:pt x="227" y="522"/>
                    </a:lnTo>
                    <a:lnTo>
                      <a:pt x="227" y="518"/>
                    </a:lnTo>
                    <a:lnTo>
                      <a:pt x="231" y="513"/>
                    </a:lnTo>
                    <a:lnTo>
                      <a:pt x="236" y="509"/>
                    </a:lnTo>
                    <a:lnTo>
                      <a:pt x="236" y="513"/>
                    </a:lnTo>
                    <a:lnTo>
                      <a:pt x="236" y="504"/>
                    </a:lnTo>
                    <a:lnTo>
                      <a:pt x="240" y="500"/>
                    </a:lnTo>
                    <a:lnTo>
                      <a:pt x="240" y="504"/>
                    </a:lnTo>
                    <a:lnTo>
                      <a:pt x="240" y="500"/>
                    </a:lnTo>
                    <a:lnTo>
                      <a:pt x="245" y="495"/>
                    </a:lnTo>
                    <a:lnTo>
                      <a:pt x="245" y="486"/>
                    </a:lnTo>
                    <a:lnTo>
                      <a:pt x="249" y="482"/>
                    </a:lnTo>
                    <a:lnTo>
                      <a:pt x="249" y="477"/>
                    </a:lnTo>
                    <a:lnTo>
                      <a:pt x="254" y="473"/>
                    </a:lnTo>
                    <a:lnTo>
                      <a:pt x="254" y="463"/>
                    </a:lnTo>
                    <a:lnTo>
                      <a:pt x="259" y="459"/>
                    </a:lnTo>
                    <a:lnTo>
                      <a:pt x="259" y="445"/>
                    </a:lnTo>
                    <a:lnTo>
                      <a:pt x="263" y="441"/>
                    </a:lnTo>
                    <a:lnTo>
                      <a:pt x="263" y="432"/>
                    </a:lnTo>
                    <a:lnTo>
                      <a:pt x="268" y="427"/>
                    </a:lnTo>
                    <a:lnTo>
                      <a:pt x="268" y="418"/>
                    </a:lnTo>
                    <a:lnTo>
                      <a:pt x="272" y="414"/>
                    </a:lnTo>
                    <a:lnTo>
                      <a:pt x="272" y="418"/>
                    </a:lnTo>
                    <a:lnTo>
                      <a:pt x="277" y="414"/>
                    </a:lnTo>
                    <a:lnTo>
                      <a:pt x="281" y="418"/>
                    </a:lnTo>
                    <a:lnTo>
                      <a:pt x="281" y="432"/>
                    </a:lnTo>
                    <a:lnTo>
                      <a:pt x="286" y="436"/>
                    </a:lnTo>
                    <a:lnTo>
                      <a:pt x="286" y="454"/>
                    </a:lnTo>
                    <a:lnTo>
                      <a:pt x="290" y="459"/>
                    </a:lnTo>
                    <a:lnTo>
                      <a:pt x="290" y="477"/>
                    </a:lnTo>
                    <a:lnTo>
                      <a:pt x="295" y="482"/>
                    </a:lnTo>
                    <a:lnTo>
                      <a:pt x="295" y="491"/>
                    </a:lnTo>
                    <a:lnTo>
                      <a:pt x="299" y="495"/>
                    </a:lnTo>
                    <a:lnTo>
                      <a:pt x="299" y="504"/>
                    </a:lnTo>
                    <a:lnTo>
                      <a:pt x="308" y="513"/>
                    </a:lnTo>
                    <a:lnTo>
                      <a:pt x="308" y="518"/>
                    </a:lnTo>
                    <a:lnTo>
                      <a:pt x="313" y="518"/>
                    </a:lnTo>
                    <a:lnTo>
                      <a:pt x="322" y="518"/>
                    </a:lnTo>
                    <a:lnTo>
                      <a:pt x="318" y="518"/>
                    </a:lnTo>
                    <a:lnTo>
                      <a:pt x="322" y="518"/>
                    </a:lnTo>
                    <a:lnTo>
                      <a:pt x="327" y="513"/>
                    </a:lnTo>
                    <a:lnTo>
                      <a:pt x="331" y="518"/>
                    </a:lnTo>
                    <a:lnTo>
                      <a:pt x="336" y="513"/>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19" name="Freeform 288"/>
              <p:cNvSpPr>
                <a:spLocks/>
              </p:cNvSpPr>
              <p:nvPr/>
            </p:nvSpPr>
            <p:spPr bwMode="auto">
              <a:xfrm>
                <a:off x="5061" y="1800"/>
                <a:ext cx="336" cy="572"/>
              </a:xfrm>
              <a:custGeom>
                <a:avLst/>
                <a:gdLst/>
                <a:ahLst/>
                <a:cxnLst>
                  <a:cxn ang="0">
                    <a:pos x="0" y="536"/>
                  </a:cxn>
                  <a:cxn ang="0">
                    <a:pos x="9" y="540"/>
                  </a:cxn>
                  <a:cxn ang="0">
                    <a:pos x="13" y="540"/>
                  </a:cxn>
                  <a:cxn ang="0">
                    <a:pos x="18" y="536"/>
                  </a:cxn>
                  <a:cxn ang="0">
                    <a:pos x="22" y="540"/>
                  </a:cxn>
                  <a:cxn ang="0">
                    <a:pos x="31" y="536"/>
                  </a:cxn>
                  <a:cxn ang="0">
                    <a:pos x="41" y="540"/>
                  </a:cxn>
                  <a:cxn ang="0">
                    <a:pos x="50" y="550"/>
                  </a:cxn>
                  <a:cxn ang="0">
                    <a:pos x="68" y="550"/>
                  </a:cxn>
                  <a:cxn ang="0">
                    <a:pos x="72" y="554"/>
                  </a:cxn>
                  <a:cxn ang="0">
                    <a:pos x="77" y="550"/>
                  </a:cxn>
                  <a:cxn ang="0">
                    <a:pos x="86" y="550"/>
                  </a:cxn>
                  <a:cxn ang="0">
                    <a:pos x="95" y="550"/>
                  </a:cxn>
                  <a:cxn ang="0">
                    <a:pos x="104" y="554"/>
                  </a:cxn>
                  <a:cxn ang="0">
                    <a:pos x="109" y="550"/>
                  </a:cxn>
                  <a:cxn ang="0">
                    <a:pos x="122" y="531"/>
                  </a:cxn>
                  <a:cxn ang="0">
                    <a:pos x="127" y="518"/>
                  </a:cxn>
                  <a:cxn ang="0">
                    <a:pos x="136" y="513"/>
                  </a:cxn>
                  <a:cxn ang="0">
                    <a:pos x="145" y="531"/>
                  </a:cxn>
                  <a:cxn ang="0">
                    <a:pos x="150" y="536"/>
                  </a:cxn>
                  <a:cxn ang="0">
                    <a:pos x="163" y="559"/>
                  </a:cxn>
                  <a:cxn ang="0">
                    <a:pos x="177" y="563"/>
                  </a:cxn>
                  <a:cxn ang="0">
                    <a:pos x="181" y="559"/>
                  </a:cxn>
                  <a:cxn ang="0">
                    <a:pos x="190" y="382"/>
                  </a:cxn>
                  <a:cxn ang="0">
                    <a:pos x="195" y="0"/>
                  </a:cxn>
                  <a:cxn ang="0">
                    <a:pos x="199" y="268"/>
                  </a:cxn>
                  <a:cxn ang="0">
                    <a:pos x="209" y="427"/>
                  </a:cxn>
                  <a:cxn ang="0">
                    <a:pos x="213" y="518"/>
                  </a:cxn>
                  <a:cxn ang="0">
                    <a:pos x="222" y="536"/>
                  </a:cxn>
                  <a:cxn ang="0">
                    <a:pos x="227" y="540"/>
                  </a:cxn>
                  <a:cxn ang="0">
                    <a:pos x="236" y="540"/>
                  </a:cxn>
                  <a:cxn ang="0">
                    <a:pos x="240" y="536"/>
                  </a:cxn>
                  <a:cxn ang="0">
                    <a:pos x="258" y="531"/>
                  </a:cxn>
                  <a:cxn ang="0">
                    <a:pos x="263" y="527"/>
                  </a:cxn>
                  <a:cxn ang="0">
                    <a:pos x="281" y="504"/>
                  </a:cxn>
                  <a:cxn ang="0">
                    <a:pos x="286" y="495"/>
                  </a:cxn>
                  <a:cxn ang="0">
                    <a:pos x="290" y="477"/>
                  </a:cxn>
                  <a:cxn ang="0">
                    <a:pos x="299" y="454"/>
                  </a:cxn>
                  <a:cxn ang="0">
                    <a:pos x="304" y="441"/>
                  </a:cxn>
                  <a:cxn ang="0">
                    <a:pos x="313" y="409"/>
                  </a:cxn>
                  <a:cxn ang="0">
                    <a:pos x="327" y="436"/>
                  </a:cxn>
                  <a:cxn ang="0">
                    <a:pos x="331" y="477"/>
                  </a:cxn>
                </a:cxnLst>
                <a:rect l="0" t="0" r="r" b="b"/>
                <a:pathLst>
                  <a:path w="336" h="572">
                    <a:moveTo>
                      <a:pt x="0" y="531"/>
                    </a:moveTo>
                    <a:lnTo>
                      <a:pt x="0" y="540"/>
                    </a:lnTo>
                    <a:lnTo>
                      <a:pt x="0" y="536"/>
                    </a:lnTo>
                    <a:lnTo>
                      <a:pt x="4" y="540"/>
                    </a:lnTo>
                    <a:lnTo>
                      <a:pt x="9" y="536"/>
                    </a:lnTo>
                    <a:lnTo>
                      <a:pt x="9" y="540"/>
                    </a:lnTo>
                    <a:lnTo>
                      <a:pt x="13" y="536"/>
                    </a:lnTo>
                    <a:lnTo>
                      <a:pt x="13" y="536"/>
                    </a:lnTo>
                    <a:lnTo>
                      <a:pt x="13" y="540"/>
                    </a:lnTo>
                    <a:lnTo>
                      <a:pt x="18" y="536"/>
                    </a:lnTo>
                    <a:lnTo>
                      <a:pt x="18" y="540"/>
                    </a:lnTo>
                    <a:lnTo>
                      <a:pt x="18" y="536"/>
                    </a:lnTo>
                    <a:lnTo>
                      <a:pt x="22" y="540"/>
                    </a:lnTo>
                    <a:lnTo>
                      <a:pt x="22" y="536"/>
                    </a:lnTo>
                    <a:lnTo>
                      <a:pt x="22" y="540"/>
                    </a:lnTo>
                    <a:lnTo>
                      <a:pt x="31" y="540"/>
                    </a:lnTo>
                    <a:lnTo>
                      <a:pt x="31" y="545"/>
                    </a:lnTo>
                    <a:lnTo>
                      <a:pt x="31" y="536"/>
                    </a:lnTo>
                    <a:lnTo>
                      <a:pt x="31" y="540"/>
                    </a:lnTo>
                    <a:lnTo>
                      <a:pt x="36" y="545"/>
                    </a:lnTo>
                    <a:lnTo>
                      <a:pt x="41" y="540"/>
                    </a:lnTo>
                    <a:lnTo>
                      <a:pt x="41" y="545"/>
                    </a:lnTo>
                    <a:lnTo>
                      <a:pt x="45" y="545"/>
                    </a:lnTo>
                    <a:lnTo>
                      <a:pt x="50" y="550"/>
                    </a:lnTo>
                    <a:lnTo>
                      <a:pt x="54" y="550"/>
                    </a:lnTo>
                    <a:lnTo>
                      <a:pt x="59" y="550"/>
                    </a:lnTo>
                    <a:lnTo>
                      <a:pt x="68" y="550"/>
                    </a:lnTo>
                    <a:lnTo>
                      <a:pt x="68" y="545"/>
                    </a:lnTo>
                    <a:lnTo>
                      <a:pt x="68" y="550"/>
                    </a:lnTo>
                    <a:lnTo>
                      <a:pt x="72" y="554"/>
                    </a:lnTo>
                    <a:lnTo>
                      <a:pt x="77" y="550"/>
                    </a:lnTo>
                    <a:lnTo>
                      <a:pt x="77" y="554"/>
                    </a:lnTo>
                    <a:lnTo>
                      <a:pt x="77" y="550"/>
                    </a:lnTo>
                    <a:lnTo>
                      <a:pt x="81" y="550"/>
                    </a:lnTo>
                    <a:lnTo>
                      <a:pt x="86" y="554"/>
                    </a:lnTo>
                    <a:lnTo>
                      <a:pt x="86" y="550"/>
                    </a:lnTo>
                    <a:lnTo>
                      <a:pt x="95" y="550"/>
                    </a:lnTo>
                    <a:lnTo>
                      <a:pt x="95" y="554"/>
                    </a:lnTo>
                    <a:lnTo>
                      <a:pt x="95" y="550"/>
                    </a:lnTo>
                    <a:lnTo>
                      <a:pt x="100" y="554"/>
                    </a:lnTo>
                    <a:lnTo>
                      <a:pt x="104" y="550"/>
                    </a:lnTo>
                    <a:lnTo>
                      <a:pt x="104" y="554"/>
                    </a:lnTo>
                    <a:lnTo>
                      <a:pt x="109" y="550"/>
                    </a:lnTo>
                    <a:lnTo>
                      <a:pt x="109" y="554"/>
                    </a:lnTo>
                    <a:lnTo>
                      <a:pt x="109" y="550"/>
                    </a:lnTo>
                    <a:lnTo>
                      <a:pt x="113" y="545"/>
                    </a:lnTo>
                    <a:lnTo>
                      <a:pt x="122" y="536"/>
                    </a:lnTo>
                    <a:lnTo>
                      <a:pt x="122" y="531"/>
                    </a:lnTo>
                    <a:lnTo>
                      <a:pt x="122" y="536"/>
                    </a:lnTo>
                    <a:lnTo>
                      <a:pt x="127" y="531"/>
                    </a:lnTo>
                    <a:lnTo>
                      <a:pt x="127" y="518"/>
                    </a:lnTo>
                    <a:lnTo>
                      <a:pt x="131" y="513"/>
                    </a:lnTo>
                    <a:lnTo>
                      <a:pt x="136" y="518"/>
                    </a:lnTo>
                    <a:lnTo>
                      <a:pt x="136" y="513"/>
                    </a:lnTo>
                    <a:lnTo>
                      <a:pt x="136" y="518"/>
                    </a:lnTo>
                    <a:lnTo>
                      <a:pt x="145" y="527"/>
                    </a:lnTo>
                    <a:lnTo>
                      <a:pt x="145" y="531"/>
                    </a:lnTo>
                    <a:lnTo>
                      <a:pt x="145" y="522"/>
                    </a:lnTo>
                    <a:lnTo>
                      <a:pt x="150" y="527"/>
                    </a:lnTo>
                    <a:lnTo>
                      <a:pt x="150" y="536"/>
                    </a:lnTo>
                    <a:lnTo>
                      <a:pt x="159" y="545"/>
                    </a:lnTo>
                    <a:lnTo>
                      <a:pt x="159" y="554"/>
                    </a:lnTo>
                    <a:lnTo>
                      <a:pt x="163" y="559"/>
                    </a:lnTo>
                    <a:lnTo>
                      <a:pt x="168" y="559"/>
                    </a:lnTo>
                    <a:lnTo>
                      <a:pt x="172" y="559"/>
                    </a:lnTo>
                    <a:lnTo>
                      <a:pt x="177" y="563"/>
                    </a:lnTo>
                    <a:lnTo>
                      <a:pt x="177" y="568"/>
                    </a:lnTo>
                    <a:lnTo>
                      <a:pt x="181" y="572"/>
                    </a:lnTo>
                    <a:lnTo>
                      <a:pt x="181" y="559"/>
                    </a:lnTo>
                    <a:lnTo>
                      <a:pt x="186" y="550"/>
                    </a:lnTo>
                    <a:lnTo>
                      <a:pt x="186" y="413"/>
                    </a:lnTo>
                    <a:lnTo>
                      <a:pt x="190" y="382"/>
                    </a:lnTo>
                    <a:lnTo>
                      <a:pt x="190" y="68"/>
                    </a:lnTo>
                    <a:lnTo>
                      <a:pt x="195" y="46"/>
                    </a:lnTo>
                    <a:lnTo>
                      <a:pt x="195" y="0"/>
                    </a:lnTo>
                    <a:lnTo>
                      <a:pt x="195" y="46"/>
                    </a:lnTo>
                    <a:lnTo>
                      <a:pt x="199" y="68"/>
                    </a:lnTo>
                    <a:lnTo>
                      <a:pt x="199" y="268"/>
                    </a:lnTo>
                    <a:lnTo>
                      <a:pt x="204" y="282"/>
                    </a:lnTo>
                    <a:lnTo>
                      <a:pt x="204" y="418"/>
                    </a:lnTo>
                    <a:lnTo>
                      <a:pt x="209" y="427"/>
                    </a:lnTo>
                    <a:lnTo>
                      <a:pt x="209" y="495"/>
                    </a:lnTo>
                    <a:lnTo>
                      <a:pt x="213" y="500"/>
                    </a:lnTo>
                    <a:lnTo>
                      <a:pt x="213" y="518"/>
                    </a:lnTo>
                    <a:lnTo>
                      <a:pt x="218" y="522"/>
                    </a:lnTo>
                    <a:lnTo>
                      <a:pt x="218" y="531"/>
                    </a:lnTo>
                    <a:lnTo>
                      <a:pt x="222" y="536"/>
                    </a:lnTo>
                    <a:lnTo>
                      <a:pt x="222" y="540"/>
                    </a:lnTo>
                    <a:lnTo>
                      <a:pt x="222" y="536"/>
                    </a:lnTo>
                    <a:lnTo>
                      <a:pt x="227" y="540"/>
                    </a:lnTo>
                    <a:lnTo>
                      <a:pt x="227" y="536"/>
                    </a:lnTo>
                    <a:lnTo>
                      <a:pt x="227" y="540"/>
                    </a:lnTo>
                    <a:lnTo>
                      <a:pt x="236" y="540"/>
                    </a:lnTo>
                    <a:lnTo>
                      <a:pt x="231" y="540"/>
                    </a:lnTo>
                    <a:lnTo>
                      <a:pt x="236" y="540"/>
                    </a:lnTo>
                    <a:lnTo>
                      <a:pt x="240" y="536"/>
                    </a:lnTo>
                    <a:lnTo>
                      <a:pt x="245" y="536"/>
                    </a:lnTo>
                    <a:lnTo>
                      <a:pt x="249" y="531"/>
                    </a:lnTo>
                    <a:lnTo>
                      <a:pt x="258" y="531"/>
                    </a:lnTo>
                    <a:lnTo>
                      <a:pt x="258" y="527"/>
                    </a:lnTo>
                    <a:lnTo>
                      <a:pt x="258" y="531"/>
                    </a:lnTo>
                    <a:lnTo>
                      <a:pt x="263" y="527"/>
                    </a:lnTo>
                    <a:lnTo>
                      <a:pt x="272" y="518"/>
                    </a:lnTo>
                    <a:lnTo>
                      <a:pt x="272" y="513"/>
                    </a:lnTo>
                    <a:lnTo>
                      <a:pt x="281" y="504"/>
                    </a:lnTo>
                    <a:lnTo>
                      <a:pt x="281" y="500"/>
                    </a:lnTo>
                    <a:lnTo>
                      <a:pt x="281" y="500"/>
                    </a:lnTo>
                    <a:lnTo>
                      <a:pt x="286" y="495"/>
                    </a:lnTo>
                    <a:lnTo>
                      <a:pt x="286" y="491"/>
                    </a:lnTo>
                    <a:lnTo>
                      <a:pt x="290" y="486"/>
                    </a:lnTo>
                    <a:lnTo>
                      <a:pt x="290" y="477"/>
                    </a:lnTo>
                    <a:lnTo>
                      <a:pt x="295" y="472"/>
                    </a:lnTo>
                    <a:lnTo>
                      <a:pt x="295" y="459"/>
                    </a:lnTo>
                    <a:lnTo>
                      <a:pt x="299" y="454"/>
                    </a:lnTo>
                    <a:lnTo>
                      <a:pt x="299" y="441"/>
                    </a:lnTo>
                    <a:lnTo>
                      <a:pt x="304" y="436"/>
                    </a:lnTo>
                    <a:lnTo>
                      <a:pt x="304" y="441"/>
                    </a:lnTo>
                    <a:lnTo>
                      <a:pt x="304" y="427"/>
                    </a:lnTo>
                    <a:lnTo>
                      <a:pt x="313" y="418"/>
                    </a:lnTo>
                    <a:lnTo>
                      <a:pt x="313" y="409"/>
                    </a:lnTo>
                    <a:lnTo>
                      <a:pt x="322" y="418"/>
                    </a:lnTo>
                    <a:lnTo>
                      <a:pt x="322" y="432"/>
                    </a:lnTo>
                    <a:lnTo>
                      <a:pt x="327" y="436"/>
                    </a:lnTo>
                    <a:lnTo>
                      <a:pt x="327" y="459"/>
                    </a:lnTo>
                    <a:lnTo>
                      <a:pt x="331" y="463"/>
                    </a:lnTo>
                    <a:lnTo>
                      <a:pt x="331" y="477"/>
                    </a:lnTo>
                    <a:lnTo>
                      <a:pt x="336" y="481"/>
                    </a:lnTo>
                    <a:lnTo>
                      <a:pt x="336" y="495"/>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0" name="Freeform 289"/>
              <p:cNvSpPr>
                <a:spLocks/>
              </p:cNvSpPr>
              <p:nvPr/>
            </p:nvSpPr>
            <p:spPr bwMode="auto">
              <a:xfrm>
                <a:off x="5397" y="2295"/>
                <a:ext cx="163" cy="32"/>
              </a:xfrm>
              <a:custGeom>
                <a:avLst/>
                <a:gdLst/>
                <a:ahLst/>
                <a:cxnLst>
                  <a:cxn ang="0">
                    <a:pos x="0" y="0"/>
                  </a:cxn>
                  <a:cxn ang="0">
                    <a:pos x="9" y="9"/>
                  </a:cxn>
                  <a:cxn ang="0">
                    <a:pos x="9" y="18"/>
                  </a:cxn>
                  <a:cxn ang="0">
                    <a:pos x="13" y="18"/>
                  </a:cxn>
                  <a:cxn ang="0">
                    <a:pos x="18" y="14"/>
                  </a:cxn>
                  <a:cxn ang="0">
                    <a:pos x="18" y="18"/>
                  </a:cxn>
                  <a:cxn ang="0">
                    <a:pos x="22" y="23"/>
                  </a:cxn>
                  <a:cxn ang="0">
                    <a:pos x="22" y="18"/>
                  </a:cxn>
                  <a:cxn ang="0">
                    <a:pos x="27" y="18"/>
                  </a:cxn>
                  <a:cxn ang="0">
                    <a:pos x="31" y="18"/>
                  </a:cxn>
                  <a:cxn ang="0">
                    <a:pos x="40" y="18"/>
                  </a:cxn>
                  <a:cxn ang="0">
                    <a:pos x="36" y="18"/>
                  </a:cxn>
                  <a:cxn ang="0">
                    <a:pos x="40" y="18"/>
                  </a:cxn>
                  <a:cxn ang="0">
                    <a:pos x="45" y="23"/>
                  </a:cxn>
                  <a:cxn ang="0">
                    <a:pos x="50" y="18"/>
                  </a:cxn>
                  <a:cxn ang="0">
                    <a:pos x="50" y="23"/>
                  </a:cxn>
                  <a:cxn ang="0">
                    <a:pos x="50" y="18"/>
                  </a:cxn>
                  <a:cxn ang="0">
                    <a:pos x="54" y="18"/>
                  </a:cxn>
                  <a:cxn ang="0">
                    <a:pos x="59" y="23"/>
                  </a:cxn>
                  <a:cxn ang="0">
                    <a:pos x="59" y="18"/>
                  </a:cxn>
                  <a:cxn ang="0">
                    <a:pos x="59" y="18"/>
                  </a:cxn>
                  <a:cxn ang="0">
                    <a:pos x="63" y="23"/>
                  </a:cxn>
                  <a:cxn ang="0">
                    <a:pos x="63" y="18"/>
                  </a:cxn>
                  <a:cxn ang="0">
                    <a:pos x="63" y="23"/>
                  </a:cxn>
                  <a:cxn ang="0">
                    <a:pos x="68" y="18"/>
                  </a:cxn>
                  <a:cxn ang="0">
                    <a:pos x="68" y="18"/>
                  </a:cxn>
                  <a:cxn ang="0">
                    <a:pos x="68" y="23"/>
                  </a:cxn>
                  <a:cxn ang="0">
                    <a:pos x="72" y="23"/>
                  </a:cxn>
                  <a:cxn ang="0">
                    <a:pos x="77" y="23"/>
                  </a:cxn>
                  <a:cxn ang="0">
                    <a:pos x="81" y="23"/>
                  </a:cxn>
                  <a:cxn ang="0">
                    <a:pos x="86" y="23"/>
                  </a:cxn>
                  <a:cxn ang="0">
                    <a:pos x="90" y="27"/>
                  </a:cxn>
                  <a:cxn ang="0">
                    <a:pos x="95" y="27"/>
                  </a:cxn>
                  <a:cxn ang="0">
                    <a:pos x="104" y="27"/>
                  </a:cxn>
                  <a:cxn ang="0">
                    <a:pos x="104" y="32"/>
                  </a:cxn>
                  <a:cxn ang="0">
                    <a:pos x="104" y="27"/>
                  </a:cxn>
                  <a:cxn ang="0">
                    <a:pos x="104" y="27"/>
                  </a:cxn>
                  <a:cxn ang="0">
                    <a:pos x="109" y="32"/>
                  </a:cxn>
                  <a:cxn ang="0">
                    <a:pos x="118" y="32"/>
                  </a:cxn>
                  <a:cxn ang="0">
                    <a:pos x="113" y="32"/>
                  </a:cxn>
                  <a:cxn ang="0">
                    <a:pos x="118" y="32"/>
                  </a:cxn>
                  <a:cxn ang="0">
                    <a:pos x="127" y="32"/>
                  </a:cxn>
                  <a:cxn ang="0">
                    <a:pos x="122" y="32"/>
                  </a:cxn>
                  <a:cxn ang="0">
                    <a:pos x="127" y="32"/>
                  </a:cxn>
                  <a:cxn ang="0">
                    <a:pos x="131" y="32"/>
                  </a:cxn>
                  <a:cxn ang="0">
                    <a:pos x="136" y="32"/>
                  </a:cxn>
                  <a:cxn ang="0">
                    <a:pos x="145" y="32"/>
                  </a:cxn>
                  <a:cxn ang="0">
                    <a:pos x="140" y="32"/>
                  </a:cxn>
                  <a:cxn ang="0">
                    <a:pos x="145" y="32"/>
                  </a:cxn>
                  <a:cxn ang="0">
                    <a:pos x="149" y="27"/>
                  </a:cxn>
                  <a:cxn ang="0">
                    <a:pos x="158" y="27"/>
                  </a:cxn>
                  <a:cxn ang="0">
                    <a:pos x="154" y="27"/>
                  </a:cxn>
                  <a:cxn ang="0">
                    <a:pos x="158" y="32"/>
                  </a:cxn>
                  <a:cxn ang="0">
                    <a:pos x="163" y="32"/>
                  </a:cxn>
                </a:cxnLst>
                <a:rect l="0" t="0" r="r" b="b"/>
                <a:pathLst>
                  <a:path w="163" h="32">
                    <a:moveTo>
                      <a:pt x="0" y="0"/>
                    </a:moveTo>
                    <a:lnTo>
                      <a:pt x="9" y="9"/>
                    </a:lnTo>
                    <a:lnTo>
                      <a:pt x="9" y="18"/>
                    </a:lnTo>
                    <a:lnTo>
                      <a:pt x="13" y="18"/>
                    </a:lnTo>
                    <a:lnTo>
                      <a:pt x="18" y="14"/>
                    </a:lnTo>
                    <a:lnTo>
                      <a:pt x="18" y="18"/>
                    </a:lnTo>
                    <a:lnTo>
                      <a:pt x="22" y="23"/>
                    </a:lnTo>
                    <a:lnTo>
                      <a:pt x="22" y="18"/>
                    </a:lnTo>
                    <a:lnTo>
                      <a:pt x="27" y="18"/>
                    </a:lnTo>
                    <a:lnTo>
                      <a:pt x="31" y="18"/>
                    </a:lnTo>
                    <a:lnTo>
                      <a:pt x="40" y="18"/>
                    </a:lnTo>
                    <a:lnTo>
                      <a:pt x="36" y="18"/>
                    </a:lnTo>
                    <a:lnTo>
                      <a:pt x="40" y="18"/>
                    </a:lnTo>
                    <a:lnTo>
                      <a:pt x="45" y="23"/>
                    </a:lnTo>
                    <a:lnTo>
                      <a:pt x="50" y="18"/>
                    </a:lnTo>
                    <a:lnTo>
                      <a:pt x="50" y="23"/>
                    </a:lnTo>
                    <a:lnTo>
                      <a:pt x="50" y="18"/>
                    </a:lnTo>
                    <a:lnTo>
                      <a:pt x="54" y="18"/>
                    </a:lnTo>
                    <a:lnTo>
                      <a:pt x="59" y="23"/>
                    </a:lnTo>
                    <a:lnTo>
                      <a:pt x="59" y="18"/>
                    </a:lnTo>
                    <a:lnTo>
                      <a:pt x="59" y="18"/>
                    </a:lnTo>
                    <a:lnTo>
                      <a:pt x="63" y="23"/>
                    </a:lnTo>
                    <a:lnTo>
                      <a:pt x="63" y="18"/>
                    </a:lnTo>
                    <a:lnTo>
                      <a:pt x="63" y="23"/>
                    </a:lnTo>
                    <a:lnTo>
                      <a:pt x="68" y="18"/>
                    </a:lnTo>
                    <a:lnTo>
                      <a:pt x="68" y="18"/>
                    </a:lnTo>
                    <a:lnTo>
                      <a:pt x="68" y="23"/>
                    </a:lnTo>
                    <a:lnTo>
                      <a:pt x="72" y="23"/>
                    </a:lnTo>
                    <a:lnTo>
                      <a:pt x="77" y="23"/>
                    </a:lnTo>
                    <a:lnTo>
                      <a:pt x="81" y="23"/>
                    </a:lnTo>
                    <a:lnTo>
                      <a:pt x="86" y="23"/>
                    </a:lnTo>
                    <a:lnTo>
                      <a:pt x="90" y="27"/>
                    </a:lnTo>
                    <a:lnTo>
                      <a:pt x="95" y="27"/>
                    </a:lnTo>
                    <a:lnTo>
                      <a:pt x="104" y="27"/>
                    </a:lnTo>
                    <a:lnTo>
                      <a:pt x="104" y="32"/>
                    </a:lnTo>
                    <a:lnTo>
                      <a:pt x="104" y="27"/>
                    </a:lnTo>
                    <a:lnTo>
                      <a:pt x="104" y="27"/>
                    </a:lnTo>
                    <a:lnTo>
                      <a:pt x="109" y="32"/>
                    </a:lnTo>
                    <a:lnTo>
                      <a:pt x="118" y="32"/>
                    </a:lnTo>
                    <a:lnTo>
                      <a:pt x="113" y="32"/>
                    </a:lnTo>
                    <a:lnTo>
                      <a:pt x="118" y="32"/>
                    </a:lnTo>
                    <a:lnTo>
                      <a:pt x="127" y="32"/>
                    </a:lnTo>
                    <a:lnTo>
                      <a:pt x="122" y="32"/>
                    </a:lnTo>
                    <a:lnTo>
                      <a:pt x="127" y="32"/>
                    </a:lnTo>
                    <a:lnTo>
                      <a:pt x="131" y="32"/>
                    </a:lnTo>
                    <a:lnTo>
                      <a:pt x="136" y="32"/>
                    </a:lnTo>
                    <a:lnTo>
                      <a:pt x="145" y="32"/>
                    </a:lnTo>
                    <a:lnTo>
                      <a:pt x="140" y="32"/>
                    </a:lnTo>
                    <a:lnTo>
                      <a:pt x="145" y="32"/>
                    </a:lnTo>
                    <a:lnTo>
                      <a:pt x="149" y="27"/>
                    </a:lnTo>
                    <a:lnTo>
                      <a:pt x="158" y="27"/>
                    </a:lnTo>
                    <a:lnTo>
                      <a:pt x="154" y="27"/>
                    </a:lnTo>
                    <a:lnTo>
                      <a:pt x="158" y="32"/>
                    </a:lnTo>
                    <a:lnTo>
                      <a:pt x="163" y="32"/>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1" name="Rectangle 290"/>
              <p:cNvSpPr>
                <a:spLocks noChangeArrowheads="1"/>
              </p:cNvSpPr>
              <p:nvPr/>
            </p:nvSpPr>
            <p:spPr bwMode="auto">
              <a:xfrm rot="16200000">
                <a:off x="2852" y="2051"/>
                <a:ext cx="517"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Projected Lead II</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22" name="Rectangle 291"/>
              <p:cNvSpPr>
                <a:spLocks noChangeArrowheads="1"/>
              </p:cNvSpPr>
              <p:nvPr/>
            </p:nvSpPr>
            <p:spPr bwMode="auto">
              <a:xfrm>
                <a:off x="408" y="2831"/>
                <a:ext cx="2224" cy="78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3" name="Rectangle 292"/>
              <p:cNvSpPr>
                <a:spLocks noChangeArrowheads="1"/>
              </p:cNvSpPr>
              <p:nvPr/>
            </p:nvSpPr>
            <p:spPr bwMode="auto">
              <a:xfrm>
                <a:off x="408" y="2831"/>
                <a:ext cx="2224" cy="785"/>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4" name="Line 293"/>
              <p:cNvSpPr>
                <a:spLocks noChangeShapeType="1"/>
              </p:cNvSpPr>
              <p:nvPr/>
            </p:nvSpPr>
            <p:spPr bwMode="auto">
              <a:xfrm>
                <a:off x="408" y="2831"/>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5" name="Line 294"/>
              <p:cNvSpPr>
                <a:spLocks noChangeShapeType="1"/>
              </p:cNvSpPr>
              <p:nvPr/>
            </p:nvSpPr>
            <p:spPr bwMode="auto">
              <a:xfrm>
                <a:off x="408" y="3616"/>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6" name="Line 295"/>
              <p:cNvSpPr>
                <a:spLocks noChangeShapeType="1"/>
              </p:cNvSpPr>
              <p:nvPr/>
            </p:nvSpPr>
            <p:spPr bwMode="auto">
              <a:xfrm flipV="1">
                <a:off x="2632" y="2831"/>
                <a:ext cx="1" cy="78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7" name="Line 296"/>
              <p:cNvSpPr>
                <a:spLocks noChangeShapeType="1"/>
              </p:cNvSpPr>
              <p:nvPr/>
            </p:nvSpPr>
            <p:spPr bwMode="auto">
              <a:xfrm flipV="1">
                <a:off x="408" y="2831"/>
                <a:ext cx="1" cy="78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8" name="Line 297"/>
              <p:cNvSpPr>
                <a:spLocks noChangeShapeType="1"/>
              </p:cNvSpPr>
              <p:nvPr/>
            </p:nvSpPr>
            <p:spPr bwMode="auto">
              <a:xfrm>
                <a:off x="408" y="3616"/>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9" name="Line 298"/>
              <p:cNvSpPr>
                <a:spLocks noChangeShapeType="1"/>
              </p:cNvSpPr>
              <p:nvPr/>
            </p:nvSpPr>
            <p:spPr bwMode="auto">
              <a:xfrm flipV="1">
                <a:off x="408" y="2831"/>
                <a:ext cx="1" cy="78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0" name="Line 299"/>
              <p:cNvSpPr>
                <a:spLocks noChangeShapeType="1"/>
              </p:cNvSpPr>
              <p:nvPr/>
            </p:nvSpPr>
            <p:spPr bwMode="auto">
              <a:xfrm flipV="1">
                <a:off x="408" y="3593"/>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1" name="Line 300"/>
              <p:cNvSpPr>
                <a:spLocks noChangeShapeType="1"/>
              </p:cNvSpPr>
              <p:nvPr/>
            </p:nvSpPr>
            <p:spPr bwMode="auto">
              <a:xfrm>
                <a:off x="408" y="2831"/>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2" name="Rectangle 301"/>
              <p:cNvSpPr>
                <a:spLocks noChangeArrowheads="1"/>
              </p:cNvSpPr>
              <p:nvPr/>
            </p:nvSpPr>
            <p:spPr bwMode="auto">
              <a:xfrm>
                <a:off x="395" y="3630"/>
                <a:ext cx="64"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33" name="Line 302"/>
              <p:cNvSpPr>
                <a:spLocks noChangeShapeType="1"/>
              </p:cNvSpPr>
              <p:nvPr/>
            </p:nvSpPr>
            <p:spPr bwMode="auto">
              <a:xfrm flipV="1">
                <a:off x="631" y="3593"/>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4" name="Line 303"/>
              <p:cNvSpPr>
                <a:spLocks noChangeShapeType="1"/>
              </p:cNvSpPr>
              <p:nvPr/>
            </p:nvSpPr>
            <p:spPr bwMode="auto">
              <a:xfrm>
                <a:off x="631" y="2831"/>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5" name="Rectangle 304"/>
              <p:cNvSpPr>
                <a:spLocks noChangeArrowheads="1"/>
              </p:cNvSpPr>
              <p:nvPr/>
            </p:nvSpPr>
            <p:spPr bwMode="auto">
              <a:xfrm>
                <a:off x="585" y="3630"/>
                <a:ext cx="136"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36" name="Line 305"/>
              <p:cNvSpPr>
                <a:spLocks noChangeShapeType="1"/>
              </p:cNvSpPr>
              <p:nvPr/>
            </p:nvSpPr>
            <p:spPr bwMode="auto">
              <a:xfrm flipV="1">
                <a:off x="853" y="3593"/>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7" name="Line 306"/>
              <p:cNvSpPr>
                <a:spLocks noChangeShapeType="1"/>
              </p:cNvSpPr>
              <p:nvPr/>
            </p:nvSpPr>
            <p:spPr bwMode="auto">
              <a:xfrm>
                <a:off x="853" y="2831"/>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8" name="Rectangle 307"/>
              <p:cNvSpPr>
                <a:spLocks noChangeArrowheads="1"/>
              </p:cNvSpPr>
              <p:nvPr/>
            </p:nvSpPr>
            <p:spPr bwMode="auto">
              <a:xfrm>
                <a:off x="790" y="3630"/>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39" name="Line 308"/>
              <p:cNvSpPr>
                <a:spLocks noChangeShapeType="1"/>
              </p:cNvSpPr>
              <p:nvPr/>
            </p:nvSpPr>
            <p:spPr bwMode="auto">
              <a:xfrm flipV="1">
                <a:off x="1076" y="3593"/>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40" name="Line 309"/>
              <p:cNvSpPr>
                <a:spLocks noChangeShapeType="1"/>
              </p:cNvSpPr>
              <p:nvPr/>
            </p:nvSpPr>
            <p:spPr bwMode="auto">
              <a:xfrm>
                <a:off x="1076" y="2831"/>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41" name="Rectangle 310"/>
              <p:cNvSpPr>
                <a:spLocks noChangeArrowheads="1"/>
              </p:cNvSpPr>
              <p:nvPr/>
            </p:nvSpPr>
            <p:spPr bwMode="auto">
              <a:xfrm>
                <a:off x="1012" y="3630"/>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42" name="Line 311"/>
              <p:cNvSpPr>
                <a:spLocks noChangeShapeType="1"/>
              </p:cNvSpPr>
              <p:nvPr/>
            </p:nvSpPr>
            <p:spPr bwMode="auto">
              <a:xfrm flipV="1">
                <a:off x="1298" y="3593"/>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43" name="Line 312"/>
              <p:cNvSpPr>
                <a:spLocks noChangeShapeType="1"/>
              </p:cNvSpPr>
              <p:nvPr/>
            </p:nvSpPr>
            <p:spPr bwMode="auto">
              <a:xfrm>
                <a:off x="1298" y="2831"/>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44" name="Rectangle 313"/>
              <p:cNvSpPr>
                <a:spLocks noChangeArrowheads="1"/>
              </p:cNvSpPr>
              <p:nvPr/>
            </p:nvSpPr>
            <p:spPr bwMode="auto">
              <a:xfrm>
                <a:off x="1234" y="3630"/>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45" name="Line 314"/>
              <p:cNvSpPr>
                <a:spLocks noChangeShapeType="1"/>
              </p:cNvSpPr>
              <p:nvPr/>
            </p:nvSpPr>
            <p:spPr bwMode="auto">
              <a:xfrm flipV="1">
                <a:off x="1520" y="3593"/>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46" name="Line 315"/>
              <p:cNvSpPr>
                <a:spLocks noChangeShapeType="1"/>
              </p:cNvSpPr>
              <p:nvPr/>
            </p:nvSpPr>
            <p:spPr bwMode="auto">
              <a:xfrm>
                <a:off x="1520" y="2831"/>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47" name="Rectangle 316"/>
              <p:cNvSpPr>
                <a:spLocks noChangeArrowheads="1"/>
              </p:cNvSpPr>
              <p:nvPr/>
            </p:nvSpPr>
            <p:spPr bwMode="auto">
              <a:xfrm>
                <a:off x="1457" y="3630"/>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48" name="Line 317"/>
              <p:cNvSpPr>
                <a:spLocks noChangeShapeType="1"/>
              </p:cNvSpPr>
              <p:nvPr/>
            </p:nvSpPr>
            <p:spPr bwMode="auto">
              <a:xfrm flipV="1">
                <a:off x="1743" y="3593"/>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49" name="Line 318"/>
              <p:cNvSpPr>
                <a:spLocks noChangeShapeType="1"/>
              </p:cNvSpPr>
              <p:nvPr/>
            </p:nvSpPr>
            <p:spPr bwMode="auto">
              <a:xfrm>
                <a:off x="1743" y="2831"/>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50" name="Rectangle 319"/>
              <p:cNvSpPr>
                <a:spLocks noChangeArrowheads="1"/>
              </p:cNvSpPr>
              <p:nvPr/>
            </p:nvSpPr>
            <p:spPr bwMode="auto">
              <a:xfrm>
                <a:off x="1679" y="3630"/>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51" name="Line 320"/>
              <p:cNvSpPr>
                <a:spLocks noChangeShapeType="1"/>
              </p:cNvSpPr>
              <p:nvPr/>
            </p:nvSpPr>
            <p:spPr bwMode="auto">
              <a:xfrm flipV="1">
                <a:off x="1965" y="3593"/>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52" name="Line 321"/>
              <p:cNvSpPr>
                <a:spLocks noChangeShapeType="1"/>
              </p:cNvSpPr>
              <p:nvPr/>
            </p:nvSpPr>
            <p:spPr bwMode="auto">
              <a:xfrm>
                <a:off x="1965" y="2831"/>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53" name="Rectangle 322"/>
              <p:cNvSpPr>
                <a:spLocks noChangeArrowheads="1"/>
              </p:cNvSpPr>
              <p:nvPr/>
            </p:nvSpPr>
            <p:spPr bwMode="auto">
              <a:xfrm>
                <a:off x="1902" y="3630"/>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54" name="Line 323"/>
              <p:cNvSpPr>
                <a:spLocks noChangeShapeType="1"/>
              </p:cNvSpPr>
              <p:nvPr/>
            </p:nvSpPr>
            <p:spPr bwMode="auto">
              <a:xfrm flipV="1">
                <a:off x="2188" y="3593"/>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55" name="Line 324"/>
              <p:cNvSpPr>
                <a:spLocks noChangeShapeType="1"/>
              </p:cNvSpPr>
              <p:nvPr/>
            </p:nvSpPr>
            <p:spPr bwMode="auto">
              <a:xfrm>
                <a:off x="2188" y="2831"/>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56" name="Rectangle 325"/>
              <p:cNvSpPr>
                <a:spLocks noChangeArrowheads="1"/>
              </p:cNvSpPr>
              <p:nvPr/>
            </p:nvSpPr>
            <p:spPr bwMode="auto">
              <a:xfrm>
                <a:off x="2124" y="3630"/>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57" name="Line 326"/>
              <p:cNvSpPr>
                <a:spLocks noChangeShapeType="1"/>
              </p:cNvSpPr>
              <p:nvPr/>
            </p:nvSpPr>
            <p:spPr bwMode="auto">
              <a:xfrm flipV="1">
                <a:off x="2410" y="3593"/>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58" name="Line 327"/>
              <p:cNvSpPr>
                <a:spLocks noChangeShapeType="1"/>
              </p:cNvSpPr>
              <p:nvPr/>
            </p:nvSpPr>
            <p:spPr bwMode="auto">
              <a:xfrm>
                <a:off x="2410" y="2831"/>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59" name="Rectangle 328"/>
              <p:cNvSpPr>
                <a:spLocks noChangeArrowheads="1"/>
              </p:cNvSpPr>
              <p:nvPr/>
            </p:nvSpPr>
            <p:spPr bwMode="auto">
              <a:xfrm>
                <a:off x="2346" y="3630"/>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60" name="Line 329"/>
              <p:cNvSpPr>
                <a:spLocks noChangeShapeType="1"/>
              </p:cNvSpPr>
              <p:nvPr/>
            </p:nvSpPr>
            <p:spPr bwMode="auto">
              <a:xfrm flipV="1">
                <a:off x="2632" y="3593"/>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61" name="Line 330"/>
              <p:cNvSpPr>
                <a:spLocks noChangeShapeType="1"/>
              </p:cNvSpPr>
              <p:nvPr/>
            </p:nvSpPr>
            <p:spPr bwMode="auto">
              <a:xfrm>
                <a:off x="2632" y="2831"/>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62" name="Rectangle 331"/>
              <p:cNvSpPr>
                <a:spLocks noChangeArrowheads="1"/>
              </p:cNvSpPr>
              <p:nvPr/>
            </p:nvSpPr>
            <p:spPr bwMode="auto">
              <a:xfrm>
                <a:off x="2569" y="3630"/>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63" name="Line 332"/>
              <p:cNvSpPr>
                <a:spLocks noChangeShapeType="1"/>
              </p:cNvSpPr>
              <p:nvPr/>
            </p:nvSpPr>
            <p:spPr bwMode="auto">
              <a:xfrm>
                <a:off x="408" y="3616"/>
                <a:ext cx="1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64" name="Line 333"/>
              <p:cNvSpPr>
                <a:spLocks noChangeShapeType="1"/>
              </p:cNvSpPr>
              <p:nvPr/>
            </p:nvSpPr>
            <p:spPr bwMode="auto">
              <a:xfrm flipH="1">
                <a:off x="2610" y="3616"/>
                <a:ext cx="2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65" name="Rectangle 334"/>
              <p:cNvSpPr>
                <a:spLocks noChangeArrowheads="1"/>
              </p:cNvSpPr>
              <p:nvPr/>
            </p:nvSpPr>
            <p:spPr bwMode="auto">
              <a:xfrm>
                <a:off x="245" y="3580"/>
                <a:ext cx="191"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66" name="Line 335"/>
              <p:cNvSpPr>
                <a:spLocks noChangeShapeType="1"/>
              </p:cNvSpPr>
              <p:nvPr/>
            </p:nvSpPr>
            <p:spPr bwMode="auto">
              <a:xfrm>
                <a:off x="408" y="3484"/>
                <a:ext cx="1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67" name="Line 336"/>
              <p:cNvSpPr>
                <a:spLocks noChangeShapeType="1"/>
              </p:cNvSpPr>
              <p:nvPr/>
            </p:nvSpPr>
            <p:spPr bwMode="auto">
              <a:xfrm flipH="1">
                <a:off x="2610" y="3484"/>
                <a:ext cx="2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68" name="Rectangle 337"/>
              <p:cNvSpPr>
                <a:spLocks noChangeArrowheads="1"/>
              </p:cNvSpPr>
              <p:nvPr/>
            </p:nvSpPr>
            <p:spPr bwMode="auto">
              <a:xfrm>
                <a:off x="245" y="3448"/>
                <a:ext cx="191"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69" name="Line 338"/>
              <p:cNvSpPr>
                <a:spLocks noChangeShapeType="1"/>
              </p:cNvSpPr>
              <p:nvPr/>
            </p:nvSpPr>
            <p:spPr bwMode="auto">
              <a:xfrm>
                <a:off x="408" y="3353"/>
                <a:ext cx="1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70" name="Line 339"/>
              <p:cNvSpPr>
                <a:spLocks noChangeShapeType="1"/>
              </p:cNvSpPr>
              <p:nvPr/>
            </p:nvSpPr>
            <p:spPr bwMode="auto">
              <a:xfrm flipH="1">
                <a:off x="2610" y="3353"/>
                <a:ext cx="2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71" name="Rectangle 340"/>
              <p:cNvSpPr>
                <a:spLocks noChangeArrowheads="1"/>
              </p:cNvSpPr>
              <p:nvPr/>
            </p:nvSpPr>
            <p:spPr bwMode="auto">
              <a:xfrm>
                <a:off x="245" y="3316"/>
                <a:ext cx="191"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72" name="Line 341"/>
              <p:cNvSpPr>
                <a:spLocks noChangeShapeType="1"/>
              </p:cNvSpPr>
              <p:nvPr/>
            </p:nvSpPr>
            <p:spPr bwMode="auto">
              <a:xfrm>
                <a:off x="408" y="3221"/>
                <a:ext cx="1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73" name="Line 342"/>
              <p:cNvSpPr>
                <a:spLocks noChangeShapeType="1"/>
              </p:cNvSpPr>
              <p:nvPr/>
            </p:nvSpPr>
            <p:spPr bwMode="auto">
              <a:xfrm flipH="1">
                <a:off x="2610" y="3221"/>
                <a:ext cx="2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74" name="Rectangle 343"/>
              <p:cNvSpPr>
                <a:spLocks noChangeArrowheads="1"/>
              </p:cNvSpPr>
              <p:nvPr/>
            </p:nvSpPr>
            <p:spPr bwMode="auto">
              <a:xfrm>
                <a:off x="245" y="3185"/>
                <a:ext cx="191"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75" name="Line 344"/>
              <p:cNvSpPr>
                <a:spLocks noChangeShapeType="1"/>
              </p:cNvSpPr>
              <p:nvPr/>
            </p:nvSpPr>
            <p:spPr bwMode="auto">
              <a:xfrm>
                <a:off x="408" y="3089"/>
                <a:ext cx="1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76" name="Line 345"/>
              <p:cNvSpPr>
                <a:spLocks noChangeShapeType="1"/>
              </p:cNvSpPr>
              <p:nvPr/>
            </p:nvSpPr>
            <p:spPr bwMode="auto">
              <a:xfrm flipH="1">
                <a:off x="2610" y="3089"/>
                <a:ext cx="2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77" name="Rectangle 346"/>
              <p:cNvSpPr>
                <a:spLocks noChangeArrowheads="1"/>
              </p:cNvSpPr>
              <p:nvPr/>
            </p:nvSpPr>
            <p:spPr bwMode="auto">
              <a:xfrm>
                <a:off x="277" y="3053"/>
                <a:ext cx="154"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78" name="Line 347"/>
              <p:cNvSpPr>
                <a:spLocks noChangeShapeType="1"/>
              </p:cNvSpPr>
              <p:nvPr/>
            </p:nvSpPr>
            <p:spPr bwMode="auto">
              <a:xfrm>
                <a:off x="408" y="2958"/>
                <a:ext cx="1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79" name="Line 348"/>
              <p:cNvSpPr>
                <a:spLocks noChangeShapeType="1"/>
              </p:cNvSpPr>
              <p:nvPr/>
            </p:nvSpPr>
            <p:spPr bwMode="auto">
              <a:xfrm flipH="1">
                <a:off x="2610" y="2958"/>
                <a:ext cx="2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0" name="Rectangle 349"/>
              <p:cNvSpPr>
                <a:spLocks noChangeArrowheads="1"/>
              </p:cNvSpPr>
              <p:nvPr/>
            </p:nvSpPr>
            <p:spPr bwMode="auto">
              <a:xfrm>
                <a:off x="358" y="2921"/>
                <a:ext cx="64"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81" name="Line 350"/>
              <p:cNvSpPr>
                <a:spLocks noChangeShapeType="1"/>
              </p:cNvSpPr>
              <p:nvPr/>
            </p:nvSpPr>
            <p:spPr bwMode="auto">
              <a:xfrm>
                <a:off x="408" y="2831"/>
                <a:ext cx="19"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2" name="Line 351"/>
              <p:cNvSpPr>
                <a:spLocks noChangeShapeType="1"/>
              </p:cNvSpPr>
              <p:nvPr/>
            </p:nvSpPr>
            <p:spPr bwMode="auto">
              <a:xfrm flipH="1">
                <a:off x="2610" y="2831"/>
                <a:ext cx="22"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3" name="Rectangle 352"/>
              <p:cNvSpPr>
                <a:spLocks noChangeArrowheads="1"/>
              </p:cNvSpPr>
              <p:nvPr/>
            </p:nvSpPr>
            <p:spPr bwMode="auto">
              <a:xfrm>
                <a:off x="295" y="2794"/>
                <a:ext cx="136"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84" name="Line 353"/>
              <p:cNvSpPr>
                <a:spLocks noChangeShapeType="1"/>
              </p:cNvSpPr>
              <p:nvPr/>
            </p:nvSpPr>
            <p:spPr bwMode="auto">
              <a:xfrm>
                <a:off x="408" y="2831"/>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5" name="Line 354"/>
              <p:cNvSpPr>
                <a:spLocks noChangeShapeType="1"/>
              </p:cNvSpPr>
              <p:nvPr/>
            </p:nvSpPr>
            <p:spPr bwMode="auto">
              <a:xfrm>
                <a:off x="408" y="3616"/>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6" name="Line 355"/>
              <p:cNvSpPr>
                <a:spLocks noChangeShapeType="1"/>
              </p:cNvSpPr>
              <p:nvPr/>
            </p:nvSpPr>
            <p:spPr bwMode="auto">
              <a:xfrm flipV="1">
                <a:off x="2632" y="2831"/>
                <a:ext cx="1" cy="78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7" name="Line 356"/>
              <p:cNvSpPr>
                <a:spLocks noChangeShapeType="1"/>
              </p:cNvSpPr>
              <p:nvPr/>
            </p:nvSpPr>
            <p:spPr bwMode="auto">
              <a:xfrm flipV="1">
                <a:off x="408" y="2831"/>
                <a:ext cx="1" cy="78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8" name="Freeform 357"/>
              <p:cNvSpPr>
                <a:spLocks/>
              </p:cNvSpPr>
              <p:nvPr/>
            </p:nvSpPr>
            <p:spPr bwMode="auto">
              <a:xfrm>
                <a:off x="408" y="3439"/>
                <a:ext cx="327" cy="141"/>
              </a:xfrm>
              <a:custGeom>
                <a:avLst/>
                <a:gdLst/>
                <a:ahLst/>
                <a:cxnLst>
                  <a:cxn ang="0">
                    <a:pos x="0" y="136"/>
                  </a:cxn>
                  <a:cxn ang="0">
                    <a:pos x="19" y="122"/>
                  </a:cxn>
                  <a:cxn ang="0">
                    <a:pos x="23" y="113"/>
                  </a:cxn>
                  <a:cxn ang="0">
                    <a:pos x="32" y="109"/>
                  </a:cxn>
                  <a:cxn ang="0">
                    <a:pos x="37" y="86"/>
                  </a:cxn>
                  <a:cxn ang="0">
                    <a:pos x="46" y="59"/>
                  </a:cxn>
                  <a:cxn ang="0">
                    <a:pos x="50" y="36"/>
                  </a:cxn>
                  <a:cxn ang="0">
                    <a:pos x="55" y="23"/>
                  </a:cxn>
                  <a:cxn ang="0">
                    <a:pos x="64" y="0"/>
                  </a:cxn>
                  <a:cxn ang="0">
                    <a:pos x="68" y="27"/>
                  </a:cxn>
                  <a:cxn ang="0">
                    <a:pos x="78" y="59"/>
                  </a:cxn>
                  <a:cxn ang="0">
                    <a:pos x="82" y="82"/>
                  </a:cxn>
                  <a:cxn ang="0">
                    <a:pos x="87" y="91"/>
                  </a:cxn>
                  <a:cxn ang="0">
                    <a:pos x="91" y="95"/>
                  </a:cxn>
                  <a:cxn ang="0">
                    <a:pos x="109" y="100"/>
                  </a:cxn>
                  <a:cxn ang="0">
                    <a:pos x="118" y="91"/>
                  </a:cxn>
                  <a:cxn ang="0">
                    <a:pos x="123" y="95"/>
                  </a:cxn>
                  <a:cxn ang="0">
                    <a:pos x="132" y="95"/>
                  </a:cxn>
                  <a:cxn ang="0">
                    <a:pos x="141" y="104"/>
                  </a:cxn>
                  <a:cxn ang="0">
                    <a:pos x="150" y="113"/>
                  </a:cxn>
                  <a:cxn ang="0">
                    <a:pos x="159" y="104"/>
                  </a:cxn>
                  <a:cxn ang="0">
                    <a:pos x="164" y="113"/>
                  </a:cxn>
                  <a:cxn ang="0">
                    <a:pos x="177" y="113"/>
                  </a:cxn>
                  <a:cxn ang="0">
                    <a:pos x="186" y="109"/>
                  </a:cxn>
                  <a:cxn ang="0">
                    <a:pos x="191" y="113"/>
                  </a:cxn>
                  <a:cxn ang="0">
                    <a:pos x="205" y="113"/>
                  </a:cxn>
                  <a:cxn ang="0">
                    <a:pos x="209" y="118"/>
                  </a:cxn>
                  <a:cxn ang="0">
                    <a:pos x="214" y="113"/>
                  </a:cxn>
                  <a:cxn ang="0">
                    <a:pos x="227" y="113"/>
                  </a:cxn>
                  <a:cxn ang="0">
                    <a:pos x="236" y="113"/>
                  </a:cxn>
                  <a:cxn ang="0">
                    <a:pos x="255" y="113"/>
                  </a:cxn>
                  <a:cxn ang="0">
                    <a:pos x="259" y="109"/>
                  </a:cxn>
                  <a:cxn ang="0">
                    <a:pos x="259" y="113"/>
                  </a:cxn>
                  <a:cxn ang="0">
                    <a:pos x="273" y="95"/>
                  </a:cxn>
                  <a:cxn ang="0">
                    <a:pos x="277" y="77"/>
                  </a:cxn>
                  <a:cxn ang="0">
                    <a:pos x="286" y="41"/>
                  </a:cxn>
                  <a:cxn ang="0">
                    <a:pos x="295" y="63"/>
                  </a:cxn>
                  <a:cxn ang="0">
                    <a:pos x="300" y="104"/>
                  </a:cxn>
                  <a:cxn ang="0">
                    <a:pos x="304" y="95"/>
                  </a:cxn>
                  <a:cxn ang="0">
                    <a:pos x="309" y="109"/>
                  </a:cxn>
                  <a:cxn ang="0">
                    <a:pos x="318" y="118"/>
                  </a:cxn>
                  <a:cxn ang="0">
                    <a:pos x="327" y="122"/>
                  </a:cxn>
                </a:cxnLst>
                <a:rect l="0" t="0" r="r" b="b"/>
                <a:pathLst>
                  <a:path w="327" h="141">
                    <a:moveTo>
                      <a:pt x="0" y="136"/>
                    </a:moveTo>
                    <a:lnTo>
                      <a:pt x="0" y="141"/>
                    </a:lnTo>
                    <a:lnTo>
                      <a:pt x="0" y="136"/>
                    </a:lnTo>
                    <a:lnTo>
                      <a:pt x="9" y="136"/>
                    </a:lnTo>
                    <a:lnTo>
                      <a:pt x="9" y="132"/>
                    </a:lnTo>
                    <a:lnTo>
                      <a:pt x="19" y="122"/>
                    </a:lnTo>
                    <a:lnTo>
                      <a:pt x="19" y="118"/>
                    </a:lnTo>
                    <a:lnTo>
                      <a:pt x="23" y="122"/>
                    </a:lnTo>
                    <a:lnTo>
                      <a:pt x="23" y="113"/>
                    </a:lnTo>
                    <a:lnTo>
                      <a:pt x="28" y="118"/>
                    </a:lnTo>
                    <a:lnTo>
                      <a:pt x="28" y="113"/>
                    </a:lnTo>
                    <a:lnTo>
                      <a:pt x="32" y="109"/>
                    </a:lnTo>
                    <a:lnTo>
                      <a:pt x="32" y="100"/>
                    </a:lnTo>
                    <a:lnTo>
                      <a:pt x="37" y="95"/>
                    </a:lnTo>
                    <a:lnTo>
                      <a:pt x="37" y="86"/>
                    </a:lnTo>
                    <a:lnTo>
                      <a:pt x="41" y="82"/>
                    </a:lnTo>
                    <a:lnTo>
                      <a:pt x="41" y="63"/>
                    </a:lnTo>
                    <a:lnTo>
                      <a:pt x="46" y="59"/>
                    </a:lnTo>
                    <a:lnTo>
                      <a:pt x="46" y="50"/>
                    </a:lnTo>
                    <a:lnTo>
                      <a:pt x="50" y="45"/>
                    </a:lnTo>
                    <a:lnTo>
                      <a:pt x="50" y="36"/>
                    </a:lnTo>
                    <a:lnTo>
                      <a:pt x="55" y="32"/>
                    </a:lnTo>
                    <a:lnTo>
                      <a:pt x="55" y="18"/>
                    </a:lnTo>
                    <a:lnTo>
                      <a:pt x="55" y="23"/>
                    </a:lnTo>
                    <a:lnTo>
                      <a:pt x="59" y="18"/>
                    </a:lnTo>
                    <a:lnTo>
                      <a:pt x="59" y="4"/>
                    </a:lnTo>
                    <a:lnTo>
                      <a:pt x="64" y="0"/>
                    </a:lnTo>
                    <a:lnTo>
                      <a:pt x="64" y="9"/>
                    </a:lnTo>
                    <a:lnTo>
                      <a:pt x="68" y="14"/>
                    </a:lnTo>
                    <a:lnTo>
                      <a:pt x="68" y="27"/>
                    </a:lnTo>
                    <a:lnTo>
                      <a:pt x="73" y="32"/>
                    </a:lnTo>
                    <a:lnTo>
                      <a:pt x="73" y="54"/>
                    </a:lnTo>
                    <a:lnTo>
                      <a:pt x="78" y="59"/>
                    </a:lnTo>
                    <a:lnTo>
                      <a:pt x="78" y="68"/>
                    </a:lnTo>
                    <a:lnTo>
                      <a:pt x="82" y="73"/>
                    </a:lnTo>
                    <a:lnTo>
                      <a:pt x="82" y="82"/>
                    </a:lnTo>
                    <a:lnTo>
                      <a:pt x="87" y="86"/>
                    </a:lnTo>
                    <a:lnTo>
                      <a:pt x="87" y="95"/>
                    </a:lnTo>
                    <a:lnTo>
                      <a:pt x="87" y="91"/>
                    </a:lnTo>
                    <a:lnTo>
                      <a:pt x="91" y="95"/>
                    </a:lnTo>
                    <a:lnTo>
                      <a:pt x="91" y="91"/>
                    </a:lnTo>
                    <a:lnTo>
                      <a:pt x="91" y="95"/>
                    </a:lnTo>
                    <a:lnTo>
                      <a:pt x="96" y="100"/>
                    </a:lnTo>
                    <a:lnTo>
                      <a:pt x="100" y="100"/>
                    </a:lnTo>
                    <a:lnTo>
                      <a:pt x="109" y="100"/>
                    </a:lnTo>
                    <a:lnTo>
                      <a:pt x="109" y="95"/>
                    </a:lnTo>
                    <a:lnTo>
                      <a:pt x="109" y="100"/>
                    </a:lnTo>
                    <a:lnTo>
                      <a:pt x="118" y="91"/>
                    </a:lnTo>
                    <a:lnTo>
                      <a:pt x="114" y="91"/>
                    </a:lnTo>
                    <a:lnTo>
                      <a:pt x="118" y="95"/>
                    </a:lnTo>
                    <a:lnTo>
                      <a:pt x="123" y="95"/>
                    </a:lnTo>
                    <a:lnTo>
                      <a:pt x="132" y="95"/>
                    </a:lnTo>
                    <a:lnTo>
                      <a:pt x="127" y="95"/>
                    </a:lnTo>
                    <a:lnTo>
                      <a:pt x="132" y="95"/>
                    </a:lnTo>
                    <a:lnTo>
                      <a:pt x="141" y="104"/>
                    </a:lnTo>
                    <a:lnTo>
                      <a:pt x="141" y="109"/>
                    </a:lnTo>
                    <a:lnTo>
                      <a:pt x="141" y="104"/>
                    </a:lnTo>
                    <a:lnTo>
                      <a:pt x="146" y="109"/>
                    </a:lnTo>
                    <a:lnTo>
                      <a:pt x="150" y="104"/>
                    </a:lnTo>
                    <a:lnTo>
                      <a:pt x="150" y="113"/>
                    </a:lnTo>
                    <a:lnTo>
                      <a:pt x="159" y="113"/>
                    </a:lnTo>
                    <a:lnTo>
                      <a:pt x="155" y="113"/>
                    </a:lnTo>
                    <a:lnTo>
                      <a:pt x="159" y="104"/>
                    </a:lnTo>
                    <a:lnTo>
                      <a:pt x="164" y="109"/>
                    </a:lnTo>
                    <a:lnTo>
                      <a:pt x="164" y="113"/>
                    </a:lnTo>
                    <a:lnTo>
                      <a:pt x="164" y="113"/>
                    </a:lnTo>
                    <a:lnTo>
                      <a:pt x="173" y="113"/>
                    </a:lnTo>
                    <a:lnTo>
                      <a:pt x="173" y="118"/>
                    </a:lnTo>
                    <a:lnTo>
                      <a:pt x="177" y="113"/>
                    </a:lnTo>
                    <a:lnTo>
                      <a:pt x="182" y="118"/>
                    </a:lnTo>
                    <a:lnTo>
                      <a:pt x="186" y="113"/>
                    </a:lnTo>
                    <a:lnTo>
                      <a:pt x="186" y="109"/>
                    </a:lnTo>
                    <a:lnTo>
                      <a:pt x="186" y="113"/>
                    </a:lnTo>
                    <a:lnTo>
                      <a:pt x="191" y="109"/>
                    </a:lnTo>
                    <a:lnTo>
                      <a:pt x="191" y="113"/>
                    </a:lnTo>
                    <a:lnTo>
                      <a:pt x="191" y="109"/>
                    </a:lnTo>
                    <a:lnTo>
                      <a:pt x="196" y="113"/>
                    </a:lnTo>
                    <a:lnTo>
                      <a:pt x="205" y="113"/>
                    </a:lnTo>
                    <a:lnTo>
                      <a:pt x="200" y="113"/>
                    </a:lnTo>
                    <a:lnTo>
                      <a:pt x="205" y="113"/>
                    </a:lnTo>
                    <a:lnTo>
                      <a:pt x="209" y="118"/>
                    </a:lnTo>
                    <a:lnTo>
                      <a:pt x="209" y="113"/>
                    </a:lnTo>
                    <a:lnTo>
                      <a:pt x="214" y="118"/>
                    </a:lnTo>
                    <a:lnTo>
                      <a:pt x="214" y="113"/>
                    </a:lnTo>
                    <a:lnTo>
                      <a:pt x="223" y="113"/>
                    </a:lnTo>
                    <a:lnTo>
                      <a:pt x="223" y="109"/>
                    </a:lnTo>
                    <a:lnTo>
                      <a:pt x="227" y="113"/>
                    </a:lnTo>
                    <a:lnTo>
                      <a:pt x="236" y="113"/>
                    </a:lnTo>
                    <a:lnTo>
                      <a:pt x="232" y="113"/>
                    </a:lnTo>
                    <a:lnTo>
                      <a:pt x="236" y="113"/>
                    </a:lnTo>
                    <a:lnTo>
                      <a:pt x="241" y="109"/>
                    </a:lnTo>
                    <a:lnTo>
                      <a:pt x="245" y="113"/>
                    </a:lnTo>
                    <a:lnTo>
                      <a:pt x="255" y="113"/>
                    </a:lnTo>
                    <a:lnTo>
                      <a:pt x="250" y="113"/>
                    </a:lnTo>
                    <a:lnTo>
                      <a:pt x="255" y="113"/>
                    </a:lnTo>
                    <a:lnTo>
                      <a:pt x="259" y="109"/>
                    </a:lnTo>
                    <a:lnTo>
                      <a:pt x="259" y="113"/>
                    </a:lnTo>
                    <a:lnTo>
                      <a:pt x="259" y="109"/>
                    </a:lnTo>
                    <a:lnTo>
                      <a:pt x="259" y="113"/>
                    </a:lnTo>
                    <a:lnTo>
                      <a:pt x="268" y="104"/>
                    </a:lnTo>
                    <a:lnTo>
                      <a:pt x="268" y="100"/>
                    </a:lnTo>
                    <a:lnTo>
                      <a:pt x="273" y="95"/>
                    </a:lnTo>
                    <a:lnTo>
                      <a:pt x="273" y="77"/>
                    </a:lnTo>
                    <a:lnTo>
                      <a:pt x="282" y="77"/>
                    </a:lnTo>
                    <a:lnTo>
                      <a:pt x="277" y="77"/>
                    </a:lnTo>
                    <a:lnTo>
                      <a:pt x="282" y="63"/>
                    </a:lnTo>
                    <a:lnTo>
                      <a:pt x="286" y="50"/>
                    </a:lnTo>
                    <a:lnTo>
                      <a:pt x="286" y="41"/>
                    </a:lnTo>
                    <a:lnTo>
                      <a:pt x="291" y="45"/>
                    </a:lnTo>
                    <a:lnTo>
                      <a:pt x="291" y="59"/>
                    </a:lnTo>
                    <a:lnTo>
                      <a:pt x="295" y="63"/>
                    </a:lnTo>
                    <a:lnTo>
                      <a:pt x="295" y="77"/>
                    </a:lnTo>
                    <a:lnTo>
                      <a:pt x="300" y="82"/>
                    </a:lnTo>
                    <a:lnTo>
                      <a:pt x="300" y="104"/>
                    </a:lnTo>
                    <a:lnTo>
                      <a:pt x="304" y="100"/>
                    </a:lnTo>
                    <a:lnTo>
                      <a:pt x="304" y="104"/>
                    </a:lnTo>
                    <a:lnTo>
                      <a:pt x="304" y="95"/>
                    </a:lnTo>
                    <a:lnTo>
                      <a:pt x="309" y="100"/>
                    </a:lnTo>
                    <a:lnTo>
                      <a:pt x="309" y="109"/>
                    </a:lnTo>
                    <a:lnTo>
                      <a:pt x="309" y="109"/>
                    </a:lnTo>
                    <a:lnTo>
                      <a:pt x="314" y="104"/>
                    </a:lnTo>
                    <a:lnTo>
                      <a:pt x="314" y="113"/>
                    </a:lnTo>
                    <a:lnTo>
                      <a:pt x="318" y="118"/>
                    </a:lnTo>
                    <a:lnTo>
                      <a:pt x="318" y="113"/>
                    </a:lnTo>
                    <a:lnTo>
                      <a:pt x="318" y="122"/>
                    </a:lnTo>
                    <a:lnTo>
                      <a:pt x="327" y="122"/>
                    </a:lnTo>
                    <a:lnTo>
                      <a:pt x="323" y="122"/>
                    </a:lnTo>
                    <a:lnTo>
                      <a:pt x="327" y="118"/>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9" name="Freeform 358"/>
              <p:cNvSpPr>
                <a:spLocks/>
              </p:cNvSpPr>
              <p:nvPr/>
            </p:nvSpPr>
            <p:spPr bwMode="auto">
              <a:xfrm>
                <a:off x="735" y="3021"/>
                <a:ext cx="318" cy="581"/>
              </a:xfrm>
              <a:custGeom>
                <a:avLst/>
                <a:gdLst/>
                <a:ahLst/>
                <a:cxnLst>
                  <a:cxn ang="0">
                    <a:pos x="9" y="545"/>
                  </a:cxn>
                  <a:cxn ang="0">
                    <a:pos x="14" y="568"/>
                  </a:cxn>
                  <a:cxn ang="0">
                    <a:pos x="18" y="395"/>
                  </a:cxn>
                  <a:cxn ang="0">
                    <a:pos x="27" y="245"/>
                  </a:cxn>
                  <a:cxn ang="0">
                    <a:pos x="32" y="0"/>
                  </a:cxn>
                  <a:cxn ang="0">
                    <a:pos x="36" y="341"/>
                  </a:cxn>
                  <a:cxn ang="0">
                    <a:pos x="46" y="459"/>
                  </a:cxn>
                  <a:cxn ang="0">
                    <a:pos x="50" y="513"/>
                  </a:cxn>
                  <a:cxn ang="0">
                    <a:pos x="59" y="522"/>
                  </a:cxn>
                  <a:cxn ang="0">
                    <a:pos x="73" y="522"/>
                  </a:cxn>
                  <a:cxn ang="0">
                    <a:pos x="77" y="518"/>
                  </a:cxn>
                  <a:cxn ang="0">
                    <a:pos x="82" y="513"/>
                  </a:cxn>
                  <a:cxn ang="0">
                    <a:pos x="91" y="504"/>
                  </a:cxn>
                  <a:cxn ang="0">
                    <a:pos x="95" y="500"/>
                  </a:cxn>
                  <a:cxn ang="0">
                    <a:pos x="100" y="500"/>
                  </a:cxn>
                  <a:cxn ang="0">
                    <a:pos x="109" y="481"/>
                  </a:cxn>
                  <a:cxn ang="0">
                    <a:pos x="118" y="472"/>
                  </a:cxn>
                  <a:cxn ang="0">
                    <a:pos x="123" y="450"/>
                  </a:cxn>
                  <a:cxn ang="0">
                    <a:pos x="132" y="432"/>
                  </a:cxn>
                  <a:cxn ang="0">
                    <a:pos x="136" y="400"/>
                  </a:cxn>
                  <a:cxn ang="0">
                    <a:pos x="145" y="386"/>
                  </a:cxn>
                  <a:cxn ang="0">
                    <a:pos x="155" y="400"/>
                  </a:cxn>
                  <a:cxn ang="0">
                    <a:pos x="159" y="445"/>
                  </a:cxn>
                  <a:cxn ang="0">
                    <a:pos x="168" y="468"/>
                  </a:cxn>
                  <a:cxn ang="0">
                    <a:pos x="173" y="481"/>
                  </a:cxn>
                  <a:cxn ang="0">
                    <a:pos x="182" y="486"/>
                  </a:cxn>
                  <a:cxn ang="0">
                    <a:pos x="195" y="481"/>
                  </a:cxn>
                  <a:cxn ang="0">
                    <a:pos x="200" y="486"/>
                  </a:cxn>
                  <a:cxn ang="0">
                    <a:pos x="214" y="486"/>
                  </a:cxn>
                  <a:cxn ang="0">
                    <a:pos x="218" y="486"/>
                  </a:cxn>
                  <a:cxn ang="0">
                    <a:pos x="232" y="495"/>
                  </a:cxn>
                  <a:cxn ang="0">
                    <a:pos x="236" y="500"/>
                  </a:cxn>
                  <a:cxn ang="0">
                    <a:pos x="241" y="500"/>
                  </a:cxn>
                  <a:cxn ang="0">
                    <a:pos x="245" y="500"/>
                  </a:cxn>
                  <a:cxn ang="0">
                    <a:pos x="254" y="504"/>
                  </a:cxn>
                  <a:cxn ang="0">
                    <a:pos x="263" y="495"/>
                  </a:cxn>
                  <a:cxn ang="0">
                    <a:pos x="268" y="500"/>
                  </a:cxn>
                  <a:cxn ang="0">
                    <a:pos x="282" y="504"/>
                  </a:cxn>
                  <a:cxn ang="0">
                    <a:pos x="291" y="504"/>
                  </a:cxn>
                  <a:cxn ang="0">
                    <a:pos x="295" y="504"/>
                  </a:cxn>
                  <a:cxn ang="0">
                    <a:pos x="304" y="504"/>
                  </a:cxn>
                  <a:cxn ang="0">
                    <a:pos x="318" y="509"/>
                  </a:cxn>
                </a:cxnLst>
                <a:rect l="0" t="0" r="r" b="b"/>
                <a:pathLst>
                  <a:path w="318" h="581">
                    <a:moveTo>
                      <a:pt x="0" y="536"/>
                    </a:moveTo>
                    <a:lnTo>
                      <a:pt x="5" y="540"/>
                    </a:lnTo>
                    <a:lnTo>
                      <a:pt x="9" y="545"/>
                    </a:lnTo>
                    <a:lnTo>
                      <a:pt x="9" y="581"/>
                    </a:lnTo>
                    <a:lnTo>
                      <a:pt x="9" y="577"/>
                    </a:lnTo>
                    <a:lnTo>
                      <a:pt x="14" y="568"/>
                    </a:lnTo>
                    <a:lnTo>
                      <a:pt x="14" y="527"/>
                    </a:lnTo>
                    <a:lnTo>
                      <a:pt x="18" y="531"/>
                    </a:lnTo>
                    <a:lnTo>
                      <a:pt x="18" y="395"/>
                    </a:lnTo>
                    <a:lnTo>
                      <a:pt x="23" y="382"/>
                    </a:lnTo>
                    <a:lnTo>
                      <a:pt x="23" y="268"/>
                    </a:lnTo>
                    <a:lnTo>
                      <a:pt x="27" y="245"/>
                    </a:lnTo>
                    <a:lnTo>
                      <a:pt x="27" y="37"/>
                    </a:lnTo>
                    <a:lnTo>
                      <a:pt x="32" y="18"/>
                    </a:lnTo>
                    <a:lnTo>
                      <a:pt x="32" y="0"/>
                    </a:lnTo>
                    <a:lnTo>
                      <a:pt x="32" y="182"/>
                    </a:lnTo>
                    <a:lnTo>
                      <a:pt x="36" y="214"/>
                    </a:lnTo>
                    <a:lnTo>
                      <a:pt x="36" y="341"/>
                    </a:lnTo>
                    <a:lnTo>
                      <a:pt x="41" y="359"/>
                    </a:lnTo>
                    <a:lnTo>
                      <a:pt x="41" y="454"/>
                    </a:lnTo>
                    <a:lnTo>
                      <a:pt x="46" y="459"/>
                    </a:lnTo>
                    <a:lnTo>
                      <a:pt x="46" y="495"/>
                    </a:lnTo>
                    <a:lnTo>
                      <a:pt x="50" y="500"/>
                    </a:lnTo>
                    <a:lnTo>
                      <a:pt x="50" y="513"/>
                    </a:lnTo>
                    <a:lnTo>
                      <a:pt x="59" y="522"/>
                    </a:lnTo>
                    <a:lnTo>
                      <a:pt x="55" y="522"/>
                    </a:lnTo>
                    <a:lnTo>
                      <a:pt x="59" y="522"/>
                    </a:lnTo>
                    <a:lnTo>
                      <a:pt x="68" y="522"/>
                    </a:lnTo>
                    <a:lnTo>
                      <a:pt x="68" y="518"/>
                    </a:lnTo>
                    <a:lnTo>
                      <a:pt x="73" y="522"/>
                    </a:lnTo>
                    <a:lnTo>
                      <a:pt x="73" y="518"/>
                    </a:lnTo>
                    <a:lnTo>
                      <a:pt x="73" y="522"/>
                    </a:lnTo>
                    <a:lnTo>
                      <a:pt x="77" y="518"/>
                    </a:lnTo>
                    <a:lnTo>
                      <a:pt x="82" y="513"/>
                    </a:lnTo>
                    <a:lnTo>
                      <a:pt x="82" y="518"/>
                    </a:lnTo>
                    <a:lnTo>
                      <a:pt x="82" y="513"/>
                    </a:lnTo>
                    <a:lnTo>
                      <a:pt x="91" y="513"/>
                    </a:lnTo>
                    <a:lnTo>
                      <a:pt x="86" y="513"/>
                    </a:lnTo>
                    <a:lnTo>
                      <a:pt x="91" y="504"/>
                    </a:lnTo>
                    <a:lnTo>
                      <a:pt x="95" y="500"/>
                    </a:lnTo>
                    <a:lnTo>
                      <a:pt x="95" y="504"/>
                    </a:lnTo>
                    <a:lnTo>
                      <a:pt x="95" y="500"/>
                    </a:lnTo>
                    <a:lnTo>
                      <a:pt x="100" y="504"/>
                    </a:lnTo>
                    <a:lnTo>
                      <a:pt x="100" y="495"/>
                    </a:lnTo>
                    <a:lnTo>
                      <a:pt x="100" y="500"/>
                    </a:lnTo>
                    <a:lnTo>
                      <a:pt x="105" y="495"/>
                    </a:lnTo>
                    <a:lnTo>
                      <a:pt x="109" y="491"/>
                    </a:lnTo>
                    <a:lnTo>
                      <a:pt x="109" y="481"/>
                    </a:lnTo>
                    <a:lnTo>
                      <a:pt x="114" y="486"/>
                    </a:lnTo>
                    <a:lnTo>
                      <a:pt x="114" y="477"/>
                    </a:lnTo>
                    <a:lnTo>
                      <a:pt x="118" y="472"/>
                    </a:lnTo>
                    <a:lnTo>
                      <a:pt x="118" y="463"/>
                    </a:lnTo>
                    <a:lnTo>
                      <a:pt x="123" y="459"/>
                    </a:lnTo>
                    <a:lnTo>
                      <a:pt x="123" y="450"/>
                    </a:lnTo>
                    <a:lnTo>
                      <a:pt x="127" y="445"/>
                    </a:lnTo>
                    <a:lnTo>
                      <a:pt x="127" y="436"/>
                    </a:lnTo>
                    <a:lnTo>
                      <a:pt x="132" y="432"/>
                    </a:lnTo>
                    <a:lnTo>
                      <a:pt x="132" y="418"/>
                    </a:lnTo>
                    <a:lnTo>
                      <a:pt x="136" y="413"/>
                    </a:lnTo>
                    <a:lnTo>
                      <a:pt x="136" y="400"/>
                    </a:lnTo>
                    <a:lnTo>
                      <a:pt x="145" y="391"/>
                    </a:lnTo>
                    <a:lnTo>
                      <a:pt x="145" y="382"/>
                    </a:lnTo>
                    <a:lnTo>
                      <a:pt x="145" y="386"/>
                    </a:lnTo>
                    <a:lnTo>
                      <a:pt x="150" y="382"/>
                    </a:lnTo>
                    <a:lnTo>
                      <a:pt x="150" y="395"/>
                    </a:lnTo>
                    <a:lnTo>
                      <a:pt x="155" y="400"/>
                    </a:lnTo>
                    <a:lnTo>
                      <a:pt x="155" y="418"/>
                    </a:lnTo>
                    <a:lnTo>
                      <a:pt x="159" y="422"/>
                    </a:lnTo>
                    <a:lnTo>
                      <a:pt x="159" y="445"/>
                    </a:lnTo>
                    <a:lnTo>
                      <a:pt x="164" y="450"/>
                    </a:lnTo>
                    <a:lnTo>
                      <a:pt x="164" y="463"/>
                    </a:lnTo>
                    <a:lnTo>
                      <a:pt x="168" y="468"/>
                    </a:lnTo>
                    <a:lnTo>
                      <a:pt x="168" y="472"/>
                    </a:lnTo>
                    <a:lnTo>
                      <a:pt x="173" y="477"/>
                    </a:lnTo>
                    <a:lnTo>
                      <a:pt x="173" y="481"/>
                    </a:lnTo>
                    <a:lnTo>
                      <a:pt x="177" y="486"/>
                    </a:lnTo>
                    <a:lnTo>
                      <a:pt x="182" y="481"/>
                    </a:lnTo>
                    <a:lnTo>
                      <a:pt x="182" y="486"/>
                    </a:lnTo>
                    <a:lnTo>
                      <a:pt x="186" y="491"/>
                    </a:lnTo>
                    <a:lnTo>
                      <a:pt x="186" y="481"/>
                    </a:lnTo>
                    <a:lnTo>
                      <a:pt x="195" y="481"/>
                    </a:lnTo>
                    <a:lnTo>
                      <a:pt x="195" y="477"/>
                    </a:lnTo>
                    <a:lnTo>
                      <a:pt x="200" y="481"/>
                    </a:lnTo>
                    <a:lnTo>
                      <a:pt x="200" y="486"/>
                    </a:lnTo>
                    <a:lnTo>
                      <a:pt x="200" y="481"/>
                    </a:lnTo>
                    <a:lnTo>
                      <a:pt x="204" y="486"/>
                    </a:lnTo>
                    <a:lnTo>
                      <a:pt x="214" y="486"/>
                    </a:lnTo>
                    <a:lnTo>
                      <a:pt x="209" y="486"/>
                    </a:lnTo>
                    <a:lnTo>
                      <a:pt x="214" y="486"/>
                    </a:lnTo>
                    <a:lnTo>
                      <a:pt x="218" y="486"/>
                    </a:lnTo>
                    <a:lnTo>
                      <a:pt x="223" y="486"/>
                    </a:lnTo>
                    <a:lnTo>
                      <a:pt x="227" y="491"/>
                    </a:lnTo>
                    <a:lnTo>
                      <a:pt x="232" y="495"/>
                    </a:lnTo>
                    <a:lnTo>
                      <a:pt x="236" y="500"/>
                    </a:lnTo>
                    <a:lnTo>
                      <a:pt x="236" y="495"/>
                    </a:lnTo>
                    <a:lnTo>
                      <a:pt x="236" y="500"/>
                    </a:lnTo>
                    <a:lnTo>
                      <a:pt x="241" y="495"/>
                    </a:lnTo>
                    <a:lnTo>
                      <a:pt x="241" y="495"/>
                    </a:lnTo>
                    <a:lnTo>
                      <a:pt x="241" y="500"/>
                    </a:lnTo>
                    <a:lnTo>
                      <a:pt x="245" y="495"/>
                    </a:lnTo>
                    <a:lnTo>
                      <a:pt x="245" y="495"/>
                    </a:lnTo>
                    <a:lnTo>
                      <a:pt x="245" y="500"/>
                    </a:lnTo>
                    <a:lnTo>
                      <a:pt x="250" y="504"/>
                    </a:lnTo>
                    <a:lnTo>
                      <a:pt x="254" y="500"/>
                    </a:lnTo>
                    <a:lnTo>
                      <a:pt x="254" y="504"/>
                    </a:lnTo>
                    <a:lnTo>
                      <a:pt x="259" y="509"/>
                    </a:lnTo>
                    <a:lnTo>
                      <a:pt x="259" y="500"/>
                    </a:lnTo>
                    <a:lnTo>
                      <a:pt x="263" y="495"/>
                    </a:lnTo>
                    <a:lnTo>
                      <a:pt x="263" y="509"/>
                    </a:lnTo>
                    <a:lnTo>
                      <a:pt x="273" y="500"/>
                    </a:lnTo>
                    <a:lnTo>
                      <a:pt x="268" y="500"/>
                    </a:lnTo>
                    <a:lnTo>
                      <a:pt x="273" y="504"/>
                    </a:lnTo>
                    <a:lnTo>
                      <a:pt x="277" y="500"/>
                    </a:lnTo>
                    <a:lnTo>
                      <a:pt x="282" y="504"/>
                    </a:lnTo>
                    <a:lnTo>
                      <a:pt x="282" y="500"/>
                    </a:lnTo>
                    <a:lnTo>
                      <a:pt x="282" y="504"/>
                    </a:lnTo>
                    <a:lnTo>
                      <a:pt x="291" y="504"/>
                    </a:lnTo>
                    <a:lnTo>
                      <a:pt x="291" y="504"/>
                    </a:lnTo>
                    <a:lnTo>
                      <a:pt x="300" y="504"/>
                    </a:lnTo>
                    <a:lnTo>
                      <a:pt x="295" y="504"/>
                    </a:lnTo>
                    <a:lnTo>
                      <a:pt x="300" y="504"/>
                    </a:lnTo>
                    <a:lnTo>
                      <a:pt x="309" y="504"/>
                    </a:lnTo>
                    <a:lnTo>
                      <a:pt x="304" y="504"/>
                    </a:lnTo>
                    <a:lnTo>
                      <a:pt x="309" y="504"/>
                    </a:lnTo>
                    <a:lnTo>
                      <a:pt x="313" y="504"/>
                    </a:lnTo>
                    <a:lnTo>
                      <a:pt x="318" y="509"/>
                    </a:lnTo>
                    <a:lnTo>
                      <a:pt x="318" y="504"/>
                    </a:lnTo>
                    <a:lnTo>
                      <a:pt x="318" y="509"/>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0" name="Freeform 359"/>
              <p:cNvSpPr>
                <a:spLocks/>
              </p:cNvSpPr>
              <p:nvPr/>
            </p:nvSpPr>
            <p:spPr bwMode="auto">
              <a:xfrm>
                <a:off x="1053" y="3026"/>
                <a:ext cx="304" cy="558"/>
              </a:xfrm>
              <a:custGeom>
                <a:avLst/>
                <a:gdLst/>
                <a:ahLst/>
                <a:cxnLst>
                  <a:cxn ang="0">
                    <a:pos x="9" y="504"/>
                  </a:cxn>
                  <a:cxn ang="0">
                    <a:pos x="14" y="499"/>
                  </a:cxn>
                  <a:cxn ang="0">
                    <a:pos x="18" y="504"/>
                  </a:cxn>
                  <a:cxn ang="0">
                    <a:pos x="27" y="495"/>
                  </a:cxn>
                  <a:cxn ang="0">
                    <a:pos x="41" y="472"/>
                  </a:cxn>
                  <a:cxn ang="0">
                    <a:pos x="45" y="436"/>
                  </a:cxn>
                  <a:cxn ang="0">
                    <a:pos x="54" y="458"/>
                  </a:cxn>
                  <a:cxn ang="0">
                    <a:pos x="59" y="495"/>
                  </a:cxn>
                  <a:cxn ang="0">
                    <a:pos x="68" y="504"/>
                  </a:cxn>
                  <a:cxn ang="0">
                    <a:pos x="82" y="513"/>
                  </a:cxn>
                  <a:cxn ang="0">
                    <a:pos x="91" y="517"/>
                  </a:cxn>
                  <a:cxn ang="0">
                    <a:pos x="95" y="554"/>
                  </a:cxn>
                  <a:cxn ang="0">
                    <a:pos x="104" y="504"/>
                  </a:cxn>
                  <a:cxn ang="0">
                    <a:pos x="109" y="417"/>
                  </a:cxn>
                  <a:cxn ang="0">
                    <a:pos x="113" y="77"/>
                  </a:cxn>
                  <a:cxn ang="0">
                    <a:pos x="118" y="91"/>
                  </a:cxn>
                  <a:cxn ang="0">
                    <a:pos x="127" y="286"/>
                  </a:cxn>
                  <a:cxn ang="0">
                    <a:pos x="132" y="467"/>
                  </a:cxn>
                  <a:cxn ang="0">
                    <a:pos x="145" y="495"/>
                  </a:cxn>
                  <a:cxn ang="0">
                    <a:pos x="154" y="495"/>
                  </a:cxn>
                  <a:cxn ang="0">
                    <a:pos x="154" y="495"/>
                  </a:cxn>
                  <a:cxn ang="0">
                    <a:pos x="159" y="499"/>
                  </a:cxn>
                  <a:cxn ang="0">
                    <a:pos x="172" y="490"/>
                  </a:cxn>
                  <a:cxn ang="0">
                    <a:pos x="177" y="486"/>
                  </a:cxn>
                  <a:cxn ang="0">
                    <a:pos x="181" y="476"/>
                  </a:cxn>
                  <a:cxn ang="0">
                    <a:pos x="191" y="476"/>
                  </a:cxn>
                  <a:cxn ang="0">
                    <a:pos x="204" y="454"/>
                  </a:cxn>
                  <a:cxn ang="0">
                    <a:pos x="204" y="458"/>
                  </a:cxn>
                  <a:cxn ang="0">
                    <a:pos x="213" y="431"/>
                  </a:cxn>
                  <a:cxn ang="0">
                    <a:pos x="218" y="404"/>
                  </a:cxn>
                  <a:cxn ang="0">
                    <a:pos x="227" y="386"/>
                  </a:cxn>
                  <a:cxn ang="0">
                    <a:pos x="231" y="368"/>
                  </a:cxn>
                  <a:cxn ang="0">
                    <a:pos x="240" y="381"/>
                  </a:cxn>
                  <a:cxn ang="0">
                    <a:pos x="245" y="422"/>
                  </a:cxn>
                  <a:cxn ang="0">
                    <a:pos x="254" y="445"/>
                  </a:cxn>
                  <a:cxn ang="0">
                    <a:pos x="259" y="463"/>
                  </a:cxn>
                  <a:cxn ang="0">
                    <a:pos x="272" y="467"/>
                  </a:cxn>
                  <a:cxn ang="0">
                    <a:pos x="277" y="467"/>
                  </a:cxn>
                  <a:cxn ang="0">
                    <a:pos x="286" y="467"/>
                  </a:cxn>
                  <a:cxn ang="0">
                    <a:pos x="290" y="467"/>
                  </a:cxn>
                  <a:cxn ang="0">
                    <a:pos x="295" y="472"/>
                  </a:cxn>
                  <a:cxn ang="0">
                    <a:pos x="299" y="467"/>
                  </a:cxn>
                </a:cxnLst>
                <a:rect l="0" t="0" r="r" b="b"/>
                <a:pathLst>
                  <a:path w="304" h="558">
                    <a:moveTo>
                      <a:pt x="0" y="504"/>
                    </a:moveTo>
                    <a:lnTo>
                      <a:pt x="4" y="499"/>
                    </a:lnTo>
                    <a:lnTo>
                      <a:pt x="9" y="504"/>
                    </a:lnTo>
                    <a:lnTo>
                      <a:pt x="9" y="504"/>
                    </a:lnTo>
                    <a:lnTo>
                      <a:pt x="9" y="499"/>
                    </a:lnTo>
                    <a:lnTo>
                      <a:pt x="14" y="499"/>
                    </a:lnTo>
                    <a:lnTo>
                      <a:pt x="18" y="504"/>
                    </a:lnTo>
                    <a:lnTo>
                      <a:pt x="18" y="499"/>
                    </a:lnTo>
                    <a:lnTo>
                      <a:pt x="18" y="504"/>
                    </a:lnTo>
                    <a:lnTo>
                      <a:pt x="23" y="504"/>
                    </a:lnTo>
                    <a:lnTo>
                      <a:pt x="27" y="499"/>
                    </a:lnTo>
                    <a:lnTo>
                      <a:pt x="27" y="495"/>
                    </a:lnTo>
                    <a:lnTo>
                      <a:pt x="32" y="499"/>
                    </a:lnTo>
                    <a:lnTo>
                      <a:pt x="32" y="481"/>
                    </a:lnTo>
                    <a:lnTo>
                      <a:pt x="41" y="472"/>
                    </a:lnTo>
                    <a:lnTo>
                      <a:pt x="41" y="467"/>
                    </a:lnTo>
                    <a:lnTo>
                      <a:pt x="45" y="463"/>
                    </a:lnTo>
                    <a:lnTo>
                      <a:pt x="45" y="436"/>
                    </a:lnTo>
                    <a:lnTo>
                      <a:pt x="50" y="440"/>
                    </a:lnTo>
                    <a:lnTo>
                      <a:pt x="50" y="454"/>
                    </a:lnTo>
                    <a:lnTo>
                      <a:pt x="54" y="458"/>
                    </a:lnTo>
                    <a:lnTo>
                      <a:pt x="54" y="472"/>
                    </a:lnTo>
                    <a:lnTo>
                      <a:pt x="59" y="476"/>
                    </a:lnTo>
                    <a:lnTo>
                      <a:pt x="59" y="495"/>
                    </a:lnTo>
                    <a:lnTo>
                      <a:pt x="63" y="490"/>
                    </a:lnTo>
                    <a:lnTo>
                      <a:pt x="68" y="495"/>
                    </a:lnTo>
                    <a:lnTo>
                      <a:pt x="68" y="504"/>
                    </a:lnTo>
                    <a:lnTo>
                      <a:pt x="77" y="504"/>
                    </a:lnTo>
                    <a:lnTo>
                      <a:pt x="77" y="508"/>
                    </a:lnTo>
                    <a:lnTo>
                      <a:pt x="82" y="513"/>
                    </a:lnTo>
                    <a:lnTo>
                      <a:pt x="82" y="517"/>
                    </a:lnTo>
                    <a:lnTo>
                      <a:pt x="86" y="513"/>
                    </a:lnTo>
                    <a:lnTo>
                      <a:pt x="91" y="517"/>
                    </a:lnTo>
                    <a:lnTo>
                      <a:pt x="91" y="513"/>
                    </a:lnTo>
                    <a:lnTo>
                      <a:pt x="95" y="517"/>
                    </a:lnTo>
                    <a:lnTo>
                      <a:pt x="95" y="554"/>
                    </a:lnTo>
                    <a:lnTo>
                      <a:pt x="100" y="558"/>
                    </a:lnTo>
                    <a:lnTo>
                      <a:pt x="100" y="508"/>
                    </a:lnTo>
                    <a:lnTo>
                      <a:pt x="104" y="504"/>
                    </a:lnTo>
                    <a:lnTo>
                      <a:pt x="104" y="522"/>
                    </a:lnTo>
                    <a:lnTo>
                      <a:pt x="104" y="445"/>
                    </a:lnTo>
                    <a:lnTo>
                      <a:pt x="109" y="417"/>
                    </a:lnTo>
                    <a:lnTo>
                      <a:pt x="109" y="309"/>
                    </a:lnTo>
                    <a:lnTo>
                      <a:pt x="113" y="295"/>
                    </a:lnTo>
                    <a:lnTo>
                      <a:pt x="113" y="77"/>
                    </a:lnTo>
                    <a:lnTo>
                      <a:pt x="118" y="59"/>
                    </a:lnTo>
                    <a:lnTo>
                      <a:pt x="118" y="0"/>
                    </a:lnTo>
                    <a:lnTo>
                      <a:pt x="118" y="91"/>
                    </a:lnTo>
                    <a:lnTo>
                      <a:pt x="122" y="122"/>
                    </a:lnTo>
                    <a:lnTo>
                      <a:pt x="122" y="272"/>
                    </a:lnTo>
                    <a:lnTo>
                      <a:pt x="127" y="286"/>
                    </a:lnTo>
                    <a:lnTo>
                      <a:pt x="127" y="408"/>
                    </a:lnTo>
                    <a:lnTo>
                      <a:pt x="132" y="417"/>
                    </a:lnTo>
                    <a:lnTo>
                      <a:pt x="132" y="467"/>
                    </a:lnTo>
                    <a:lnTo>
                      <a:pt x="136" y="472"/>
                    </a:lnTo>
                    <a:lnTo>
                      <a:pt x="136" y="486"/>
                    </a:lnTo>
                    <a:lnTo>
                      <a:pt x="145" y="495"/>
                    </a:lnTo>
                    <a:lnTo>
                      <a:pt x="145" y="499"/>
                    </a:lnTo>
                    <a:lnTo>
                      <a:pt x="150" y="499"/>
                    </a:lnTo>
                    <a:lnTo>
                      <a:pt x="154" y="495"/>
                    </a:lnTo>
                    <a:lnTo>
                      <a:pt x="154" y="499"/>
                    </a:lnTo>
                    <a:lnTo>
                      <a:pt x="154" y="495"/>
                    </a:lnTo>
                    <a:lnTo>
                      <a:pt x="154" y="495"/>
                    </a:lnTo>
                    <a:lnTo>
                      <a:pt x="159" y="499"/>
                    </a:lnTo>
                    <a:lnTo>
                      <a:pt x="159" y="504"/>
                    </a:lnTo>
                    <a:lnTo>
                      <a:pt x="159" y="499"/>
                    </a:lnTo>
                    <a:lnTo>
                      <a:pt x="163" y="495"/>
                    </a:lnTo>
                    <a:lnTo>
                      <a:pt x="168" y="490"/>
                    </a:lnTo>
                    <a:lnTo>
                      <a:pt x="172" y="490"/>
                    </a:lnTo>
                    <a:lnTo>
                      <a:pt x="177" y="486"/>
                    </a:lnTo>
                    <a:lnTo>
                      <a:pt x="177" y="490"/>
                    </a:lnTo>
                    <a:lnTo>
                      <a:pt x="177" y="486"/>
                    </a:lnTo>
                    <a:lnTo>
                      <a:pt x="181" y="481"/>
                    </a:lnTo>
                    <a:lnTo>
                      <a:pt x="181" y="486"/>
                    </a:lnTo>
                    <a:lnTo>
                      <a:pt x="181" y="476"/>
                    </a:lnTo>
                    <a:lnTo>
                      <a:pt x="181" y="481"/>
                    </a:lnTo>
                    <a:lnTo>
                      <a:pt x="186" y="481"/>
                    </a:lnTo>
                    <a:lnTo>
                      <a:pt x="191" y="476"/>
                    </a:lnTo>
                    <a:lnTo>
                      <a:pt x="200" y="467"/>
                    </a:lnTo>
                    <a:lnTo>
                      <a:pt x="200" y="458"/>
                    </a:lnTo>
                    <a:lnTo>
                      <a:pt x="204" y="454"/>
                    </a:lnTo>
                    <a:lnTo>
                      <a:pt x="204" y="458"/>
                    </a:lnTo>
                    <a:lnTo>
                      <a:pt x="204" y="449"/>
                    </a:lnTo>
                    <a:lnTo>
                      <a:pt x="204" y="458"/>
                    </a:lnTo>
                    <a:lnTo>
                      <a:pt x="209" y="454"/>
                    </a:lnTo>
                    <a:lnTo>
                      <a:pt x="209" y="436"/>
                    </a:lnTo>
                    <a:lnTo>
                      <a:pt x="213" y="431"/>
                    </a:lnTo>
                    <a:lnTo>
                      <a:pt x="213" y="422"/>
                    </a:lnTo>
                    <a:lnTo>
                      <a:pt x="218" y="417"/>
                    </a:lnTo>
                    <a:lnTo>
                      <a:pt x="218" y="404"/>
                    </a:lnTo>
                    <a:lnTo>
                      <a:pt x="222" y="399"/>
                    </a:lnTo>
                    <a:lnTo>
                      <a:pt x="222" y="390"/>
                    </a:lnTo>
                    <a:lnTo>
                      <a:pt x="227" y="386"/>
                    </a:lnTo>
                    <a:lnTo>
                      <a:pt x="227" y="377"/>
                    </a:lnTo>
                    <a:lnTo>
                      <a:pt x="231" y="372"/>
                    </a:lnTo>
                    <a:lnTo>
                      <a:pt x="231" y="368"/>
                    </a:lnTo>
                    <a:lnTo>
                      <a:pt x="231" y="372"/>
                    </a:lnTo>
                    <a:lnTo>
                      <a:pt x="236" y="377"/>
                    </a:lnTo>
                    <a:lnTo>
                      <a:pt x="240" y="381"/>
                    </a:lnTo>
                    <a:lnTo>
                      <a:pt x="240" y="399"/>
                    </a:lnTo>
                    <a:lnTo>
                      <a:pt x="245" y="404"/>
                    </a:lnTo>
                    <a:lnTo>
                      <a:pt x="245" y="422"/>
                    </a:lnTo>
                    <a:lnTo>
                      <a:pt x="250" y="427"/>
                    </a:lnTo>
                    <a:lnTo>
                      <a:pt x="250" y="440"/>
                    </a:lnTo>
                    <a:lnTo>
                      <a:pt x="254" y="445"/>
                    </a:lnTo>
                    <a:lnTo>
                      <a:pt x="254" y="449"/>
                    </a:lnTo>
                    <a:lnTo>
                      <a:pt x="259" y="454"/>
                    </a:lnTo>
                    <a:lnTo>
                      <a:pt x="259" y="463"/>
                    </a:lnTo>
                    <a:lnTo>
                      <a:pt x="263" y="463"/>
                    </a:lnTo>
                    <a:lnTo>
                      <a:pt x="268" y="463"/>
                    </a:lnTo>
                    <a:lnTo>
                      <a:pt x="272" y="467"/>
                    </a:lnTo>
                    <a:lnTo>
                      <a:pt x="272" y="463"/>
                    </a:lnTo>
                    <a:lnTo>
                      <a:pt x="272" y="463"/>
                    </a:lnTo>
                    <a:lnTo>
                      <a:pt x="277" y="467"/>
                    </a:lnTo>
                    <a:lnTo>
                      <a:pt x="277" y="463"/>
                    </a:lnTo>
                    <a:lnTo>
                      <a:pt x="277" y="467"/>
                    </a:lnTo>
                    <a:lnTo>
                      <a:pt x="286" y="467"/>
                    </a:lnTo>
                    <a:lnTo>
                      <a:pt x="286" y="472"/>
                    </a:lnTo>
                    <a:lnTo>
                      <a:pt x="290" y="467"/>
                    </a:lnTo>
                    <a:lnTo>
                      <a:pt x="290" y="467"/>
                    </a:lnTo>
                    <a:lnTo>
                      <a:pt x="290" y="472"/>
                    </a:lnTo>
                    <a:lnTo>
                      <a:pt x="295" y="467"/>
                    </a:lnTo>
                    <a:lnTo>
                      <a:pt x="295" y="472"/>
                    </a:lnTo>
                    <a:lnTo>
                      <a:pt x="299" y="467"/>
                    </a:lnTo>
                    <a:lnTo>
                      <a:pt x="299" y="472"/>
                    </a:lnTo>
                    <a:lnTo>
                      <a:pt x="299" y="467"/>
                    </a:lnTo>
                    <a:lnTo>
                      <a:pt x="299" y="467"/>
                    </a:lnTo>
                    <a:lnTo>
                      <a:pt x="304" y="472"/>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1" name="Freeform 360"/>
              <p:cNvSpPr>
                <a:spLocks/>
              </p:cNvSpPr>
              <p:nvPr/>
            </p:nvSpPr>
            <p:spPr bwMode="auto">
              <a:xfrm>
                <a:off x="1357" y="3012"/>
                <a:ext cx="277" cy="568"/>
              </a:xfrm>
              <a:custGeom>
                <a:avLst/>
                <a:gdLst/>
                <a:ahLst/>
                <a:cxnLst>
                  <a:cxn ang="0">
                    <a:pos x="0" y="486"/>
                  </a:cxn>
                  <a:cxn ang="0">
                    <a:pos x="5" y="495"/>
                  </a:cxn>
                  <a:cxn ang="0">
                    <a:pos x="9" y="490"/>
                  </a:cxn>
                  <a:cxn ang="0">
                    <a:pos x="18" y="495"/>
                  </a:cxn>
                  <a:cxn ang="0">
                    <a:pos x="23" y="500"/>
                  </a:cxn>
                  <a:cxn ang="0">
                    <a:pos x="23" y="500"/>
                  </a:cxn>
                  <a:cxn ang="0">
                    <a:pos x="32" y="504"/>
                  </a:cxn>
                  <a:cxn ang="0">
                    <a:pos x="36" y="509"/>
                  </a:cxn>
                  <a:cxn ang="0">
                    <a:pos x="54" y="513"/>
                  </a:cxn>
                  <a:cxn ang="0">
                    <a:pos x="59" y="518"/>
                  </a:cxn>
                  <a:cxn ang="0">
                    <a:pos x="68" y="509"/>
                  </a:cxn>
                  <a:cxn ang="0">
                    <a:pos x="77" y="509"/>
                  </a:cxn>
                  <a:cxn ang="0">
                    <a:pos x="82" y="513"/>
                  </a:cxn>
                  <a:cxn ang="0">
                    <a:pos x="86" y="518"/>
                  </a:cxn>
                  <a:cxn ang="0">
                    <a:pos x="91" y="513"/>
                  </a:cxn>
                  <a:cxn ang="0">
                    <a:pos x="95" y="513"/>
                  </a:cxn>
                  <a:cxn ang="0">
                    <a:pos x="100" y="513"/>
                  </a:cxn>
                  <a:cxn ang="0">
                    <a:pos x="113" y="513"/>
                  </a:cxn>
                  <a:cxn ang="0">
                    <a:pos x="123" y="509"/>
                  </a:cxn>
                  <a:cxn ang="0">
                    <a:pos x="132" y="509"/>
                  </a:cxn>
                  <a:cxn ang="0">
                    <a:pos x="136" y="490"/>
                  </a:cxn>
                  <a:cxn ang="0">
                    <a:pos x="145" y="459"/>
                  </a:cxn>
                  <a:cxn ang="0">
                    <a:pos x="150" y="459"/>
                  </a:cxn>
                  <a:cxn ang="0">
                    <a:pos x="159" y="481"/>
                  </a:cxn>
                  <a:cxn ang="0">
                    <a:pos x="163" y="509"/>
                  </a:cxn>
                  <a:cxn ang="0">
                    <a:pos x="172" y="518"/>
                  </a:cxn>
                  <a:cxn ang="0">
                    <a:pos x="177" y="531"/>
                  </a:cxn>
                  <a:cxn ang="0">
                    <a:pos x="182" y="531"/>
                  </a:cxn>
                  <a:cxn ang="0">
                    <a:pos x="186" y="527"/>
                  </a:cxn>
                  <a:cxn ang="0">
                    <a:pos x="191" y="531"/>
                  </a:cxn>
                  <a:cxn ang="0">
                    <a:pos x="195" y="540"/>
                  </a:cxn>
                  <a:cxn ang="0">
                    <a:pos x="200" y="545"/>
                  </a:cxn>
                  <a:cxn ang="0">
                    <a:pos x="204" y="531"/>
                  </a:cxn>
                  <a:cxn ang="0">
                    <a:pos x="213" y="363"/>
                  </a:cxn>
                  <a:cxn ang="0">
                    <a:pos x="218" y="0"/>
                  </a:cxn>
                  <a:cxn ang="0">
                    <a:pos x="227" y="214"/>
                  </a:cxn>
                  <a:cxn ang="0">
                    <a:pos x="231" y="468"/>
                  </a:cxn>
                  <a:cxn ang="0">
                    <a:pos x="241" y="504"/>
                  </a:cxn>
                  <a:cxn ang="0">
                    <a:pos x="250" y="522"/>
                  </a:cxn>
                  <a:cxn ang="0">
                    <a:pos x="254" y="522"/>
                  </a:cxn>
                  <a:cxn ang="0">
                    <a:pos x="263" y="527"/>
                  </a:cxn>
                  <a:cxn ang="0">
                    <a:pos x="272" y="513"/>
                  </a:cxn>
                </a:cxnLst>
                <a:rect l="0" t="0" r="r" b="b"/>
                <a:pathLst>
                  <a:path w="277" h="568">
                    <a:moveTo>
                      <a:pt x="0" y="486"/>
                    </a:moveTo>
                    <a:lnTo>
                      <a:pt x="0" y="490"/>
                    </a:lnTo>
                    <a:lnTo>
                      <a:pt x="0" y="486"/>
                    </a:lnTo>
                    <a:lnTo>
                      <a:pt x="5" y="490"/>
                    </a:lnTo>
                    <a:lnTo>
                      <a:pt x="5" y="486"/>
                    </a:lnTo>
                    <a:lnTo>
                      <a:pt x="5" y="495"/>
                    </a:lnTo>
                    <a:lnTo>
                      <a:pt x="9" y="490"/>
                    </a:lnTo>
                    <a:lnTo>
                      <a:pt x="9" y="495"/>
                    </a:lnTo>
                    <a:lnTo>
                      <a:pt x="9" y="490"/>
                    </a:lnTo>
                    <a:lnTo>
                      <a:pt x="14" y="495"/>
                    </a:lnTo>
                    <a:lnTo>
                      <a:pt x="14" y="490"/>
                    </a:lnTo>
                    <a:lnTo>
                      <a:pt x="18" y="495"/>
                    </a:lnTo>
                    <a:lnTo>
                      <a:pt x="18" y="500"/>
                    </a:lnTo>
                    <a:lnTo>
                      <a:pt x="18" y="495"/>
                    </a:lnTo>
                    <a:lnTo>
                      <a:pt x="23" y="500"/>
                    </a:lnTo>
                    <a:lnTo>
                      <a:pt x="23" y="504"/>
                    </a:lnTo>
                    <a:lnTo>
                      <a:pt x="23" y="495"/>
                    </a:lnTo>
                    <a:lnTo>
                      <a:pt x="23" y="500"/>
                    </a:lnTo>
                    <a:lnTo>
                      <a:pt x="27" y="504"/>
                    </a:lnTo>
                    <a:lnTo>
                      <a:pt x="32" y="509"/>
                    </a:lnTo>
                    <a:lnTo>
                      <a:pt x="32" y="504"/>
                    </a:lnTo>
                    <a:lnTo>
                      <a:pt x="32" y="509"/>
                    </a:lnTo>
                    <a:lnTo>
                      <a:pt x="41" y="509"/>
                    </a:lnTo>
                    <a:lnTo>
                      <a:pt x="36" y="509"/>
                    </a:lnTo>
                    <a:lnTo>
                      <a:pt x="41" y="509"/>
                    </a:lnTo>
                    <a:lnTo>
                      <a:pt x="45" y="504"/>
                    </a:lnTo>
                    <a:lnTo>
                      <a:pt x="54" y="513"/>
                    </a:lnTo>
                    <a:lnTo>
                      <a:pt x="54" y="513"/>
                    </a:lnTo>
                    <a:lnTo>
                      <a:pt x="59" y="509"/>
                    </a:lnTo>
                    <a:lnTo>
                      <a:pt x="59" y="518"/>
                    </a:lnTo>
                    <a:lnTo>
                      <a:pt x="59" y="513"/>
                    </a:lnTo>
                    <a:lnTo>
                      <a:pt x="68" y="513"/>
                    </a:lnTo>
                    <a:lnTo>
                      <a:pt x="68" y="509"/>
                    </a:lnTo>
                    <a:lnTo>
                      <a:pt x="68" y="513"/>
                    </a:lnTo>
                    <a:lnTo>
                      <a:pt x="73" y="513"/>
                    </a:lnTo>
                    <a:lnTo>
                      <a:pt x="77" y="509"/>
                    </a:lnTo>
                    <a:lnTo>
                      <a:pt x="77" y="513"/>
                    </a:lnTo>
                    <a:lnTo>
                      <a:pt x="77" y="509"/>
                    </a:lnTo>
                    <a:lnTo>
                      <a:pt x="82" y="513"/>
                    </a:lnTo>
                    <a:lnTo>
                      <a:pt x="82" y="518"/>
                    </a:lnTo>
                    <a:lnTo>
                      <a:pt x="82" y="513"/>
                    </a:lnTo>
                    <a:lnTo>
                      <a:pt x="86" y="518"/>
                    </a:lnTo>
                    <a:lnTo>
                      <a:pt x="86" y="513"/>
                    </a:lnTo>
                    <a:lnTo>
                      <a:pt x="86" y="518"/>
                    </a:lnTo>
                    <a:lnTo>
                      <a:pt x="91" y="513"/>
                    </a:lnTo>
                    <a:lnTo>
                      <a:pt x="95" y="518"/>
                    </a:lnTo>
                    <a:lnTo>
                      <a:pt x="95" y="509"/>
                    </a:lnTo>
                    <a:lnTo>
                      <a:pt x="95" y="513"/>
                    </a:lnTo>
                    <a:lnTo>
                      <a:pt x="100" y="518"/>
                    </a:lnTo>
                    <a:lnTo>
                      <a:pt x="100" y="509"/>
                    </a:lnTo>
                    <a:lnTo>
                      <a:pt x="100" y="513"/>
                    </a:lnTo>
                    <a:lnTo>
                      <a:pt x="104" y="513"/>
                    </a:lnTo>
                    <a:lnTo>
                      <a:pt x="113" y="513"/>
                    </a:lnTo>
                    <a:lnTo>
                      <a:pt x="113" y="513"/>
                    </a:lnTo>
                    <a:lnTo>
                      <a:pt x="113" y="518"/>
                    </a:lnTo>
                    <a:lnTo>
                      <a:pt x="118" y="513"/>
                    </a:lnTo>
                    <a:lnTo>
                      <a:pt x="123" y="509"/>
                    </a:lnTo>
                    <a:lnTo>
                      <a:pt x="123" y="518"/>
                    </a:lnTo>
                    <a:lnTo>
                      <a:pt x="127" y="513"/>
                    </a:lnTo>
                    <a:lnTo>
                      <a:pt x="132" y="509"/>
                    </a:lnTo>
                    <a:lnTo>
                      <a:pt x="132" y="504"/>
                    </a:lnTo>
                    <a:lnTo>
                      <a:pt x="136" y="509"/>
                    </a:lnTo>
                    <a:lnTo>
                      <a:pt x="136" y="490"/>
                    </a:lnTo>
                    <a:lnTo>
                      <a:pt x="141" y="486"/>
                    </a:lnTo>
                    <a:lnTo>
                      <a:pt x="145" y="481"/>
                    </a:lnTo>
                    <a:lnTo>
                      <a:pt x="145" y="459"/>
                    </a:lnTo>
                    <a:lnTo>
                      <a:pt x="150" y="454"/>
                    </a:lnTo>
                    <a:lnTo>
                      <a:pt x="150" y="450"/>
                    </a:lnTo>
                    <a:lnTo>
                      <a:pt x="150" y="459"/>
                    </a:lnTo>
                    <a:lnTo>
                      <a:pt x="154" y="463"/>
                    </a:lnTo>
                    <a:lnTo>
                      <a:pt x="154" y="477"/>
                    </a:lnTo>
                    <a:lnTo>
                      <a:pt x="159" y="481"/>
                    </a:lnTo>
                    <a:lnTo>
                      <a:pt x="159" y="495"/>
                    </a:lnTo>
                    <a:lnTo>
                      <a:pt x="163" y="500"/>
                    </a:lnTo>
                    <a:lnTo>
                      <a:pt x="163" y="509"/>
                    </a:lnTo>
                    <a:lnTo>
                      <a:pt x="168" y="504"/>
                    </a:lnTo>
                    <a:lnTo>
                      <a:pt x="168" y="513"/>
                    </a:lnTo>
                    <a:lnTo>
                      <a:pt x="172" y="518"/>
                    </a:lnTo>
                    <a:lnTo>
                      <a:pt x="172" y="509"/>
                    </a:lnTo>
                    <a:lnTo>
                      <a:pt x="177" y="513"/>
                    </a:lnTo>
                    <a:lnTo>
                      <a:pt x="177" y="531"/>
                    </a:lnTo>
                    <a:lnTo>
                      <a:pt x="177" y="527"/>
                    </a:lnTo>
                    <a:lnTo>
                      <a:pt x="182" y="522"/>
                    </a:lnTo>
                    <a:lnTo>
                      <a:pt x="182" y="531"/>
                    </a:lnTo>
                    <a:lnTo>
                      <a:pt x="186" y="527"/>
                    </a:lnTo>
                    <a:lnTo>
                      <a:pt x="186" y="531"/>
                    </a:lnTo>
                    <a:lnTo>
                      <a:pt x="186" y="527"/>
                    </a:lnTo>
                    <a:lnTo>
                      <a:pt x="186" y="531"/>
                    </a:lnTo>
                    <a:lnTo>
                      <a:pt x="191" y="536"/>
                    </a:lnTo>
                    <a:lnTo>
                      <a:pt x="191" y="531"/>
                    </a:lnTo>
                    <a:lnTo>
                      <a:pt x="191" y="536"/>
                    </a:lnTo>
                    <a:lnTo>
                      <a:pt x="195" y="531"/>
                    </a:lnTo>
                    <a:lnTo>
                      <a:pt x="195" y="540"/>
                    </a:lnTo>
                    <a:lnTo>
                      <a:pt x="200" y="545"/>
                    </a:lnTo>
                    <a:lnTo>
                      <a:pt x="200" y="568"/>
                    </a:lnTo>
                    <a:lnTo>
                      <a:pt x="200" y="545"/>
                    </a:lnTo>
                    <a:lnTo>
                      <a:pt x="204" y="540"/>
                    </a:lnTo>
                    <a:lnTo>
                      <a:pt x="204" y="522"/>
                    </a:lnTo>
                    <a:lnTo>
                      <a:pt x="204" y="531"/>
                    </a:lnTo>
                    <a:lnTo>
                      <a:pt x="209" y="536"/>
                    </a:lnTo>
                    <a:lnTo>
                      <a:pt x="209" y="382"/>
                    </a:lnTo>
                    <a:lnTo>
                      <a:pt x="213" y="363"/>
                    </a:lnTo>
                    <a:lnTo>
                      <a:pt x="213" y="209"/>
                    </a:lnTo>
                    <a:lnTo>
                      <a:pt x="218" y="186"/>
                    </a:lnTo>
                    <a:lnTo>
                      <a:pt x="218" y="0"/>
                    </a:lnTo>
                    <a:lnTo>
                      <a:pt x="222" y="5"/>
                    </a:lnTo>
                    <a:lnTo>
                      <a:pt x="222" y="204"/>
                    </a:lnTo>
                    <a:lnTo>
                      <a:pt x="227" y="214"/>
                    </a:lnTo>
                    <a:lnTo>
                      <a:pt x="227" y="386"/>
                    </a:lnTo>
                    <a:lnTo>
                      <a:pt x="231" y="395"/>
                    </a:lnTo>
                    <a:lnTo>
                      <a:pt x="231" y="468"/>
                    </a:lnTo>
                    <a:lnTo>
                      <a:pt x="236" y="472"/>
                    </a:lnTo>
                    <a:lnTo>
                      <a:pt x="236" y="500"/>
                    </a:lnTo>
                    <a:lnTo>
                      <a:pt x="241" y="504"/>
                    </a:lnTo>
                    <a:lnTo>
                      <a:pt x="241" y="513"/>
                    </a:lnTo>
                    <a:lnTo>
                      <a:pt x="250" y="522"/>
                    </a:lnTo>
                    <a:lnTo>
                      <a:pt x="250" y="522"/>
                    </a:lnTo>
                    <a:lnTo>
                      <a:pt x="250" y="518"/>
                    </a:lnTo>
                    <a:lnTo>
                      <a:pt x="250" y="522"/>
                    </a:lnTo>
                    <a:lnTo>
                      <a:pt x="254" y="522"/>
                    </a:lnTo>
                    <a:lnTo>
                      <a:pt x="259" y="527"/>
                    </a:lnTo>
                    <a:lnTo>
                      <a:pt x="263" y="522"/>
                    </a:lnTo>
                    <a:lnTo>
                      <a:pt x="263" y="527"/>
                    </a:lnTo>
                    <a:lnTo>
                      <a:pt x="263" y="522"/>
                    </a:lnTo>
                    <a:lnTo>
                      <a:pt x="268" y="518"/>
                    </a:lnTo>
                    <a:lnTo>
                      <a:pt x="272" y="513"/>
                    </a:lnTo>
                    <a:lnTo>
                      <a:pt x="272" y="522"/>
                    </a:lnTo>
                    <a:lnTo>
                      <a:pt x="277" y="522"/>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2" name="Freeform 361"/>
              <p:cNvSpPr>
                <a:spLocks/>
              </p:cNvSpPr>
              <p:nvPr/>
            </p:nvSpPr>
            <p:spPr bwMode="auto">
              <a:xfrm>
                <a:off x="1634" y="3425"/>
                <a:ext cx="268" cy="127"/>
              </a:xfrm>
              <a:custGeom>
                <a:avLst/>
                <a:gdLst/>
                <a:ahLst/>
                <a:cxnLst>
                  <a:cxn ang="0">
                    <a:pos x="4" y="109"/>
                  </a:cxn>
                  <a:cxn ang="0">
                    <a:pos x="9" y="105"/>
                  </a:cxn>
                  <a:cxn ang="0">
                    <a:pos x="13" y="100"/>
                  </a:cxn>
                  <a:cxn ang="0">
                    <a:pos x="23" y="96"/>
                  </a:cxn>
                  <a:cxn ang="0">
                    <a:pos x="32" y="68"/>
                  </a:cxn>
                  <a:cxn ang="0">
                    <a:pos x="36" y="59"/>
                  </a:cxn>
                  <a:cxn ang="0">
                    <a:pos x="41" y="50"/>
                  </a:cxn>
                  <a:cxn ang="0">
                    <a:pos x="50" y="28"/>
                  </a:cxn>
                  <a:cxn ang="0">
                    <a:pos x="54" y="5"/>
                  </a:cxn>
                  <a:cxn ang="0">
                    <a:pos x="63" y="5"/>
                  </a:cxn>
                  <a:cxn ang="0">
                    <a:pos x="68" y="41"/>
                  </a:cxn>
                  <a:cxn ang="0">
                    <a:pos x="77" y="64"/>
                  </a:cxn>
                  <a:cxn ang="0">
                    <a:pos x="82" y="73"/>
                  </a:cxn>
                  <a:cxn ang="0">
                    <a:pos x="86" y="87"/>
                  </a:cxn>
                  <a:cxn ang="0">
                    <a:pos x="91" y="82"/>
                  </a:cxn>
                  <a:cxn ang="0">
                    <a:pos x="100" y="87"/>
                  </a:cxn>
                  <a:cxn ang="0">
                    <a:pos x="100" y="87"/>
                  </a:cxn>
                  <a:cxn ang="0">
                    <a:pos x="113" y="96"/>
                  </a:cxn>
                  <a:cxn ang="0">
                    <a:pos x="118" y="91"/>
                  </a:cxn>
                  <a:cxn ang="0">
                    <a:pos x="127" y="96"/>
                  </a:cxn>
                  <a:cxn ang="0">
                    <a:pos x="136" y="105"/>
                  </a:cxn>
                  <a:cxn ang="0">
                    <a:pos x="141" y="105"/>
                  </a:cxn>
                  <a:cxn ang="0">
                    <a:pos x="145" y="109"/>
                  </a:cxn>
                  <a:cxn ang="0">
                    <a:pos x="154" y="114"/>
                  </a:cxn>
                  <a:cxn ang="0">
                    <a:pos x="159" y="118"/>
                  </a:cxn>
                  <a:cxn ang="0">
                    <a:pos x="163" y="114"/>
                  </a:cxn>
                  <a:cxn ang="0">
                    <a:pos x="172" y="114"/>
                  </a:cxn>
                  <a:cxn ang="0">
                    <a:pos x="177" y="118"/>
                  </a:cxn>
                  <a:cxn ang="0">
                    <a:pos x="181" y="123"/>
                  </a:cxn>
                  <a:cxn ang="0">
                    <a:pos x="191" y="118"/>
                  </a:cxn>
                  <a:cxn ang="0">
                    <a:pos x="195" y="118"/>
                  </a:cxn>
                  <a:cxn ang="0">
                    <a:pos x="200" y="123"/>
                  </a:cxn>
                  <a:cxn ang="0">
                    <a:pos x="209" y="118"/>
                  </a:cxn>
                  <a:cxn ang="0">
                    <a:pos x="213" y="118"/>
                  </a:cxn>
                  <a:cxn ang="0">
                    <a:pos x="218" y="118"/>
                  </a:cxn>
                  <a:cxn ang="0">
                    <a:pos x="227" y="123"/>
                  </a:cxn>
                  <a:cxn ang="0">
                    <a:pos x="231" y="114"/>
                  </a:cxn>
                  <a:cxn ang="0">
                    <a:pos x="236" y="109"/>
                  </a:cxn>
                  <a:cxn ang="0">
                    <a:pos x="240" y="91"/>
                  </a:cxn>
                  <a:cxn ang="0">
                    <a:pos x="250" y="59"/>
                  </a:cxn>
                  <a:cxn ang="0">
                    <a:pos x="254" y="50"/>
                  </a:cxn>
                  <a:cxn ang="0">
                    <a:pos x="263" y="68"/>
                  </a:cxn>
                </a:cxnLst>
                <a:rect l="0" t="0" r="r" b="b"/>
                <a:pathLst>
                  <a:path w="268" h="127">
                    <a:moveTo>
                      <a:pt x="0" y="109"/>
                    </a:moveTo>
                    <a:lnTo>
                      <a:pt x="4" y="105"/>
                    </a:lnTo>
                    <a:lnTo>
                      <a:pt x="4" y="109"/>
                    </a:lnTo>
                    <a:lnTo>
                      <a:pt x="4" y="100"/>
                    </a:lnTo>
                    <a:lnTo>
                      <a:pt x="9" y="96"/>
                    </a:lnTo>
                    <a:lnTo>
                      <a:pt x="9" y="105"/>
                    </a:lnTo>
                    <a:lnTo>
                      <a:pt x="9" y="100"/>
                    </a:lnTo>
                    <a:lnTo>
                      <a:pt x="18" y="100"/>
                    </a:lnTo>
                    <a:lnTo>
                      <a:pt x="13" y="100"/>
                    </a:lnTo>
                    <a:lnTo>
                      <a:pt x="18" y="96"/>
                    </a:lnTo>
                    <a:lnTo>
                      <a:pt x="23" y="91"/>
                    </a:lnTo>
                    <a:lnTo>
                      <a:pt x="23" y="96"/>
                    </a:lnTo>
                    <a:lnTo>
                      <a:pt x="23" y="91"/>
                    </a:lnTo>
                    <a:lnTo>
                      <a:pt x="32" y="82"/>
                    </a:lnTo>
                    <a:lnTo>
                      <a:pt x="32" y="68"/>
                    </a:lnTo>
                    <a:lnTo>
                      <a:pt x="36" y="64"/>
                    </a:lnTo>
                    <a:lnTo>
                      <a:pt x="36" y="68"/>
                    </a:lnTo>
                    <a:lnTo>
                      <a:pt x="36" y="59"/>
                    </a:lnTo>
                    <a:lnTo>
                      <a:pt x="41" y="55"/>
                    </a:lnTo>
                    <a:lnTo>
                      <a:pt x="41" y="46"/>
                    </a:lnTo>
                    <a:lnTo>
                      <a:pt x="41" y="50"/>
                    </a:lnTo>
                    <a:lnTo>
                      <a:pt x="45" y="46"/>
                    </a:lnTo>
                    <a:lnTo>
                      <a:pt x="45" y="32"/>
                    </a:lnTo>
                    <a:lnTo>
                      <a:pt x="50" y="28"/>
                    </a:lnTo>
                    <a:lnTo>
                      <a:pt x="50" y="18"/>
                    </a:lnTo>
                    <a:lnTo>
                      <a:pt x="54" y="14"/>
                    </a:lnTo>
                    <a:lnTo>
                      <a:pt x="54" y="5"/>
                    </a:lnTo>
                    <a:lnTo>
                      <a:pt x="59" y="0"/>
                    </a:lnTo>
                    <a:lnTo>
                      <a:pt x="59" y="9"/>
                    </a:lnTo>
                    <a:lnTo>
                      <a:pt x="63" y="5"/>
                    </a:lnTo>
                    <a:lnTo>
                      <a:pt x="63" y="18"/>
                    </a:lnTo>
                    <a:lnTo>
                      <a:pt x="68" y="23"/>
                    </a:lnTo>
                    <a:lnTo>
                      <a:pt x="68" y="41"/>
                    </a:lnTo>
                    <a:lnTo>
                      <a:pt x="73" y="46"/>
                    </a:lnTo>
                    <a:lnTo>
                      <a:pt x="73" y="59"/>
                    </a:lnTo>
                    <a:lnTo>
                      <a:pt x="77" y="64"/>
                    </a:lnTo>
                    <a:lnTo>
                      <a:pt x="77" y="73"/>
                    </a:lnTo>
                    <a:lnTo>
                      <a:pt x="82" y="77"/>
                    </a:lnTo>
                    <a:lnTo>
                      <a:pt x="82" y="73"/>
                    </a:lnTo>
                    <a:lnTo>
                      <a:pt x="82" y="82"/>
                    </a:lnTo>
                    <a:lnTo>
                      <a:pt x="86" y="77"/>
                    </a:lnTo>
                    <a:lnTo>
                      <a:pt x="86" y="87"/>
                    </a:lnTo>
                    <a:lnTo>
                      <a:pt x="86" y="82"/>
                    </a:lnTo>
                    <a:lnTo>
                      <a:pt x="91" y="87"/>
                    </a:lnTo>
                    <a:lnTo>
                      <a:pt x="91" y="82"/>
                    </a:lnTo>
                    <a:lnTo>
                      <a:pt x="91" y="87"/>
                    </a:lnTo>
                    <a:lnTo>
                      <a:pt x="95" y="91"/>
                    </a:lnTo>
                    <a:lnTo>
                      <a:pt x="100" y="87"/>
                    </a:lnTo>
                    <a:lnTo>
                      <a:pt x="100" y="91"/>
                    </a:lnTo>
                    <a:lnTo>
                      <a:pt x="100" y="87"/>
                    </a:lnTo>
                    <a:lnTo>
                      <a:pt x="100" y="87"/>
                    </a:lnTo>
                    <a:lnTo>
                      <a:pt x="104" y="91"/>
                    </a:lnTo>
                    <a:lnTo>
                      <a:pt x="113" y="91"/>
                    </a:lnTo>
                    <a:lnTo>
                      <a:pt x="113" y="96"/>
                    </a:lnTo>
                    <a:lnTo>
                      <a:pt x="113" y="91"/>
                    </a:lnTo>
                    <a:lnTo>
                      <a:pt x="122" y="91"/>
                    </a:lnTo>
                    <a:lnTo>
                      <a:pt x="118" y="91"/>
                    </a:lnTo>
                    <a:lnTo>
                      <a:pt x="122" y="100"/>
                    </a:lnTo>
                    <a:lnTo>
                      <a:pt x="127" y="96"/>
                    </a:lnTo>
                    <a:lnTo>
                      <a:pt x="127" y="96"/>
                    </a:lnTo>
                    <a:lnTo>
                      <a:pt x="127" y="100"/>
                    </a:lnTo>
                    <a:lnTo>
                      <a:pt x="136" y="100"/>
                    </a:lnTo>
                    <a:lnTo>
                      <a:pt x="136" y="105"/>
                    </a:lnTo>
                    <a:lnTo>
                      <a:pt x="136" y="96"/>
                    </a:lnTo>
                    <a:lnTo>
                      <a:pt x="136" y="100"/>
                    </a:lnTo>
                    <a:lnTo>
                      <a:pt x="141" y="105"/>
                    </a:lnTo>
                    <a:lnTo>
                      <a:pt x="141" y="109"/>
                    </a:lnTo>
                    <a:lnTo>
                      <a:pt x="141" y="105"/>
                    </a:lnTo>
                    <a:lnTo>
                      <a:pt x="145" y="109"/>
                    </a:lnTo>
                    <a:lnTo>
                      <a:pt x="145" y="100"/>
                    </a:lnTo>
                    <a:lnTo>
                      <a:pt x="145" y="105"/>
                    </a:lnTo>
                    <a:lnTo>
                      <a:pt x="154" y="114"/>
                    </a:lnTo>
                    <a:lnTo>
                      <a:pt x="154" y="118"/>
                    </a:lnTo>
                    <a:lnTo>
                      <a:pt x="159" y="114"/>
                    </a:lnTo>
                    <a:lnTo>
                      <a:pt x="159" y="118"/>
                    </a:lnTo>
                    <a:lnTo>
                      <a:pt x="159" y="114"/>
                    </a:lnTo>
                    <a:lnTo>
                      <a:pt x="163" y="118"/>
                    </a:lnTo>
                    <a:lnTo>
                      <a:pt x="163" y="114"/>
                    </a:lnTo>
                    <a:lnTo>
                      <a:pt x="163" y="118"/>
                    </a:lnTo>
                    <a:lnTo>
                      <a:pt x="172" y="118"/>
                    </a:lnTo>
                    <a:lnTo>
                      <a:pt x="172" y="114"/>
                    </a:lnTo>
                    <a:lnTo>
                      <a:pt x="172" y="118"/>
                    </a:lnTo>
                    <a:lnTo>
                      <a:pt x="177" y="123"/>
                    </a:lnTo>
                    <a:lnTo>
                      <a:pt x="177" y="118"/>
                    </a:lnTo>
                    <a:lnTo>
                      <a:pt x="177" y="123"/>
                    </a:lnTo>
                    <a:lnTo>
                      <a:pt x="181" y="118"/>
                    </a:lnTo>
                    <a:lnTo>
                      <a:pt x="181" y="123"/>
                    </a:lnTo>
                    <a:lnTo>
                      <a:pt x="191" y="123"/>
                    </a:lnTo>
                    <a:lnTo>
                      <a:pt x="186" y="123"/>
                    </a:lnTo>
                    <a:lnTo>
                      <a:pt x="191" y="118"/>
                    </a:lnTo>
                    <a:lnTo>
                      <a:pt x="191" y="123"/>
                    </a:lnTo>
                    <a:lnTo>
                      <a:pt x="195" y="127"/>
                    </a:lnTo>
                    <a:lnTo>
                      <a:pt x="195" y="118"/>
                    </a:lnTo>
                    <a:lnTo>
                      <a:pt x="195" y="123"/>
                    </a:lnTo>
                    <a:lnTo>
                      <a:pt x="200" y="118"/>
                    </a:lnTo>
                    <a:lnTo>
                      <a:pt x="200" y="123"/>
                    </a:lnTo>
                    <a:lnTo>
                      <a:pt x="200" y="114"/>
                    </a:lnTo>
                    <a:lnTo>
                      <a:pt x="200" y="118"/>
                    </a:lnTo>
                    <a:lnTo>
                      <a:pt x="209" y="118"/>
                    </a:lnTo>
                    <a:lnTo>
                      <a:pt x="204" y="118"/>
                    </a:lnTo>
                    <a:lnTo>
                      <a:pt x="209" y="123"/>
                    </a:lnTo>
                    <a:lnTo>
                      <a:pt x="213" y="118"/>
                    </a:lnTo>
                    <a:lnTo>
                      <a:pt x="213" y="123"/>
                    </a:lnTo>
                    <a:lnTo>
                      <a:pt x="213" y="118"/>
                    </a:lnTo>
                    <a:lnTo>
                      <a:pt x="218" y="118"/>
                    </a:lnTo>
                    <a:lnTo>
                      <a:pt x="227" y="118"/>
                    </a:lnTo>
                    <a:lnTo>
                      <a:pt x="222" y="118"/>
                    </a:lnTo>
                    <a:lnTo>
                      <a:pt x="227" y="123"/>
                    </a:lnTo>
                    <a:lnTo>
                      <a:pt x="231" y="118"/>
                    </a:lnTo>
                    <a:lnTo>
                      <a:pt x="231" y="109"/>
                    </a:lnTo>
                    <a:lnTo>
                      <a:pt x="231" y="114"/>
                    </a:lnTo>
                    <a:lnTo>
                      <a:pt x="236" y="109"/>
                    </a:lnTo>
                    <a:lnTo>
                      <a:pt x="236" y="114"/>
                    </a:lnTo>
                    <a:lnTo>
                      <a:pt x="236" y="109"/>
                    </a:lnTo>
                    <a:lnTo>
                      <a:pt x="240" y="105"/>
                    </a:lnTo>
                    <a:lnTo>
                      <a:pt x="240" y="109"/>
                    </a:lnTo>
                    <a:lnTo>
                      <a:pt x="240" y="91"/>
                    </a:lnTo>
                    <a:lnTo>
                      <a:pt x="245" y="91"/>
                    </a:lnTo>
                    <a:lnTo>
                      <a:pt x="250" y="87"/>
                    </a:lnTo>
                    <a:lnTo>
                      <a:pt x="250" y="59"/>
                    </a:lnTo>
                    <a:lnTo>
                      <a:pt x="254" y="55"/>
                    </a:lnTo>
                    <a:lnTo>
                      <a:pt x="254" y="50"/>
                    </a:lnTo>
                    <a:lnTo>
                      <a:pt x="254" y="50"/>
                    </a:lnTo>
                    <a:lnTo>
                      <a:pt x="259" y="55"/>
                    </a:lnTo>
                    <a:lnTo>
                      <a:pt x="259" y="64"/>
                    </a:lnTo>
                    <a:lnTo>
                      <a:pt x="263" y="68"/>
                    </a:lnTo>
                    <a:lnTo>
                      <a:pt x="263" y="87"/>
                    </a:lnTo>
                    <a:lnTo>
                      <a:pt x="268" y="91"/>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3" name="Freeform 362"/>
              <p:cNvSpPr>
                <a:spLocks/>
              </p:cNvSpPr>
              <p:nvPr/>
            </p:nvSpPr>
            <p:spPr bwMode="auto">
              <a:xfrm>
                <a:off x="1902" y="2971"/>
                <a:ext cx="249" cy="622"/>
              </a:xfrm>
              <a:custGeom>
                <a:avLst/>
                <a:gdLst/>
                <a:ahLst/>
                <a:cxnLst>
                  <a:cxn ang="0">
                    <a:pos x="0" y="554"/>
                  </a:cxn>
                  <a:cxn ang="0">
                    <a:pos x="4" y="559"/>
                  </a:cxn>
                  <a:cxn ang="0">
                    <a:pos x="9" y="563"/>
                  </a:cxn>
                  <a:cxn ang="0">
                    <a:pos x="18" y="577"/>
                  </a:cxn>
                  <a:cxn ang="0">
                    <a:pos x="22" y="581"/>
                  </a:cxn>
                  <a:cxn ang="0">
                    <a:pos x="27" y="577"/>
                  </a:cxn>
                  <a:cxn ang="0">
                    <a:pos x="31" y="586"/>
                  </a:cxn>
                  <a:cxn ang="0">
                    <a:pos x="36" y="609"/>
                  </a:cxn>
                  <a:cxn ang="0">
                    <a:pos x="45" y="568"/>
                  </a:cxn>
                  <a:cxn ang="0">
                    <a:pos x="50" y="236"/>
                  </a:cxn>
                  <a:cxn ang="0">
                    <a:pos x="59" y="0"/>
                  </a:cxn>
                  <a:cxn ang="0">
                    <a:pos x="63" y="423"/>
                  </a:cxn>
                  <a:cxn ang="0">
                    <a:pos x="72" y="509"/>
                  </a:cxn>
                  <a:cxn ang="0">
                    <a:pos x="77" y="559"/>
                  </a:cxn>
                  <a:cxn ang="0">
                    <a:pos x="86" y="563"/>
                  </a:cxn>
                  <a:cxn ang="0">
                    <a:pos x="90" y="568"/>
                  </a:cxn>
                  <a:cxn ang="0">
                    <a:pos x="95" y="568"/>
                  </a:cxn>
                  <a:cxn ang="0">
                    <a:pos x="100" y="563"/>
                  </a:cxn>
                  <a:cxn ang="0">
                    <a:pos x="104" y="554"/>
                  </a:cxn>
                  <a:cxn ang="0">
                    <a:pos x="109" y="559"/>
                  </a:cxn>
                  <a:cxn ang="0">
                    <a:pos x="118" y="554"/>
                  </a:cxn>
                  <a:cxn ang="0">
                    <a:pos x="127" y="550"/>
                  </a:cxn>
                  <a:cxn ang="0">
                    <a:pos x="131" y="550"/>
                  </a:cxn>
                  <a:cxn ang="0">
                    <a:pos x="140" y="541"/>
                  </a:cxn>
                  <a:cxn ang="0">
                    <a:pos x="145" y="513"/>
                  </a:cxn>
                  <a:cxn ang="0">
                    <a:pos x="154" y="495"/>
                  </a:cxn>
                  <a:cxn ang="0">
                    <a:pos x="159" y="468"/>
                  </a:cxn>
                  <a:cxn ang="0">
                    <a:pos x="168" y="450"/>
                  </a:cxn>
                  <a:cxn ang="0">
                    <a:pos x="172" y="445"/>
                  </a:cxn>
                  <a:cxn ang="0">
                    <a:pos x="181" y="459"/>
                  </a:cxn>
                  <a:cxn ang="0">
                    <a:pos x="186" y="491"/>
                  </a:cxn>
                  <a:cxn ang="0">
                    <a:pos x="195" y="513"/>
                  </a:cxn>
                  <a:cxn ang="0">
                    <a:pos x="199" y="518"/>
                  </a:cxn>
                  <a:cxn ang="0">
                    <a:pos x="204" y="531"/>
                  </a:cxn>
                  <a:cxn ang="0">
                    <a:pos x="208" y="531"/>
                  </a:cxn>
                  <a:cxn ang="0">
                    <a:pos x="218" y="527"/>
                  </a:cxn>
                  <a:cxn ang="0">
                    <a:pos x="222" y="522"/>
                  </a:cxn>
                  <a:cxn ang="0">
                    <a:pos x="231" y="531"/>
                  </a:cxn>
                  <a:cxn ang="0">
                    <a:pos x="236" y="531"/>
                  </a:cxn>
                  <a:cxn ang="0">
                    <a:pos x="240" y="522"/>
                  </a:cxn>
                  <a:cxn ang="0">
                    <a:pos x="245" y="527"/>
                  </a:cxn>
                  <a:cxn ang="0">
                    <a:pos x="249" y="522"/>
                  </a:cxn>
                </a:cxnLst>
                <a:rect l="0" t="0" r="r" b="b"/>
                <a:pathLst>
                  <a:path w="249" h="622">
                    <a:moveTo>
                      <a:pt x="0" y="545"/>
                    </a:moveTo>
                    <a:lnTo>
                      <a:pt x="0" y="559"/>
                    </a:lnTo>
                    <a:lnTo>
                      <a:pt x="0" y="554"/>
                    </a:lnTo>
                    <a:lnTo>
                      <a:pt x="4" y="559"/>
                    </a:lnTo>
                    <a:lnTo>
                      <a:pt x="4" y="554"/>
                    </a:lnTo>
                    <a:lnTo>
                      <a:pt x="4" y="559"/>
                    </a:lnTo>
                    <a:lnTo>
                      <a:pt x="9" y="563"/>
                    </a:lnTo>
                    <a:lnTo>
                      <a:pt x="9" y="568"/>
                    </a:lnTo>
                    <a:lnTo>
                      <a:pt x="9" y="563"/>
                    </a:lnTo>
                    <a:lnTo>
                      <a:pt x="13" y="559"/>
                    </a:lnTo>
                    <a:lnTo>
                      <a:pt x="13" y="572"/>
                    </a:lnTo>
                    <a:lnTo>
                      <a:pt x="18" y="577"/>
                    </a:lnTo>
                    <a:lnTo>
                      <a:pt x="18" y="581"/>
                    </a:lnTo>
                    <a:lnTo>
                      <a:pt x="18" y="577"/>
                    </a:lnTo>
                    <a:lnTo>
                      <a:pt x="22" y="581"/>
                    </a:lnTo>
                    <a:lnTo>
                      <a:pt x="22" y="577"/>
                    </a:lnTo>
                    <a:lnTo>
                      <a:pt x="22" y="581"/>
                    </a:lnTo>
                    <a:lnTo>
                      <a:pt x="27" y="577"/>
                    </a:lnTo>
                    <a:lnTo>
                      <a:pt x="31" y="581"/>
                    </a:lnTo>
                    <a:lnTo>
                      <a:pt x="31" y="577"/>
                    </a:lnTo>
                    <a:lnTo>
                      <a:pt x="31" y="586"/>
                    </a:lnTo>
                    <a:lnTo>
                      <a:pt x="36" y="590"/>
                    </a:lnTo>
                    <a:lnTo>
                      <a:pt x="36" y="622"/>
                    </a:lnTo>
                    <a:lnTo>
                      <a:pt x="36" y="609"/>
                    </a:lnTo>
                    <a:lnTo>
                      <a:pt x="41" y="600"/>
                    </a:lnTo>
                    <a:lnTo>
                      <a:pt x="41" y="563"/>
                    </a:lnTo>
                    <a:lnTo>
                      <a:pt x="45" y="568"/>
                    </a:lnTo>
                    <a:lnTo>
                      <a:pt x="45" y="400"/>
                    </a:lnTo>
                    <a:lnTo>
                      <a:pt x="50" y="386"/>
                    </a:lnTo>
                    <a:lnTo>
                      <a:pt x="50" y="236"/>
                    </a:lnTo>
                    <a:lnTo>
                      <a:pt x="54" y="200"/>
                    </a:lnTo>
                    <a:lnTo>
                      <a:pt x="54" y="5"/>
                    </a:lnTo>
                    <a:lnTo>
                      <a:pt x="59" y="0"/>
                    </a:lnTo>
                    <a:lnTo>
                      <a:pt x="59" y="209"/>
                    </a:lnTo>
                    <a:lnTo>
                      <a:pt x="63" y="218"/>
                    </a:lnTo>
                    <a:lnTo>
                      <a:pt x="63" y="423"/>
                    </a:lnTo>
                    <a:lnTo>
                      <a:pt x="68" y="432"/>
                    </a:lnTo>
                    <a:lnTo>
                      <a:pt x="68" y="504"/>
                    </a:lnTo>
                    <a:lnTo>
                      <a:pt x="72" y="509"/>
                    </a:lnTo>
                    <a:lnTo>
                      <a:pt x="72" y="541"/>
                    </a:lnTo>
                    <a:lnTo>
                      <a:pt x="77" y="545"/>
                    </a:lnTo>
                    <a:lnTo>
                      <a:pt x="77" y="559"/>
                    </a:lnTo>
                    <a:lnTo>
                      <a:pt x="81" y="563"/>
                    </a:lnTo>
                    <a:lnTo>
                      <a:pt x="81" y="559"/>
                    </a:lnTo>
                    <a:lnTo>
                      <a:pt x="86" y="563"/>
                    </a:lnTo>
                    <a:lnTo>
                      <a:pt x="86" y="568"/>
                    </a:lnTo>
                    <a:lnTo>
                      <a:pt x="86" y="563"/>
                    </a:lnTo>
                    <a:lnTo>
                      <a:pt x="90" y="568"/>
                    </a:lnTo>
                    <a:lnTo>
                      <a:pt x="90" y="563"/>
                    </a:lnTo>
                    <a:lnTo>
                      <a:pt x="95" y="559"/>
                    </a:lnTo>
                    <a:lnTo>
                      <a:pt x="95" y="568"/>
                    </a:lnTo>
                    <a:lnTo>
                      <a:pt x="100" y="563"/>
                    </a:lnTo>
                    <a:lnTo>
                      <a:pt x="100" y="568"/>
                    </a:lnTo>
                    <a:lnTo>
                      <a:pt x="100" y="563"/>
                    </a:lnTo>
                    <a:lnTo>
                      <a:pt x="104" y="559"/>
                    </a:lnTo>
                    <a:lnTo>
                      <a:pt x="104" y="563"/>
                    </a:lnTo>
                    <a:lnTo>
                      <a:pt x="104" y="554"/>
                    </a:lnTo>
                    <a:lnTo>
                      <a:pt x="104" y="559"/>
                    </a:lnTo>
                    <a:lnTo>
                      <a:pt x="113" y="559"/>
                    </a:lnTo>
                    <a:lnTo>
                      <a:pt x="109" y="559"/>
                    </a:lnTo>
                    <a:lnTo>
                      <a:pt x="113" y="554"/>
                    </a:lnTo>
                    <a:lnTo>
                      <a:pt x="118" y="550"/>
                    </a:lnTo>
                    <a:lnTo>
                      <a:pt x="118" y="554"/>
                    </a:lnTo>
                    <a:lnTo>
                      <a:pt x="122" y="550"/>
                    </a:lnTo>
                    <a:lnTo>
                      <a:pt x="122" y="545"/>
                    </a:lnTo>
                    <a:lnTo>
                      <a:pt x="127" y="550"/>
                    </a:lnTo>
                    <a:lnTo>
                      <a:pt x="127" y="541"/>
                    </a:lnTo>
                    <a:lnTo>
                      <a:pt x="131" y="545"/>
                    </a:lnTo>
                    <a:lnTo>
                      <a:pt x="131" y="550"/>
                    </a:lnTo>
                    <a:lnTo>
                      <a:pt x="131" y="536"/>
                    </a:lnTo>
                    <a:lnTo>
                      <a:pt x="136" y="536"/>
                    </a:lnTo>
                    <a:lnTo>
                      <a:pt x="140" y="541"/>
                    </a:lnTo>
                    <a:lnTo>
                      <a:pt x="140" y="527"/>
                    </a:lnTo>
                    <a:lnTo>
                      <a:pt x="145" y="522"/>
                    </a:lnTo>
                    <a:lnTo>
                      <a:pt x="145" y="513"/>
                    </a:lnTo>
                    <a:lnTo>
                      <a:pt x="149" y="509"/>
                    </a:lnTo>
                    <a:lnTo>
                      <a:pt x="149" y="500"/>
                    </a:lnTo>
                    <a:lnTo>
                      <a:pt x="154" y="495"/>
                    </a:lnTo>
                    <a:lnTo>
                      <a:pt x="154" y="486"/>
                    </a:lnTo>
                    <a:lnTo>
                      <a:pt x="159" y="482"/>
                    </a:lnTo>
                    <a:lnTo>
                      <a:pt x="159" y="468"/>
                    </a:lnTo>
                    <a:lnTo>
                      <a:pt x="163" y="463"/>
                    </a:lnTo>
                    <a:lnTo>
                      <a:pt x="163" y="454"/>
                    </a:lnTo>
                    <a:lnTo>
                      <a:pt x="168" y="450"/>
                    </a:lnTo>
                    <a:lnTo>
                      <a:pt x="168" y="445"/>
                    </a:lnTo>
                    <a:lnTo>
                      <a:pt x="172" y="441"/>
                    </a:lnTo>
                    <a:lnTo>
                      <a:pt x="172" y="445"/>
                    </a:lnTo>
                    <a:lnTo>
                      <a:pt x="177" y="441"/>
                    </a:lnTo>
                    <a:lnTo>
                      <a:pt x="177" y="454"/>
                    </a:lnTo>
                    <a:lnTo>
                      <a:pt x="181" y="459"/>
                    </a:lnTo>
                    <a:lnTo>
                      <a:pt x="181" y="472"/>
                    </a:lnTo>
                    <a:lnTo>
                      <a:pt x="186" y="477"/>
                    </a:lnTo>
                    <a:lnTo>
                      <a:pt x="186" y="491"/>
                    </a:lnTo>
                    <a:lnTo>
                      <a:pt x="190" y="495"/>
                    </a:lnTo>
                    <a:lnTo>
                      <a:pt x="190" y="509"/>
                    </a:lnTo>
                    <a:lnTo>
                      <a:pt x="195" y="513"/>
                    </a:lnTo>
                    <a:lnTo>
                      <a:pt x="195" y="518"/>
                    </a:lnTo>
                    <a:lnTo>
                      <a:pt x="199" y="522"/>
                    </a:lnTo>
                    <a:lnTo>
                      <a:pt x="199" y="518"/>
                    </a:lnTo>
                    <a:lnTo>
                      <a:pt x="199" y="527"/>
                    </a:lnTo>
                    <a:lnTo>
                      <a:pt x="204" y="531"/>
                    </a:lnTo>
                    <a:lnTo>
                      <a:pt x="204" y="531"/>
                    </a:lnTo>
                    <a:lnTo>
                      <a:pt x="204" y="527"/>
                    </a:lnTo>
                    <a:lnTo>
                      <a:pt x="208" y="522"/>
                    </a:lnTo>
                    <a:lnTo>
                      <a:pt x="208" y="531"/>
                    </a:lnTo>
                    <a:lnTo>
                      <a:pt x="218" y="522"/>
                    </a:lnTo>
                    <a:lnTo>
                      <a:pt x="213" y="522"/>
                    </a:lnTo>
                    <a:lnTo>
                      <a:pt x="218" y="527"/>
                    </a:lnTo>
                    <a:lnTo>
                      <a:pt x="222" y="522"/>
                    </a:lnTo>
                    <a:lnTo>
                      <a:pt x="222" y="527"/>
                    </a:lnTo>
                    <a:lnTo>
                      <a:pt x="222" y="522"/>
                    </a:lnTo>
                    <a:lnTo>
                      <a:pt x="222" y="522"/>
                    </a:lnTo>
                    <a:lnTo>
                      <a:pt x="227" y="518"/>
                    </a:lnTo>
                    <a:lnTo>
                      <a:pt x="231" y="531"/>
                    </a:lnTo>
                    <a:lnTo>
                      <a:pt x="231" y="527"/>
                    </a:lnTo>
                    <a:lnTo>
                      <a:pt x="231" y="527"/>
                    </a:lnTo>
                    <a:lnTo>
                      <a:pt x="236" y="531"/>
                    </a:lnTo>
                    <a:lnTo>
                      <a:pt x="236" y="522"/>
                    </a:lnTo>
                    <a:lnTo>
                      <a:pt x="236" y="527"/>
                    </a:lnTo>
                    <a:lnTo>
                      <a:pt x="240" y="522"/>
                    </a:lnTo>
                    <a:lnTo>
                      <a:pt x="240" y="527"/>
                    </a:lnTo>
                    <a:lnTo>
                      <a:pt x="240" y="522"/>
                    </a:lnTo>
                    <a:lnTo>
                      <a:pt x="245" y="527"/>
                    </a:lnTo>
                    <a:lnTo>
                      <a:pt x="245" y="522"/>
                    </a:lnTo>
                    <a:lnTo>
                      <a:pt x="245" y="527"/>
                    </a:lnTo>
                    <a:lnTo>
                      <a:pt x="249" y="522"/>
                    </a:lnTo>
                    <a:lnTo>
                      <a:pt x="249" y="527"/>
                    </a:lnTo>
                    <a:lnTo>
                      <a:pt x="249" y="522"/>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4" name="Freeform 363"/>
              <p:cNvSpPr>
                <a:spLocks/>
              </p:cNvSpPr>
              <p:nvPr/>
            </p:nvSpPr>
            <p:spPr bwMode="auto">
              <a:xfrm>
                <a:off x="2151" y="2926"/>
                <a:ext cx="286" cy="640"/>
              </a:xfrm>
              <a:custGeom>
                <a:avLst/>
                <a:gdLst/>
                <a:ahLst/>
                <a:cxnLst>
                  <a:cxn ang="0">
                    <a:pos x="5" y="567"/>
                  </a:cxn>
                  <a:cxn ang="0">
                    <a:pos x="9" y="581"/>
                  </a:cxn>
                  <a:cxn ang="0">
                    <a:pos x="18" y="572"/>
                  </a:cxn>
                  <a:cxn ang="0">
                    <a:pos x="23" y="576"/>
                  </a:cxn>
                  <a:cxn ang="0">
                    <a:pos x="32" y="576"/>
                  </a:cxn>
                  <a:cxn ang="0">
                    <a:pos x="32" y="581"/>
                  </a:cxn>
                  <a:cxn ang="0">
                    <a:pos x="41" y="590"/>
                  </a:cxn>
                  <a:cxn ang="0">
                    <a:pos x="50" y="581"/>
                  </a:cxn>
                  <a:cxn ang="0">
                    <a:pos x="59" y="576"/>
                  </a:cxn>
                  <a:cxn ang="0">
                    <a:pos x="68" y="586"/>
                  </a:cxn>
                  <a:cxn ang="0">
                    <a:pos x="73" y="576"/>
                  </a:cxn>
                  <a:cxn ang="0">
                    <a:pos x="82" y="581"/>
                  </a:cxn>
                  <a:cxn ang="0">
                    <a:pos x="91" y="581"/>
                  </a:cxn>
                  <a:cxn ang="0">
                    <a:pos x="100" y="549"/>
                  </a:cxn>
                  <a:cxn ang="0">
                    <a:pos x="109" y="517"/>
                  </a:cxn>
                  <a:cxn ang="0">
                    <a:pos x="114" y="517"/>
                  </a:cxn>
                  <a:cxn ang="0">
                    <a:pos x="123" y="536"/>
                  </a:cxn>
                  <a:cxn ang="0">
                    <a:pos x="127" y="567"/>
                  </a:cxn>
                  <a:cxn ang="0">
                    <a:pos x="132" y="576"/>
                  </a:cxn>
                  <a:cxn ang="0">
                    <a:pos x="136" y="567"/>
                  </a:cxn>
                  <a:cxn ang="0">
                    <a:pos x="141" y="590"/>
                  </a:cxn>
                  <a:cxn ang="0">
                    <a:pos x="150" y="595"/>
                  </a:cxn>
                  <a:cxn ang="0">
                    <a:pos x="155" y="590"/>
                  </a:cxn>
                  <a:cxn ang="0">
                    <a:pos x="164" y="617"/>
                  </a:cxn>
                  <a:cxn ang="0">
                    <a:pos x="168" y="599"/>
                  </a:cxn>
                  <a:cxn ang="0">
                    <a:pos x="173" y="350"/>
                  </a:cxn>
                  <a:cxn ang="0">
                    <a:pos x="182" y="145"/>
                  </a:cxn>
                  <a:cxn ang="0">
                    <a:pos x="186" y="32"/>
                  </a:cxn>
                  <a:cxn ang="0">
                    <a:pos x="191" y="440"/>
                  </a:cxn>
                  <a:cxn ang="0">
                    <a:pos x="200" y="527"/>
                  </a:cxn>
                  <a:cxn ang="0">
                    <a:pos x="205" y="563"/>
                  </a:cxn>
                  <a:cxn ang="0">
                    <a:pos x="214" y="567"/>
                  </a:cxn>
                  <a:cxn ang="0">
                    <a:pos x="227" y="567"/>
                  </a:cxn>
                  <a:cxn ang="0">
                    <a:pos x="236" y="567"/>
                  </a:cxn>
                  <a:cxn ang="0">
                    <a:pos x="241" y="558"/>
                  </a:cxn>
                  <a:cxn ang="0">
                    <a:pos x="245" y="554"/>
                  </a:cxn>
                  <a:cxn ang="0">
                    <a:pos x="250" y="554"/>
                  </a:cxn>
                  <a:cxn ang="0">
                    <a:pos x="259" y="536"/>
                  </a:cxn>
                  <a:cxn ang="0">
                    <a:pos x="264" y="536"/>
                  </a:cxn>
                  <a:cxn ang="0">
                    <a:pos x="268" y="522"/>
                  </a:cxn>
                  <a:cxn ang="0">
                    <a:pos x="273" y="513"/>
                  </a:cxn>
                  <a:cxn ang="0">
                    <a:pos x="282" y="486"/>
                  </a:cxn>
                </a:cxnLst>
                <a:rect l="0" t="0" r="r" b="b"/>
                <a:pathLst>
                  <a:path w="286" h="640">
                    <a:moveTo>
                      <a:pt x="0" y="567"/>
                    </a:moveTo>
                    <a:lnTo>
                      <a:pt x="5" y="572"/>
                    </a:lnTo>
                    <a:lnTo>
                      <a:pt x="5" y="567"/>
                    </a:lnTo>
                    <a:lnTo>
                      <a:pt x="5" y="572"/>
                    </a:lnTo>
                    <a:lnTo>
                      <a:pt x="9" y="576"/>
                    </a:lnTo>
                    <a:lnTo>
                      <a:pt x="9" y="581"/>
                    </a:lnTo>
                    <a:lnTo>
                      <a:pt x="9" y="572"/>
                    </a:lnTo>
                    <a:lnTo>
                      <a:pt x="9" y="572"/>
                    </a:lnTo>
                    <a:lnTo>
                      <a:pt x="18" y="572"/>
                    </a:lnTo>
                    <a:lnTo>
                      <a:pt x="18" y="576"/>
                    </a:lnTo>
                    <a:lnTo>
                      <a:pt x="18" y="572"/>
                    </a:lnTo>
                    <a:lnTo>
                      <a:pt x="23" y="576"/>
                    </a:lnTo>
                    <a:lnTo>
                      <a:pt x="23" y="572"/>
                    </a:lnTo>
                    <a:lnTo>
                      <a:pt x="23" y="576"/>
                    </a:lnTo>
                    <a:lnTo>
                      <a:pt x="32" y="576"/>
                    </a:lnTo>
                    <a:lnTo>
                      <a:pt x="32" y="586"/>
                    </a:lnTo>
                    <a:lnTo>
                      <a:pt x="28" y="576"/>
                    </a:lnTo>
                    <a:lnTo>
                      <a:pt x="32" y="581"/>
                    </a:lnTo>
                    <a:lnTo>
                      <a:pt x="37" y="581"/>
                    </a:lnTo>
                    <a:lnTo>
                      <a:pt x="41" y="581"/>
                    </a:lnTo>
                    <a:lnTo>
                      <a:pt x="41" y="590"/>
                    </a:lnTo>
                    <a:lnTo>
                      <a:pt x="50" y="581"/>
                    </a:lnTo>
                    <a:lnTo>
                      <a:pt x="46" y="581"/>
                    </a:lnTo>
                    <a:lnTo>
                      <a:pt x="50" y="581"/>
                    </a:lnTo>
                    <a:lnTo>
                      <a:pt x="59" y="581"/>
                    </a:lnTo>
                    <a:lnTo>
                      <a:pt x="55" y="581"/>
                    </a:lnTo>
                    <a:lnTo>
                      <a:pt x="59" y="576"/>
                    </a:lnTo>
                    <a:lnTo>
                      <a:pt x="59" y="581"/>
                    </a:lnTo>
                    <a:lnTo>
                      <a:pt x="64" y="581"/>
                    </a:lnTo>
                    <a:lnTo>
                      <a:pt x="68" y="586"/>
                    </a:lnTo>
                    <a:lnTo>
                      <a:pt x="77" y="576"/>
                    </a:lnTo>
                    <a:lnTo>
                      <a:pt x="77" y="586"/>
                    </a:lnTo>
                    <a:lnTo>
                      <a:pt x="73" y="576"/>
                    </a:lnTo>
                    <a:lnTo>
                      <a:pt x="77" y="581"/>
                    </a:lnTo>
                    <a:lnTo>
                      <a:pt x="87" y="581"/>
                    </a:lnTo>
                    <a:lnTo>
                      <a:pt x="82" y="581"/>
                    </a:lnTo>
                    <a:lnTo>
                      <a:pt x="87" y="581"/>
                    </a:lnTo>
                    <a:lnTo>
                      <a:pt x="96" y="581"/>
                    </a:lnTo>
                    <a:lnTo>
                      <a:pt x="91" y="581"/>
                    </a:lnTo>
                    <a:lnTo>
                      <a:pt x="96" y="567"/>
                    </a:lnTo>
                    <a:lnTo>
                      <a:pt x="100" y="563"/>
                    </a:lnTo>
                    <a:lnTo>
                      <a:pt x="100" y="549"/>
                    </a:lnTo>
                    <a:lnTo>
                      <a:pt x="105" y="549"/>
                    </a:lnTo>
                    <a:lnTo>
                      <a:pt x="109" y="554"/>
                    </a:lnTo>
                    <a:lnTo>
                      <a:pt x="109" y="517"/>
                    </a:lnTo>
                    <a:lnTo>
                      <a:pt x="114" y="513"/>
                    </a:lnTo>
                    <a:lnTo>
                      <a:pt x="114" y="504"/>
                    </a:lnTo>
                    <a:lnTo>
                      <a:pt x="114" y="517"/>
                    </a:lnTo>
                    <a:lnTo>
                      <a:pt x="118" y="522"/>
                    </a:lnTo>
                    <a:lnTo>
                      <a:pt x="118" y="531"/>
                    </a:lnTo>
                    <a:lnTo>
                      <a:pt x="123" y="536"/>
                    </a:lnTo>
                    <a:lnTo>
                      <a:pt x="123" y="554"/>
                    </a:lnTo>
                    <a:lnTo>
                      <a:pt x="127" y="558"/>
                    </a:lnTo>
                    <a:lnTo>
                      <a:pt x="127" y="567"/>
                    </a:lnTo>
                    <a:lnTo>
                      <a:pt x="132" y="563"/>
                    </a:lnTo>
                    <a:lnTo>
                      <a:pt x="132" y="558"/>
                    </a:lnTo>
                    <a:lnTo>
                      <a:pt x="132" y="576"/>
                    </a:lnTo>
                    <a:lnTo>
                      <a:pt x="136" y="572"/>
                    </a:lnTo>
                    <a:lnTo>
                      <a:pt x="136" y="576"/>
                    </a:lnTo>
                    <a:lnTo>
                      <a:pt x="136" y="567"/>
                    </a:lnTo>
                    <a:lnTo>
                      <a:pt x="136" y="576"/>
                    </a:lnTo>
                    <a:lnTo>
                      <a:pt x="141" y="581"/>
                    </a:lnTo>
                    <a:lnTo>
                      <a:pt x="141" y="590"/>
                    </a:lnTo>
                    <a:lnTo>
                      <a:pt x="146" y="586"/>
                    </a:lnTo>
                    <a:lnTo>
                      <a:pt x="146" y="595"/>
                    </a:lnTo>
                    <a:lnTo>
                      <a:pt x="150" y="595"/>
                    </a:lnTo>
                    <a:lnTo>
                      <a:pt x="155" y="590"/>
                    </a:lnTo>
                    <a:lnTo>
                      <a:pt x="155" y="595"/>
                    </a:lnTo>
                    <a:lnTo>
                      <a:pt x="155" y="590"/>
                    </a:lnTo>
                    <a:lnTo>
                      <a:pt x="159" y="595"/>
                    </a:lnTo>
                    <a:lnTo>
                      <a:pt x="159" y="608"/>
                    </a:lnTo>
                    <a:lnTo>
                      <a:pt x="164" y="617"/>
                    </a:lnTo>
                    <a:lnTo>
                      <a:pt x="164" y="640"/>
                    </a:lnTo>
                    <a:lnTo>
                      <a:pt x="164" y="608"/>
                    </a:lnTo>
                    <a:lnTo>
                      <a:pt x="168" y="599"/>
                    </a:lnTo>
                    <a:lnTo>
                      <a:pt x="168" y="567"/>
                    </a:lnTo>
                    <a:lnTo>
                      <a:pt x="173" y="549"/>
                    </a:lnTo>
                    <a:lnTo>
                      <a:pt x="173" y="350"/>
                    </a:lnTo>
                    <a:lnTo>
                      <a:pt x="177" y="331"/>
                    </a:lnTo>
                    <a:lnTo>
                      <a:pt x="177" y="168"/>
                    </a:lnTo>
                    <a:lnTo>
                      <a:pt x="182" y="145"/>
                    </a:lnTo>
                    <a:lnTo>
                      <a:pt x="182" y="0"/>
                    </a:lnTo>
                    <a:lnTo>
                      <a:pt x="182" y="5"/>
                    </a:lnTo>
                    <a:lnTo>
                      <a:pt x="186" y="32"/>
                    </a:lnTo>
                    <a:lnTo>
                      <a:pt x="186" y="241"/>
                    </a:lnTo>
                    <a:lnTo>
                      <a:pt x="191" y="259"/>
                    </a:lnTo>
                    <a:lnTo>
                      <a:pt x="191" y="440"/>
                    </a:lnTo>
                    <a:lnTo>
                      <a:pt x="195" y="445"/>
                    </a:lnTo>
                    <a:lnTo>
                      <a:pt x="195" y="517"/>
                    </a:lnTo>
                    <a:lnTo>
                      <a:pt x="200" y="527"/>
                    </a:lnTo>
                    <a:lnTo>
                      <a:pt x="200" y="549"/>
                    </a:lnTo>
                    <a:lnTo>
                      <a:pt x="205" y="554"/>
                    </a:lnTo>
                    <a:lnTo>
                      <a:pt x="205" y="563"/>
                    </a:lnTo>
                    <a:lnTo>
                      <a:pt x="214" y="572"/>
                    </a:lnTo>
                    <a:lnTo>
                      <a:pt x="209" y="572"/>
                    </a:lnTo>
                    <a:lnTo>
                      <a:pt x="214" y="567"/>
                    </a:lnTo>
                    <a:lnTo>
                      <a:pt x="218" y="572"/>
                    </a:lnTo>
                    <a:lnTo>
                      <a:pt x="223" y="567"/>
                    </a:lnTo>
                    <a:lnTo>
                      <a:pt x="227" y="567"/>
                    </a:lnTo>
                    <a:lnTo>
                      <a:pt x="232" y="563"/>
                    </a:lnTo>
                    <a:lnTo>
                      <a:pt x="236" y="558"/>
                    </a:lnTo>
                    <a:lnTo>
                      <a:pt x="236" y="567"/>
                    </a:lnTo>
                    <a:lnTo>
                      <a:pt x="241" y="563"/>
                    </a:lnTo>
                    <a:lnTo>
                      <a:pt x="241" y="554"/>
                    </a:lnTo>
                    <a:lnTo>
                      <a:pt x="241" y="558"/>
                    </a:lnTo>
                    <a:lnTo>
                      <a:pt x="245" y="554"/>
                    </a:lnTo>
                    <a:lnTo>
                      <a:pt x="245" y="558"/>
                    </a:lnTo>
                    <a:lnTo>
                      <a:pt x="245" y="554"/>
                    </a:lnTo>
                    <a:lnTo>
                      <a:pt x="245" y="554"/>
                    </a:lnTo>
                    <a:lnTo>
                      <a:pt x="250" y="549"/>
                    </a:lnTo>
                    <a:lnTo>
                      <a:pt x="250" y="554"/>
                    </a:lnTo>
                    <a:lnTo>
                      <a:pt x="250" y="545"/>
                    </a:lnTo>
                    <a:lnTo>
                      <a:pt x="259" y="545"/>
                    </a:lnTo>
                    <a:lnTo>
                      <a:pt x="259" y="536"/>
                    </a:lnTo>
                    <a:lnTo>
                      <a:pt x="264" y="531"/>
                    </a:lnTo>
                    <a:lnTo>
                      <a:pt x="264" y="536"/>
                    </a:lnTo>
                    <a:lnTo>
                      <a:pt x="264" y="536"/>
                    </a:lnTo>
                    <a:lnTo>
                      <a:pt x="268" y="531"/>
                    </a:lnTo>
                    <a:lnTo>
                      <a:pt x="268" y="536"/>
                    </a:lnTo>
                    <a:lnTo>
                      <a:pt x="268" y="522"/>
                    </a:lnTo>
                    <a:lnTo>
                      <a:pt x="273" y="517"/>
                    </a:lnTo>
                    <a:lnTo>
                      <a:pt x="273" y="522"/>
                    </a:lnTo>
                    <a:lnTo>
                      <a:pt x="273" y="513"/>
                    </a:lnTo>
                    <a:lnTo>
                      <a:pt x="277" y="508"/>
                    </a:lnTo>
                    <a:lnTo>
                      <a:pt x="277" y="490"/>
                    </a:lnTo>
                    <a:lnTo>
                      <a:pt x="282" y="486"/>
                    </a:lnTo>
                    <a:lnTo>
                      <a:pt x="282" y="481"/>
                    </a:lnTo>
                    <a:lnTo>
                      <a:pt x="286" y="477"/>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5" name="Freeform 364"/>
              <p:cNvSpPr>
                <a:spLocks/>
              </p:cNvSpPr>
              <p:nvPr/>
            </p:nvSpPr>
            <p:spPr bwMode="auto">
              <a:xfrm>
                <a:off x="2437" y="3357"/>
                <a:ext cx="195" cy="127"/>
              </a:xfrm>
              <a:custGeom>
                <a:avLst/>
                <a:gdLst/>
                <a:ahLst/>
                <a:cxnLst>
                  <a:cxn ang="0">
                    <a:pos x="0" y="27"/>
                  </a:cxn>
                  <a:cxn ang="0">
                    <a:pos x="5" y="18"/>
                  </a:cxn>
                  <a:cxn ang="0">
                    <a:pos x="9" y="0"/>
                  </a:cxn>
                  <a:cxn ang="0">
                    <a:pos x="14" y="9"/>
                  </a:cxn>
                  <a:cxn ang="0">
                    <a:pos x="18" y="9"/>
                  </a:cxn>
                  <a:cxn ang="0">
                    <a:pos x="23" y="27"/>
                  </a:cxn>
                  <a:cxn ang="0">
                    <a:pos x="27" y="50"/>
                  </a:cxn>
                  <a:cxn ang="0">
                    <a:pos x="32" y="68"/>
                  </a:cxn>
                  <a:cxn ang="0">
                    <a:pos x="37" y="82"/>
                  </a:cxn>
                  <a:cxn ang="0">
                    <a:pos x="41" y="86"/>
                  </a:cxn>
                  <a:cxn ang="0">
                    <a:pos x="46" y="100"/>
                  </a:cxn>
                  <a:cxn ang="0">
                    <a:pos x="46" y="96"/>
                  </a:cxn>
                  <a:cxn ang="0">
                    <a:pos x="50" y="100"/>
                  </a:cxn>
                  <a:cxn ang="0">
                    <a:pos x="50" y="100"/>
                  </a:cxn>
                  <a:cxn ang="0">
                    <a:pos x="59" y="96"/>
                  </a:cxn>
                  <a:cxn ang="0">
                    <a:pos x="64" y="96"/>
                  </a:cxn>
                  <a:cxn ang="0">
                    <a:pos x="64" y="100"/>
                  </a:cxn>
                  <a:cxn ang="0">
                    <a:pos x="68" y="105"/>
                  </a:cxn>
                  <a:cxn ang="0">
                    <a:pos x="73" y="100"/>
                  </a:cxn>
                  <a:cxn ang="0">
                    <a:pos x="73" y="96"/>
                  </a:cxn>
                  <a:cxn ang="0">
                    <a:pos x="77" y="100"/>
                  </a:cxn>
                  <a:cxn ang="0">
                    <a:pos x="77" y="96"/>
                  </a:cxn>
                  <a:cxn ang="0">
                    <a:pos x="86" y="100"/>
                  </a:cxn>
                  <a:cxn ang="0">
                    <a:pos x="96" y="105"/>
                  </a:cxn>
                  <a:cxn ang="0">
                    <a:pos x="109" y="109"/>
                  </a:cxn>
                  <a:cxn ang="0">
                    <a:pos x="109" y="114"/>
                  </a:cxn>
                  <a:cxn ang="0">
                    <a:pos x="114" y="118"/>
                  </a:cxn>
                  <a:cxn ang="0">
                    <a:pos x="118" y="118"/>
                  </a:cxn>
                  <a:cxn ang="0">
                    <a:pos x="127" y="123"/>
                  </a:cxn>
                  <a:cxn ang="0">
                    <a:pos x="127" y="118"/>
                  </a:cxn>
                  <a:cxn ang="0">
                    <a:pos x="132" y="123"/>
                  </a:cxn>
                  <a:cxn ang="0">
                    <a:pos x="141" y="127"/>
                  </a:cxn>
                  <a:cxn ang="0">
                    <a:pos x="146" y="123"/>
                  </a:cxn>
                  <a:cxn ang="0">
                    <a:pos x="150" y="123"/>
                  </a:cxn>
                  <a:cxn ang="0">
                    <a:pos x="150" y="123"/>
                  </a:cxn>
                  <a:cxn ang="0">
                    <a:pos x="164" y="118"/>
                  </a:cxn>
                  <a:cxn ang="0">
                    <a:pos x="164" y="114"/>
                  </a:cxn>
                  <a:cxn ang="0">
                    <a:pos x="173" y="123"/>
                  </a:cxn>
                  <a:cxn ang="0">
                    <a:pos x="177" y="123"/>
                  </a:cxn>
                  <a:cxn ang="0">
                    <a:pos x="177" y="118"/>
                  </a:cxn>
                  <a:cxn ang="0">
                    <a:pos x="182" y="118"/>
                  </a:cxn>
                  <a:cxn ang="0">
                    <a:pos x="186" y="118"/>
                  </a:cxn>
                  <a:cxn ang="0">
                    <a:pos x="195" y="123"/>
                  </a:cxn>
                </a:cxnLst>
                <a:rect l="0" t="0" r="r" b="b"/>
                <a:pathLst>
                  <a:path w="195" h="127">
                    <a:moveTo>
                      <a:pt x="0" y="46"/>
                    </a:moveTo>
                    <a:lnTo>
                      <a:pt x="0" y="27"/>
                    </a:lnTo>
                    <a:lnTo>
                      <a:pt x="5" y="23"/>
                    </a:lnTo>
                    <a:lnTo>
                      <a:pt x="5" y="18"/>
                    </a:lnTo>
                    <a:lnTo>
                      <a:pt x="9" y="14"/>
                    </a:lnTo>
                    <a:lnTo>
                      <a:pt x="9" y="0"/>
                    </a:lnTo>
                    <a:lnTo>
                      <a:pt x="14" y="5"/>
                    </a:lnTo>
                    <a:lnTo>
                      <a:pt x="14" y="9"/>
                    </a:lnTo>
                    <a:lnTo>
                      <a:pt x="14" y="5"/>
                    </a:lnTo>
                    <a:lnTo>
                      <a:pt x="18" y="9"/>
                    </a:lnTo>
                    <a:lnTo>
                      <a:pt x="18" y="23"/>
                    </a:lnTo>
                    <a:lnTo>
                      <a:pt x="23" y="27"/>
                    </a:lnTo>
                    <a:lnTo>
                      <a:pt x="23" y="46"/>
                    </a:lnTo>
                    <a:lnTo>
                      <a:pt x="27" y="50"/>
                    </a:lnTo>
                    <a:lnTo>
                      <a:pt x="27" y="64"/>
                    </a:lnTo>
                    <a:lnTo>
                      <a:pt x="32" y="68"/>
                    </a:lnTo>
                    <a:lnTo>
                      <a:pt x="32" y="77"/>
                    </a:lnTo>
                    <a:lnTo>
                      <a:pt x="37" y="82"/>
                    </a:lnTo>
                    <a:lnTo>
                      <a:pt x="37" y="91"/>
                    </a:lnTo>
                    <a:lnTo>
                      <a:pt x="41" y="86"/>
                    </a:lnTo>
                    <a:lnTo>
                      <a:pt x="41" y="96"/>
                    </a:lnTo>
                    <a:lnTo>
                      <a:pt x="46" y="100"/>
                    </a:lnTo>
                    <a:lnTo>
                      <a:pt x="46" y="100"/>
                    </a:lnTo>
                    <a:lnTo>
                      <a:pt x="46" y="96"/>
                    </a:lnTo>
                    <a:lnTo>
                      <a:pt x="46" y="96"/>
                    </a:lnTo>
                    <a:lnTo>
                      <a:pt x="50" y="100"/>
                    </a:lnTo>
                    <a:lnTo>
                      <a:pt x="50" y="96"/>
                    </a:lnTo>
                    <a:lnTo>
                      <a:pt x="50" y="100"/>
                    </a:lnTo>
                    <a:lnTo>
                      <a:pt x="59" y="100"/>
                    </a:lnTo>
                    <a:lnTo>
                      <a:pt x="59" y="96"/>
                    </a:lnTo>
                    <a:lnTo>
                      <a:pt x="59" y="100"/>
                    </a:lnTo>
                    <a:lnTo>
                      <a:pt x="64" y="96"/>
                    </a:lnTo>
                    <a:lnTo>
                      <a:pt x="64" y="100"/>
                    </a:lnTo>
                    <a:lnTo>
                      <a:pt x="64" y="100"/>
                    </a:lnTo>
                    <a:lnTo>
                      <a:pt x="68" y="96"/>
                    </a:lnTo>
                    <a:lnTo>
                      <a:pt x="68" y="105"/>
                    </a:lnTo>
                    <a:lnTo>
                      <a:pt x="68" y="96"/>
                    </a:lnTo>
                    <a:lnTo>
                      <a:pt x="73" y="100"/>
                    </a:lnTo>
                    <a:lnTo>
                      <a:pt x="73" y="100"/>
                    </a:lnTo>
                    <a:lnTo>
                      <a:pt x="73" y="96"/>
                    </a:lnTo>
                    <a:lnTo>
                      <a:pt x="73" y="96"/>
                    </a:lnTo>
                    <a:lnTo>
                      <a:pt x="77" y="100"/>
                    </a:lnTo>
                    <a:lnTo>
                      <a:pt x="77" y="105"/>
                    </a:lnTo>
                    <a:lnTo>
                      <a:pt x="77" y="96"/>
                    </a:lnTo>
                    <a:lnTo>
                      <a:pt x="82" y="100"/>
                    </a:lnTo>
                    <a:lnTo>
                      <a:pt x="86" y="100"/>
                    </a:lnTo>
                    <a:lnTo>
                      <a:pt x="91" y="105"/>
                    </a:lnTo>
                    <a:lnTo>
                      <a:pt x="96" y="105"/>
                    </a:lnTo>
                    <a:lnTo>
                      <a:pt x="100" y="109"/>
                    </a:lnTo>
                    <a:lnTo>
                      <a:pt x="109" y="109"/>
                    </a:lnTo>
                    <a:lnTo>
                      <a:pt x="105" y="109"/>
                    </a:lnTo>
                    <a:lnTo>
                      <a:pt x="109" y="114"/>
                    </a:lnTo>
                    <a:lnTo>
                      <a:pt x="114" y="118"/>
                    </a:lnTo>
                    <a:lnTo>
                      <a:pt x="114" y="118"/>
                    </a:lnTo>
                    <a:lnTo>
                      <a:pt x="114" y="114"/>
                    </a:lnTo>
                    <a:lnTo>
                      <a:pt x="118" y="118"/>
                    </a:lnTo>
                    <a:lnTo>
                      <a:pt x="123" y="118"/>
                    </a:lnTo>
                    <a:lnTo>
                      <a:pt x="127" y="123"/>
                    </a:lnTo>
                    <a:lnTo>
                      <a:pt x="127" y="123"/>
                    </a:lnTo>
                    <a:lnTo>
                      <a:pt x="127" y="118"/>
                    </a:lnTo>
                    <a:lnTo>
                      <a:pt x="127" y="118"/>
                    </a:lnTo>
                    <a:lnTo>
                      <a:pt x="132" y="123"/>
                    </a:lnTo>
                    <a:lnTo>
                      <a:pt x="136" y="123"/>
                    </a:lnTo>
                    <a:lnTo>
                      <a:pt x="141" y="127"/>
                    </a:lnTo>
                    <a:lnTo>
                      <a:pt x="141" y="118"/>
                    </a:lnTo>
                    <a:lnTo>
                      <a:pt x="146" y="123"/>
                    </a:lnTo>
                    <a:lnTo>
                      <a:pt x="146" y="118"/>
                    </a:lnTo>
                    <a:lnTo>
                      <a:pt x="150" y="123"/>
                    </a:lnTo>
                    <a:lnTo>
                      <a:pt x="150" y="118"/>
                    </a:lnTo>
                    <a:lnTo>
                      <a:pt x="150" y="123"/>
                    </a:lnTo>
                    <a:lnTo>
                      <a:pt x="155" y="118"/>
                    </a:lnTo>
                    <a:lnTo>
                      <a:pt x="164" y="118"/>
                    </a:lnTo>
                    <a:lnTo>
                      <a:pt x="159" y="118"/>
                    </a:lnTo>
                    <a:lnTo>
                      <a:pt x="164" y="114"/>
                    </a:lnTo>
                    <a:lnTo>
                      <a:pt x="168" y="118"/>
                    </a:lnTo>
                    <a:lnTo>
                      <a:pt x="173" y="123"/>
                    </a:lnTo>
                    <a:lnTo>
                      <a:pt x="173" y="118"/>
                    </a:lnTo>
                    <a:lnTo>
                      <a:pt x="177" y="123"/>
                    </a:lnTo>
                    <a:lnTo>
                      <a:pt x="177" y="123"/>
                    </a:lnTo>
                    <a:lnTo>
                      <a:pt x="177" y="118"/>
                    </a:lnTo>
                    <a:lnTo>
                      <a:pt x="182" y="123"/>
                    </a:lnTo>
                    <a:lnTo>
                      <a:pt x="182" y="118"/>
                    </a:lnTo>
                    <a:lnTo>
                      <a:pt x="191" y="118"/>
                    </a:lnTo>
                    <a:lnTo>
                      <a:pt x="186" y="118"/>
                    </a:lnTo>
                    <a:lnTo>
                      <a:pt x="191" y="127"/>
                    </a:lnTo>
                    <a:lnTo>
                      <a:pt x="195" y="123"/>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6" name="Rectangle 365"/>
              <p:cNvSpPr>
                <a:spLocks noChangeArrowheads="1"/>
              </p:cNvSpPr>
              <p:nvPr/>
            </p:nvSpPr>
            <p:spPr bwMode="auto">
              <a:xfrm rot="16200000">
                <a:off x="60" y="3155"/>
                <a:ext cx="245"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Lead III</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97" name="Rectangle 366"/>
              <p:cNvSpPr>
                <a:spLocks noChangeArrowheads="1"/>
              </p:cNvSpPr>
              <p:nvPr/>
            </p:nvSpPr>
            <p:spPr bwMode="auto">
              <a:xfrm>
                <a:off x="3336" y="2831"/>
                <a:ext cx="2224" cy="785"/>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8" name="Rectangle 367"/>
              <p:cNvSpPr>
                <a:spLocks noChangeArrowheads="1"/>
              </p:cNvSpPr>
              <p:nvPr/>
            </p:nvSpPr>
            <p:spPr bwMode="auto">
              <a:xfrm>
                <a:off x="3336" y="2831"/>
                <a:ext cx="2224" cy="785"/>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9" name="Line 368"/>
              <p:cNvSpPr>
                <a:spLocks noChangeShapeType="1"/>
              </p:cNvSpPr>
              <p:nvPr/>
            </p:nvSpPr>
            <p:spPr bwMode="auto">
              <a:xfrm>
                <a:off x="3336" y="2831"/>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00" name="Line 369"/>
              <p:cNvSpPr>
                <a:spLocks noChangeShapeType="1"/>
              </p:cNvSpPr>
              <p:nvPr/>
            </p:nvSpPr>
            <p:spPr bwMode="auto">
              <a:xfrm>
                <a:off x="3336" y="3616"/>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01" name="Line 370"/>
              <p:cNvSpPr>
                <a:spLocks noChangeShapeType="1"/>
              </p:cNvSpPr>
              <p:nvPr/>
            </p:nvSpPr>
            <p:spPr bwMode="auto">
              <a:xfrm flipV="1">
                <a:off x="5560" y="2831"/>
                <a:ext cx="1" cy="78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02" name="Line 371"/>
              <p:cNvSpPr>
                <a:spLocks noChangeShapeType="1"/>
              </p:cNvSpPr>
              <p:nvPr/>
            </p:nvSpPr>
            <p:spPr bwMode="auto">
              <a:xfrm flipV="1">
                <a:off x="3336" y="2831"/>
                <a:ext cx="1" cy="78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03" name="Line 372"/>
              <p:cNvSpPr>
                <a:spLocks noChangeShapeType="1"/>
              </p:cNvSpPr>
              <p:nvPr/>
            </p:nvSpPr>
            <p:spPr bwMode="auto">
              <a:xfrm>
                <a:off x="3336" y="3616"/>
                <a:ext cx="2224"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04" name="Line 373"/>
              <p:cNvSpPr>
                <a:spLocks noChangeShapeType="1"/>
              </p:cNvSpPr>
              <p:nvPr/>
            </p:nvSpPr>
            <p:spPr bwMode="auto">
              <a:xfrm flipV="1">
                <a:off x="3336" y="2831"/>
                <a:ext cx="1" cy="78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05" name="Line 374"/>
              <p:cNvSpPr>
                <a:spLocks noChangeShapeType="1"/>
              </p:cNvSpPr>
              <p:nvPr/>
            </p:nvSpPr>
            <p:spPr bwMode="auto">
              <a:xfrm flipV="1">
                <a:off x="3336" y="3593"/>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06" name="Line 375"/>
              <p:cNvSpPr>
                <a:spLocks noChangeShapeType="1"/>
              </p:cNvSpPr>
              <p:nvPr/>
            </p:nvSpPr>
            <p:spPr bwMode="auto">
              <a:xfrm>
                <a:off x="3336" y="2831"/>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07" name="Rectangle 376"/>
              <p:cNvSpPr>
                <a:spLocks noChangeArrowheads="1"/>
              </p:cNvSpPr>
              <p:nvPr/>
            </p:nvSpPr>
            <p:spPr bwMode="auto">
              <a:xfrm>
                <a:off x="3322" y="3630"/>
                <a:ext cx="64"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08" name="Line 377"/>
              <p:cNvSpPr>
                <a:spLocks noChangeShapeType="1"/>
              </p:cNvSpPr>
              <p:nvPr/>
            </p:nvSpPr>
            <p:spPr bwMode="auto">
              <a:xfrm flipV="1">
                <a:off x="3558" y="3593"/>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09" name="Line 378"/>
              <p:cNvSpPr>
                <a:spLocks noChangeShapeType="1"/>
              </p:cNvSpPr>
              <p:nvPr/>
            </p:nvSpPr>
            <p:spPr bwMode="auto">
              <a:xfrm>
                <a:off x="3558" y="2831"/>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10" name="Rectangle 379"/>
              <p:cNvSpPr>
                <a:spLocks noChangeArrowheads="1"/>
              </p:cNvSpPr>
              <p:nvPr/>
            </p:nvSpPr>
            <p:spPr bwMode="auto">
              <a:xfrm>
                <a:off x="3513" y="3630"/>
                <a:ext cx="136"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11" name="Line 380"/>
              <p:cNvSpPr>
                <a:spLocks noChangeShapeType="1"/>
              </p:cNvSpPr>
              <p:nvPr/>
            </p:nvSpPr>
            <p:spPr bwMode="auto">
              <a:xfrm flipV="1">
                <a:off x="3781" y="3593"/>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12" name="Line 381"/>
              <p:cNvSpPr>
                <a:spLocks noChangeShapeType="1"/>
              </p:cNvSpPr>
              <p:nvPr/>
            </p:nvSpPr>
            <p:spPr bwMode="auto">
              <a:xfrm>
                <a:off x="3781" y="2831"/>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13" name="Rectangle 382"/>
              <p:cNvSpPr>
                <a:spLocks noChangeArrowheads="1"/>
              </p:cNvSpPr>
              <p:nvPr/>
            </p:nvSpPr>
            <p:spPr bwMode="auto">
              <a:xfrm>
                <a:off x="3717" y="3630"/>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14" name="Line 383"/>
              <p:cNvSpPr>
                <a:spLocks noChangeShapeType="1"/>
              </p:cNvSpPr>
              <p:nvPr/>
            </p:nvSpPr>
            <p:spPr bwMode="auto">
              <a:xfrm flipV="1">
                <a:off x="4003" y="3593"/>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15" name="Line 384"/>
              <p:cNvSpPr>
                <a:spLocks noChangeShapeType="1"/>
              </p:cNvSpPr>
              <p:nvPr/>
            </p:nvSpPr>
            <p:spPr bwMode="auto">
              <a:xfrm>
                <a:off x="4003" y="2831"/>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16" name="Rectangle 385"/>
              <p:cNvSpPr>
                <a:spLocks noChangeArrowheads="1"/>
              </p:cNvSpPr>
              <p:nvPr/>
            </p:nvSpPr>
            <p:spPr bwMode="auto">
              <a:xfrm>
                <a:off x="3940" y="3630"/>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17" name="Line 386"/>
              <p:cNvSpPr>
                <a:spLocks noChangeShapeType="1"/>
              </p:cNvSpPr>
              <p:nvPr/>
            </p:nvSpPr>
            <p:spPr bwMode="auto">
              <a:xfrm flipV="1">
                <a:off x="4226" y="3593"/>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18" name="Line 387"/>
              <p:cNvSpPr>
                <a:spLocks noChangeShapeType="1"/>
              </p:cNvSpPr>
              <p:nvPr/>
            </p:nvSpPr>
            <p:spPr bwMode="auto">
              <a:xfrm>
                <a:off x="4226" y="2831"/>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19" name="Rectangle 388"/>
              <p:cNvSpPr>
                <a:spLocks noChangeArrowheads="1"/>
              </p:cNvSpPr>
              <p:nvPr/>
            </p:nvSpPr>
            <p:spPr bwMode="auto">
              <a:xfrm>
                <a:off x="4162" y="3630"/>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20" name="Line 389"/>
              <p:cNvSpPr>
                <a:spLocks noChangeShapeType="1"/>
              </p:cNvSpPr>
              <p:nvPr/>
            </p:nvSpPr>
            <p:spPr bwMode="auto">
              <a:xfrm flipV="1">
                <a:off x="4448" y="3593"/>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21" name="Line 390"/>
              <p:cNvSpPr>
                <a:spLocks noChangeShapeType="1"/>
              </p:cNvSpPr>
              <p:nvPr/>
            </p:nvSpPr>
            <p:spPr bwMode="auto">
              <a:xfrm>
                <a:off x="4448" y="2831"/>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22" name="Rectangle 391"/>
              <p:cNvSpPr>
                <a:spLocks noChangeArrowheads="1"/>
              </p:cNvSpPr>
              <p:nvPr/>
            </p:nvSpPr>
            <p:spPr bwMode="auto">
              <a:xfrm>
                <a:off x="4384" y="3630"/>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23" name="Line 392"/>
              <p:cNvSpPr>
                <a:spLocks noChangeShapeType="1"/>
              </p:cNvSpPr>
              <p:nvPr/>
            </p:nvSpPr>
            <p:spPr bwMode="auto">
              <a:xfrm flipV="1">
                <a:off x="4670" y="3593"/>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24" name="Line 393"/>
              <p:cNvSpPr>
                <a:spLocks noChangeShapeType="1"/>
              </p:cNvSpPr>
              <p:nvPr/>
            </p:nvSpPr>
            <p:spPr bwMode="auto">
              <a:xfrm>
                <a:off x="4670" y="2831"/>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25" name="Rectangle 394"/>
              <p:cNvSpPr>
                <a:spLocks noChangeArrowheads="1"/>
              </p:cNvSpPr>
              <p:nvPr/>
            </p:nvSpPr>
            <p:spPr bwMode="auto">
              <a:xfrm>
                <a:off x="4607" y="3630"/>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26" name="Line 395"/>
              <p:cNvSpPr>
                <a:spLocks noChangeShapeType="1"/>
              </p:cNvSpPr>
              <p:nvPr/>
            </p:nvSpPr>
            <p:spPr bwMode="auto">
              <a:xfrm flipV="1">
                <a:off x="4893" y="3593"/>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27" name="Line 396"/>
              <p:cNvSpPr>
                <a:spLocks noChangeShapeType="1"/>
              </p:cNvSpPr>
              <p:nvPr/>
            </p:nvSpPr>
            <p:spPr bwMode="auto">
              <a:xfrm>
                <a:off x="4893" y="2831"/>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28" name="Rectangle 397"/>
              <p:cNvSpPr>
                <a:spLocks noChangeArrowheads="1"/>
              </p:cNvSpPr>
              <p:nvPr/>
            </p:nvSpPr>
            <p:spPr bwMode="auto">
              <a:xfrm>
                <a:off x="4829" y="3630"/>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29" name="Line 398"/>
              <p:cNvSpPr>
                <a:spLocks noChangeShapeType="1"/>
              </p:cNvSpPr>
              <p:nvPr/>
            </p:nvSpPr>
            <p:spPr bwMode="auto">
              <a:xfrm flipV="1">
                <a:off x="5115" y="3593"/>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30" name="Line 399"/>
              <p:cNvSpPr>
                <a:spLocks noChangeShapeType="1"/>
              </p:cNvSpPr>
              <p:nvPr/>
            </p:nvSpPr>
            <p:spPr bwMode="auto">
              <a:xfrm>
                <a:off x="5115" y="2831"/>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31" name="Rectangle 400"/>
              <p:cNvSpPr>
                <a:spLocks noChangeArrowheads="1"/>
              </p:cNvSpPr>
              <p:nvPr/>
            </p:nvSpPr>
            <p:spPr bwMode="auto">
              <a:xfrm>
                <a:off x="5052" y="3630"/>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32" name="Line 401"/>
              <p:cNvSpPr>
                <a:spLocks noChangeShapeType="1"/>
              </p:cNvSpPr>
              <p:nvPr/>
            </p:nvSpPr>
            <p:spPr bwMode="auto">
              <a:xfrm flipV="1">
                <a:off x="5338" y="3593"/>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33" name="Line 402"/>
              <p:cNvSpPr>
                <a:spLocks noChangeShapeType="1"/>
              </p:cNvSpPr>
              <p:nvPr/>
            </p:nvSpPr>
            <p:spPr bwMode="auto">
              <a:xfrm>
                <a:off x="5338" y="2831"/>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34" name="Rectangle 403"/>
              <p:cNvSpPr>
                <a:spLocks noChangeArrowheads="1"/>
              </p:cNvSpPr>
              <p:nvPr/>
            </p:nvSpPr>
            <p:spPr bwMode="auto">
              <a:xfrm>
                <a:off x="5274" y="3630"/>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35" name="Line 404"/>
              <p:cNvSpPr>
                <a:spLocks noChangeShapeType="1"/>
              </p:cNvSpPr>
              <p:nvPr/>
            </p:nvSpPr>
            <p:spPr bwMode="auto">
              <a:xfrm flipV="1">
                <a:off x="5560" y="3593"/>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36" name="Line 405"/>
              <p:cNvSpPr>
                <a:spLocks noChangeShapeType="1"/>
              </p:cNvSpPr>
              <p:nvPr/>
            </p:nvSpPr>
            <p:spPr bwMode="auto">
              <a:xfrm>
                <a:off x="5560" y="2831"/>
                <a:ext cx="1" cy="1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37" name="Rectangle 406"/>
              <p:cNvSpPr>
                <a:spLocks noChangeArrowheads="1"/>
              </p:cNvSpPr>
              <p:nvPr/>
            </p:nvSpPr>
            <p:spPr bwMode="auto">
              <a:xfrm>
                <a:off x="5496" y="3630"/>
                <a:ext cx="172" cy="8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grpSp>
        <p:sp>
          <p:nvSpPr>
            <p:cNvPr id="5" name="Line 408"/>
            <p:cNvSpPr>
              <a:spLocks noChangeShapeType="1"/>
            </p:cNvSpPr>
            <p:nvPr/>
          </p:nvSpPr>
          <p:spPr bwMode="auto">
            <a:xfrm>
              <a:off x="5295900" y="5740400"/>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 name="Line 409"/>
            <p:cNvSpPr>
              <a:spLocks noChangeShapeType="1"/>
            </p:cNvSpPr>
            <p:nvPr/>
          </p:nvSpPr>
          <p:spPr bwMode="auto">
            <a:xfrm flipH="1">
              <a:off x="8789988" y="5740400"/>
              <a:ext cx="36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 name="Rectangle 410"/>
            <p:cNvSpPr>
              <a:spLocks noChangeArrowheads="1"/>
            </p:cNvSpPr>
            <p:nvPr/>
          </p:nvSpPr>
          <p:spPr bwMode="auto">
            <a:xfrm>
              <a:off x="5037138" y="5683250"/>
              <a:ext cx="303213" cy="1365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8" name="Line 411"/>
            <p:cNvSpPr>
              <a:spLocks noChangeShapeType="1"/>
            </p:cNvSpPr>
            <p:nvPr/>
          </p:nvSpPr>
          <p:spPr bwMode="auto">
            <a:xfrm>
              <a:off x="5295900" y="5487988"/>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9" name="Line 412"/>
            <p:cNvSpPr>
              <a:spLocks noChangeShapeType="1"/>
            </p:cNvSpPr>
            <p:nvPr/>
          </p:nvSpPr>
          <p:spPr bwMode="auto">
            <a:xfrm flipH="1">
              <a:off x="8789988" y="5487988"/>
              <a:ext cx="36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 name="Rectangle 413"/>
            <p:cNvSpPr>
              <a:spLocks noChangeArrowheads="1"/>
            </p:cNvSpPr>
            <p:nvPr/>
          </p:nvSpPr>
          <p:spPr bwMode="auto">
            <a:xfrm>
              <a:off x="5216525" y="5430838"/>
              <a:ext cx="101600" cy="1365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1" name="Line 414"/>
            <p:cNvSpPr>
              <a:spLocks noChangeShapeType="1"/>
            </p:cNvSpPr>
            <p:nvPr/>
          </p:nvSpPr>
          <p:spPr bwMode="auto">
            <a:xfrm>
              <a:off x="5295900" y="5235575"/>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 name="Line 415"/>
            <p:cNvSpPr>
              <a:spLocks noChangeShapeType="1"/>
            </p:cNvSpPr>
            <p:nvPr/>
          </p:nvSpPr>
          <p:spPr bwMode="auto">
            <a:xfrm flipH="1">
              <a:off x="8789988" y="5235575"/>
              <a:ext cx="36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 name="Rectangle 416"/>
            <p:cNvSpPr>
              <a:spLocks noChangeArrowheads="1"/>
            </p:cNvSpPr>
            <p:nvPr/>
          </p:nvSpPr>
          <p:spPr bwMode="auto">
            <a:xfrm>
              <a:off x="5065713" y="5178425"/>
              <a:ext cx="273050" cy="1365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4" name="Line 417"/>
            <p:cNvSpPr>
              <a:spLocks noChangeShapeType="1"/>
            </p:cNvSpPr>
            <p:nvPr/>
          </p:nvSpPr>
          <p:spPr bwMode="auto">
            <a:xfrm>
              <a:off x="5295900" y="4991100"/>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5" name="Line 418"/>
            <p:cNvSpPr>
              <a:spLocks noChangeShapeType="1"/>
            </p:cNvSpPr>
            <p:nvPr/>
          </p:nvSpPr>
          <p:spPr bwMode="auto">
            <a:xfrm flipH="1">
              <a:off x="8789988" y="4991100"/>
              <a:ext cx="36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6" name="Rectangle 419"/>
            <p:cNvSpPr>
              <a:spLocks noChangeArrowheads="1"/>
            </p:cNvSpPr>
            <p:nvPr/>
          </p:nvSpPr>
          <p:spPr bwMode="auto">
            <a:xfrm>
              <a:off x="5065713" y="4933950"/>
              <a:ext cx="273050" cy="1365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7" name="Line 420"/>
            <p:cNvSpPr>
              <a:spLocks noChangeShapeType="1"/>
            </p:cNvSpPr>
            <p:nvPr/>
          </p:nvSpPr>
          <p:spPr bwMode="auto">
            <a:xfrm>
              <a:off x="5295900" y="4738688"/>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 name="Line 421"/>
            <p:cNvSpPr>
              <a:spLocks noChangeShapeType="1"/>
            </p:cNvSpPr>
            <p:nvPr/>
          </p:nvSpPr>
          <p:spPr bwMode="auto">
            <a:xfrm flipH="1">
              <a:off x="8789988" y="4738688"/>
              <a:ext cx="36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 name="Rectangle 422"/>
            <p:cNvSpPr>
              <a:spLocks noChangeArrowheads="1"/>
            </p:cNvSpPr>
            <p:nvPr/>
          </p:nvSpPr>
          <p:spPr bwMode="auto">
            <a:xfrm>
              <a:off x="5065713" y="4681538"/>
              <a:ext cx="273050" cy="1365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0" name="Line 423"/>
            <p:cNvSpPr>
              <a:spLocks noChangeShapeType="1"/>
            </p:cNvSpPr>
            <p:nvPr/>
          </p:nvSpPr>
          <p:spPr bwMode="auto">
            <a:xfrm>
              <a:off x="5295900" y="4494213"/>
              <a:ext cx="28575"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1" name="Line 424"/>
            <p:cNvSpPr>
              <a:spLocks noChangeShapeType="1"/>
            </p:cNvSpPr>
            <p:nvPr/>
          </p:nvSpPr>
          <p:spPr bwMode="auto">
            <a:xfrm flipH="1">
              <a:off x="8789988" y="4494213"/>
              <a:ext cx="36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2" name="Rectangle 425"/>
            <p:cNvSpPr>
              <a:spLocks noChangeArrowheads="1"/>
            </p:cNvSpPr>
            <p:nvPr/>
          </p:nvSpPr>
          <p:spPr bwMode="auto">
            <a:xfrm>
              <a:off x="5065713" y="4435475"/>
              <a:ext cx="273050" cy="1365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3" name="Line 426"/>
            <p:cNvSpPr>
              <a:spLocks noChangeShapeType="1"/>
            </p:cNvSpPr>
            <p:nvPr/>
          </p:nvSpPr>
          <p:spPr bwMode="auto">
            <a:xfrm>
              <a:off x="5295900" y="4494213"/>
              <a:ext cx="353060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4" name="Line 427"/>
            <p:cNvSpPr>
              <a:spLocks noChangeShapeType="1"/>
            </p:cNvSpPr>
            <p:nvPr/>
          </p:nvSpPr>
          <p:spPr bwMode="auto">
            <a:xfrm>
              <a:off x="5295900" y="5740400"/>
              <a:ext cx="353060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5" name="Line 428"/>
            <p:cNvSpPr>
              <a:spLocks noChangeShapeType="1"/>
            </p:cNvSpPr>
            <p:nvPr/>
          </p:nvSpPr>
          <p:spPr bwMode="auto">
            <a:xfrm flipV="1">
              <a:off x="8826500" y="4494213"/>
              <a:ext cx="1588" cy="12461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6" name="Line 429"/>
            <p:cNvSpPr>
              <a:spLocks noChangeShapeType="1"/>
            </p:cNvSpPr>
            <p:nvPr/>
          </p:nvSpPr>
          <p:spPr bwMode="auto">
            <a:xfrm flipV="1">
              <a:off x="5295900" y="4494213"/>
              <a:ext cx="1588" cy="12461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7" name="Freeform 430"/>
            <p:cNvSpPr>
              <a:spLocks/>
            </p:cNvSpPr>
            <p:nvPr/>
          </p:nvSpPr>
          <p:spPr bwMode="auto">
            <a:xfrm>
              <a:off x="5295900" y="5286375"/>
              <a:ext cx="403225" cy="230188"/>
            </a:xfrm>
            <a:custGeom>
              <a:avLst/>
              <a:gdLst/>
              <a:ahLst/>
              <a:cxnLst>
                <a:cxn ang="0">
                  <a:pos x="0" y="136"/>
                </a:cxn>
                <a:cxn ang="0">
                  <a:pos x="18" y="123"/>
                </a:cxn>
                <a:cxn ang="0">
                  <a:pos x="23" y="113"/>
                </a:cxn>
                <a:cxn ang="0">
                  <a:pos x="36" y="100"/>
                </a:cxn>
                <a:cxn ang="0">
                  <a:pos x="41" y="68"/>
                </a:cxn>
                <a:cxn ang="0">
                  <a:pos x="50" y="41"/>
                </a:cxn>
                <a:cxn ang="0">
                  <a:pos x="54" y="18"/>
                </a:cxn>
                <a:cxn ang="0">
                  <a:pos x="59" y="5"/>
                </a:cxn>
                <a:cxn ang="0">
                  <a:pos x="68" y="14"/>
                </a:cxn>
                <a:cxn ang="0">
                  <a:pos x="73" y="59"/>
                </a:cxn>
                <a:cxn ang="0">
                  <a:pos x="86" y="91"/>
                </a:cxn>
                <a:cxn ang="0">
                  <a:pos x="91" y="104"/>
                </a:cxn>
                <a:cxn ang="0">
                  <a:pos x="95" y="113"/>
                </a:cxn>
                <a:cxn ang="0">
                  <a:pos x="100" y="109"/>
                </a:cxn>
                <a:cxn ang="0">
                  <a:pos x="104" y="113"/>
                </a:cxn>
                <a:cxn ang="0">
                  <a:pos x="109" y="113"/>
                </a:cxn>
                <a:cxn ang="0">
                  <a:pos x="113" y="113"/>
                </a:cxn>
                <a:cxn ang="0">
                  <a:pos x="123" y="109"/>
                </a:cxn>
                <a:cxn ang="0">
                  <a:pos x="127" y="104"/>
                </a:cxn>
                <a:cxn ang="0">
                  <a:pos x="132" y="113"/>
                </a:cxn>
                <a:cxn ang="0">
                  <a:pos x="136" y="118"/>
                </a:cxn>
                <a:cxn ang="0">
                  <a:pos x="141" y="113"/>
                </a:cxn>
                <a:cxn ang="0">
                  <a:pos x="145" y="118"/>
                </a:cxn>
                <a:cxn ang="0">
                  <a:pos x="150" y="127"/>
                </a:cxn>
                <a:cxn ang="0">
                  <a:pos x="154" y="127"/>
                </a:cxn>
                <a:cxn ang="0">
                  <a:pos x="159" y="118"/>
                </a:cxn>
                <a:cxn ang="0">
                  <a:pos x="163" y="123"/>
                </a:cxn>
                <a:cxn ang="0">
                  <a:pos x="172" y="123"/>
                </a:cxn>
                <a:cxn ang="0">
                  <a:pos x="177" y="132"/>
                </a:cxn>
                <a:cxn ang="0">
                  <a:pos x="182" y="123"/>
                </a:cxn>
                <a:cxn ang="0">
                  <a:pos x="186" y="123"/>
                </a:cxn>
                <a:cxn ang="0">
                  <a:pos x="186" y="123"/>
                </a:cxn>
                <a:cxn ang="0">
                  <a:pos x="191" y="123"/>
                </a:cxn>
                <a:cxn ang="0">
                  <a:pos x="200" y="127"/>
                </a:cxn>
                <a:cxn ang="0">
                  <a:pos x="204" y="127"/>
                </a:cxn>
                <a:cxn ang="0">
                  <a:pos x="213" y="132"/>
                </a:cxn>
                <a:cxn ang="0">
                  <a:pos x="218" y="123"/>
                </a:cxn>
                <a:cxn ang="0">
                  <a:pos x="227" y="113"/>
                </a:cxn>
                <a:cxn ang="0">
                  <a:pos x="231" y="118"/>
                </a:cxn>
                <a:cxn ang="0">
                  <a:pos x="236" y="113"/>
                </a:cxn>
                <a:cxn ang="0">
                  <a:pos x="241" y="123"/>
                </a:cxn>
                <a:cxn ang="0">
                  <a:pos x="245" y="127"/>
                </a:cxn>
              </a:cxnLst>
              <a:rect l="0" t="0" r="r" b="b"/>
              <a:pathLst>
                <a:path w="254" h="145">
                  <a:moveTo>
                    <a:pt x="0" y="145"/>
                  </a:moveTo>
                  <a:lnTo>
                    <a:pt x="0" y="145"/>
                  </a:lnTo>
                  <a:lnTo>
                    <a:pt x="0" y="136"/>
                  </a:lnTo>
                  <a:lnTo>
                    <a:pt x="9" y="136"/>
                  </a:lnTo>
                  <a:lnTo>
                    <a:pt x="9" y="132"/>
                  </a:lnTo>
                  <a:lnTo>
                    <a:pt x="18" y="123"/>
                  </a:lnTo>
                  <a:lnTo>
                    <a:pt x="18" y="132"/>
                  </a:lnTo>
                  <a:lnTo>
                    <a:pt x="18" y="118"/>
                  </a:lnTo>
                  <a:lnTo>
                    <a:pt x="23" y="113"/>
                  </a:lnTo>
                  <a:lnTo>
                    <a:pt x="27" y="118"/>
                  </a:lnTo>
                  <a:lnTo>
                    <a:pt x="27" y="109"/>
                  </a:lnTo>
                  <a:lnTo>
                    <a:pt x="36" y="100"/>
                  </a:lnTo>
                  <a:lnTo>
                    <a:pt x="36" y="82"/>
                  </a:lnTo>
                  <a:lnTo>
                    <a:pt x="41" y="77"/>
                  </a:lnTo>
                  <a:lnTo>
                    <a:pt x="41" y="68"/>
                  </a:lnTo>
                  <a:lnTo>
                    <a:pt x="45" y="64"/>
                  </a:lnTo>
                  <a:lnTo>
                    <a:pt x="45" y="45"/>
                  </a:lnTo>
                  <a:lnTo>
                    <a:pt x="50" y="41"/>
                  </a:lnTo>
                  <a:lnTo>
                    <a:pt x="50" y="36"/>
                  </a:lnTo>
                  <a:lnTo>
                    <a:pt x="54" y="32"/>
                  </a:lnTo>
                  <a:lnTo>
                    <a:pt x="54" y="18"/>
                  </a:lnTo>
                  <a:lnTo>
                    <a:pt x="59" y="14"/>
                  </a:lnTo>
                  <a:lnTo>
                    <a:pt x="59" y="18"/>
                  </a:lnTo>
                  <a:lnTo>
                    <a:pt x="59" y="5"/>
                  </a:lnTo>
                  <a:lnTo>
                    <a:pt x="63" y="0"/>
                  </a:lnTo>
                  <a:lnTo>
                    <a:pt x="63" y="9"/>
                  </a:lnTo>
                  <a:lnTo>
                    <a:pt x="68" y="14"/>
                  </a:lnTo>
                  <a:lnTo>
                    <a:pt x="68" y="32"/>
                  </a:lnTo>
                  <a:lnTo>
                    <a:pt x="73" y="36"/>
                  </a:lnTo>
                  <a:lnTo>
                    <a:pt x="73" y="59"/>
                  </a:lnTo>
                  <a:lnTo>
                    <a:pt x="77" y="64"/>
                  </a:lnTo>
                  <a:lnTo>
                    <a:pt x="77" y="82"/>
                  </a:lnTo>
                  <a:lnTo>
                    <a:pt x="86" y="91"/>
                  </a:lnTo>
                  <a:lnTo>
                    <a:pt x="86" y="109"/>
                  </a:lnTo>
                  <a:lnTo>
                    <a:pt x="86" y="104"/>
                  </a:lnTo>
                  <a:lnTo>
                    <a:pt x="91" y="104"/>
                  </a:lnTo>
                  <a:lnTo>
                    <a:pt x="95" y="109"/>
                  </a:lnTo>
                  <a:lnTo>
                    <a:pt x="95" y="104"/>
                  </a:lnTo>
                  <a:lnTo>
                    <a:pt x="95" y="113"/>
                  </a:lnTo>
                  <a:lnTo>
                    <a:pt x="100" y="109"/>
                  </a:lnTo>
                  <a:lnTo>
                    <a:pt x="100" y="113"/>
                  </a:lnTo>
                  <a:lnTo>
                    <a:pt x="100" y="109"/>
                  </a:lnTo>
                  <a:lnTo>
                    <a:pt x="100" y="113"/>
                  </a:lnTo>
                  <a:lnTo>
                    <a:pt x="104" y="118"/>
                  </a:lnTo>
                  <a:lnTo>
                    <a:pt x="104" y="113"/>
                  </a:lnTo>
                  <a:lnTo>
                    <a:pt x="109" y="118"/>
                  </a:lnTo>
                  <a:lnTo>
                    <a:pt x="109" y="118"/>
                  </a:lnTo>
                  <a:lnTo>
                    <a:pt x="109" y="113"/>
                  </a:lnTo>
                  <a:lnTo>
                    <a:pt x="113" y="118"/>
                  </a:lnTo>
                  <a:lnTo>
                    <a:pt x="113" y="109"/>
                  </a:lnTo>
                  <a:lnTo>
                    <a:pt x="113" y="113"/>
                  </a:lnTo>
                  <a:lnTo>
                    <a:pt x="123" y="113"/>
                  </a:lnTo>
                  <a:lnTo>
                    <a:pt x="123" y="109"/>
                  </a:lnTo>
                  <a:lnTo>
                    <a:pt x="123" y="109"/>
                  </a:lnTo>
                  <a:lnTo>
                    <a:pt x="127" y="104"/>
                  </a:lnTo>
                  <a:lnTo>
                    <a:pt x="127" y="113"/>
                  </a:lnTo>
                  <a:lnTo>
                    <a:pt x="127" y="104"/>
                  </a:lnTo>
                  <a:lnTo>
                    <a:pt x="127" y="113"/>
                  </a:lnTo>
                  <a:lnTo>
                    <a:pt x="132" y="109"/>
                  </a:lnTo>
                  <a:lnTo>
                    <a:pt x="132" y="113"/>
                  </a:lnTo>
                  <a:lnTo>
                    <a:pt x="132" y="109"/>
                  </a:lnTo>
                  <a:lnTo>
                    <a:pt x="136" y="113"/>
                  </a:lnTo>
                  <a:lnTo>
                    <a:pt x="136" y="118"/>
                  </a:lnTo>
                  <a:lnTo>
                    <a:pt x="141" y="113"/>
                  </a:lnTo>
                  <a:lnTo>
                    <a:pt x="141" y="123"/>
                  </a:lnTo>
                  <a:lnTo>
                    <a:pt x="141" y="113"/>
                  </a:lnTo>
                  <a:lnTo>
                    <a:pt x="145" y="118"/>
                  </a:lnTo>
                  <a:lnTo>
                    <a:pt x="145" y="109"/>
                  </a:lnTo>
                  <a:lnTo>
                    <a:pt x="145" y="118"/>
                  </a:lnTo>
                  <a:lnTo>
                    <a:pt x="150" y="123"/>
                  </a:lnTo>
                  <a:lnTo>
                    <a:pt x="150" y="118"/>
                  </a:lnTo>
                  <a:lnTo>
                    <a:pt x="150" y="127"/>
                  </a:lnTo>
                  <a:lnTo>
                    <a:pt x="154" y="123"/>
                  </a:lnTo>
                  <a:lnTo>
                    <a:pt x="154" y="118"/>
                  </a:lnTo>
                  <a:lnTo>
                    <a:pt x="154" y="127"/>
                  </a:lnTo>
                  <a:lnTo>
                    <a:pt x="159" y="123"/>
                  </a:lnTo>
                  <a:lnTo>
                    <a:pt x="159" y="113"/>
                  </a:lnTo>
                  <a:lnTo>
                    <a:pt x="159" y="118"/>
                  </a:lnTo>
                  <a:lnTo>
                    <a:pt x="163" y="123"/>
                  </a:lnTo>
                  <a:lnTo>
                    <a:pt x="163" y="118"/>
                  </a:lnTo>
                  <a:lnTo>
                    <a:pt x="163" y="123"/>
                  </a:lnTo>
                  <a:lnTo>
                    <a:pt x="168" y="118"/>
                  </a:lnTo>
                  <a:lnTo>
                    <a:pt x="172" y="113"/>
                  </a:lnTo>
                  <a:lnTo>
                    <a:pt x="172" y="123"/>
                  </a:lnTo>
                  <a:lnTo>
                    <a:pt x="172" y="118"/>
                  </a:lnTo>
                  <a:lnTo>
                    <a:pt x="177" y="123"/>
                  </a:lnTo>
                  <a:lnTo>
                    <a:pt x="177" y="132"/>
                  </a:lnTo>
                  <a:lnTo>
                    <a:pt x="177" y="118"/>
                  </a:lnTo>
                  <a:lnTo>
                    <a:pt x="177" y="118"/>
                  </a:lnTo>
                  <a:lnTo>
                    <a:pt x="182" y="123"/>
                  </a:lnTo>
                  <a:lnTo>
                    <a:pt x="182" y="127"/>
                  </a:lnTo>
                  <a:lnTo>
                    <a:pt x="182" y="127"/>
                  </a:lnTo>
                  <a:lnTo>
                    <a:pt x="186" y="123"/>
                  </a:lnTo>
                  <a:lnTo>
                    <a:pt x="186" y="127"/>
                  </a:lnTo>
                  <a:lnTo>
                    <a:pt x="186" y="123"/>
                  </a:lnTo>
                  <a:lnTo>
                    <a:pt x="186" y="123"/>
                  </a:lnTo>
                  <a:lnTo>
                    <a:pt x="191" y="127"/>
                  </a:lnTo>
                  <a:lnTo>
                    <a:pt x="191" y="118"/>
                  </a:lnTo>
                  <a:lnTo>
                    <a:pt x="191" y="123"/>
                  </a:lnTo>
                  <a:lnTo>
                    <a:pt x="200" y="123"/>
                  </a:lnTo>
                  <a:lnTo>
                    <a:pt x="200" y="123"/>
                  </a:lnTo>
                  <a:lnTo>
                    <a:pt x="200" y="127"/>
                  </a:lnTo>
                  <a:lnTo>
                    <a:pt x="204" y="132"/>
                  </a:lnTo>
                  <a:lnTo>
                    <a:pt x="204" y="123"/>
                  </a:lnTo>
                  <a:lnTo>
                    <a:pt x="204" y="127"/>
                  </a:lnTo>
                  <a:lnTo>
                    <a:pt x="209" y="123"/>
                  </a:lnTo>
                  <a:lnTo>
                    <a:pt x="209" y="127"/>
                  </a:lnTo>
                  <a:lnTo>
                    <a:pt x="213" y="132"/>
                  </a:lnTo>
                  <a:lnTo>
                    <a:pt x="213" y="123"/>
                  </a:lnTo>
                  <a:lnTo>
                    <a:pt x="218" y="127"/>
                  </a:lnTo>
                  <a:lnTo>
                    <a:pt x="218" y="123"/>
                  </a:lnTo>
                  <a:lnTo>
                    <a:pt x="222" y="127"/>
                  </a:lnTo>
                  <a:lnTo>
                    <a:pt x="222" y="118"/>
                  </a:lnTo>
                  <a:lnTo>
                    <a:pt x="227" y="113"/>
                  </a:lnTo>
                  <a:lnTo>
                    <a:pt x="227" y="123"/>
                  </a:lnTo>
                  <a:lnTo>
                    <a:pt x="231" y="127"/>
                  </a:lnTo>
                  <a:lnTo>
                    <a:pt x="231" y="118"/>
                  </a:lnTo>
                  <a:lnTo>
                    <a:pt x="231" y="123"/>
                  </a:lnTo>
                  <a:lnTo>
                    <a:pt x="236" y="118"/>
                  </a:lnTo>
                  <a:lnTo>
                    <a:pt x="236" y="113"/>
                  </a:lnTo>
                  <a:lnTo>
                    <a:pt x="236" y="123"/>
                  </a:lnTo>
                  <a:lnTo>
                    <a:pt x="241" y="118"/>
                  </a:lnTo>
                  <a:lnTo>
                    <a:pt x="241" y="123"/>
                  </a:lnTo>
                  <a:lnTo>
                    <a:pt x="241" y="113"/>
                  </a:lnTo>
                  <a:lnTo>
                    <a:pt x="245" y="118"/>
                  </a:lnTo>
                  <a:lnTo>
                    <a:pt x="245" y="127"/>
                  </a:lnTo>
                  <a:lnTo>
                    <a:pt x="254" y="118"/>
                  </a:lnTo>
                  <a:lnTo>
                    <a:pt x="254" y="127"/>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8" name="Freeform 431"/>
            <p:cNvSpPr>
              <a:spLocks/>
            </p:cNvSpPr>
            <p:nvPr/>
          </p:nvSpPr>
          <p:spPr bwMode="auto">
            <a:xfrm>
              <a:off x="5692775" y="4652963"/>
              <a:ext cx="374650" cy="914400"/>
            </a:xfrm>
            <a:custGeom>
              <a:avLst/>
              <a:gdLst/>
              <a:ahLst/>
              <a:cxnLst>
                <a:cxn ang="0">
                  <a:pos x="4" y="522"/>
                </a:cxn>
                <a:cxn ang="0">
                  <a:pos x="13" y="517"/>
                </a:cxn>
                <a:cxn ang="0">
                  <a:pos x="22" y="499"/>
                </a:cxn>
                <a:cxn ang="0">
                  <a:pos x="27" y="481"/>
                </a:cxn>
                <a:cxn ang="0">
                  <a:pos x="31" y="476"/>
                </a:cxn>
                <a:cxn ang="0">
                  <a:pos x="36" y="417"/>
                </a:cxn>
                <a:cxn ang="0">
                  <a:pos x="45" y="444"/>
                </a:cxn>
                <a:cxn ang="0">
                  <a:pos x="50" y="499"/>
                </a:cxn>
                <a:cxn ang="0">
                  <a:pos x="54" y="485"/>
                </a:cxn>
                <a:cxn ang="0">
                  <a:pos x="59" y="508"/>
                </a:cxn>
                <a:cxn ang="0">
                  <a:pos x="63" y="522"/>
                </a:cxn>
                <a:cxn ang="0">
                  <a:pos x="68" y="531"/>
                </a:cxn>
                <a:cxn ang="0">
                  <a:pos x="77" y="540"/>
                </a:cxn>
                <a:cxn ang="0">
                  <a:pos x="81" y="540"/>
                </a:cxn>
                <a:cxn ang="0">
                  <a:pos x="86" y="571"/>
                </a:cxn>
                <a:cxn ang="0">
                  <a:pos x="90" y="531"/>
                </a:cxn>
                <a:cxn ang="0">
                  <a:pos x="95" y="431"/>
                </a:cxn>
                <a:cxn ang="0">
                  <a:pos x="104" y="308"/>
                </a:cxn>
                <a:cxn ang="0">
                  <a:pos x="109" y="0"/>
                </a:cxn>
                <a:cxn ang="0">
                  <a:pos x="113" y="295"/>
                </a:cxn>
                <a:cxn ang="0">
                  <a:pos x="122" y="440"/>
                </a:cxn>
                <a:cxn ang="0">
                  <a:pos x="127" y="499"/>
                </a:cxn>
                <a:cxn ang="0">
                  <a:pos x="136" y="503"/>
                </a:cxn>
                <a:cxn ang="0">
                  <a:pos x="136" y="508"/>
                </a:cxn>
                <a:cxn ang="0">
                  <a:pos x="140" y="508"/>
                </a:cxn>
                <a:cxn ang="0">
                  <a:pos x="145" y="503"/>
                </a:cxn>
                <a:cxn ang="0">
                  <a:pos x="149" y="503"/>
                </a:cxn>
                <a:cxn ang="0">
                  <a:pos x="154" y="508"/>
                </a:cxn>
                <a:cxn ang="0">
                  <a:pos x="158" y="499"/>
                </a:cxn>
                <a:cxn ang="0">
                  <a:pos x="163" y="499"/>
                </a:cxn>
                <a:cxn ang="0">
                  <a:pos x="168" y="490"/>
                </a:cxn>
                <a:cxn ang="0">
                  <a:pos x="172" y="485"/>
                </a:cxn>
                <a:cxn ang="0">
                  <a:pos x="177" y="472"/>
                </a:cxn>
                <a:cxn ang="0">
                  <a:pos x="186" y="467"/>
                </a:cxn>
                <a:cxn ang="0">
                  <a:pos x="190" y="458"/>
                </a:cxn>
                <a:cxn ang="0">
                  <a:pos x="195" y="435"/>
                </a:cxn>
                <a:cxn ang="0">
                  <a:pos x="199" y="422"/>
                </a:cxn>
                <a:cxn ang="0">
                  <a:pos x="208" y="399"/>
                </a:cxn>
                <a:cxn ang="0">
                  <a:pos x="213" y="372"/>
                </a:cxn>
                <a:cxn ang="0">
                  <a:pos x="217" y="358"/>
                </a:cxn>
                <a:cxn ang="0">
                  <a:pos x="222" y="354"/>
                </a:cxn>
                <a:cxn ang="0">
                  <a:pos x="231" y="376"/>
                </a:cxn>
              </a:cxnLst>
              <a:rect l="0" t="0" r="r" b="b"/>
              <a:pathLst>
                <a:path w="236" h="576">
                  <a:moveTo>
                    <a:pt x="4" y="526"/>
                  </a:moveTo>
                  <a:lnTo>
                    <a:pt x="0" y="517"/>
                  </a:lnTo>
                  <a:lnTo>
                    <a:pt x="4" y="522"/>
                  </a:lnTo>
                  <a:lnTo>
                    <a:pt x="9" y="522"/>
                  </a:lnTo>
                  <a:lnTo>
                    <a:pt x="13" y="526"/>
                  </a:lnTo>
                  <a:lnTo>
                    <a:pt x="13" y="517"/>
                  </a:lnTo>
                  <a:lnTo>
                    <a:pt x="18" y="512"/>
                  </a:lnTo>
                  <a:lnTo>
                    <a:pt x="18" y="503"/>
                  </a:lnTo>
                  <a:lnTo>
                    <a:pt x="22" y="499"/>
                  </a:lnTo>
                  <a:lnTo>
                    <a:pt x="22" y="481"/>
                  </a:lnTo>
                  <a:lnTo>
                    <a:pt x="27" y="476"/>
                  </a:lnTo>
                  <a:lnTo>
                    <a:pt x="27" y="481"/>
                  </a:lnTo>
                  <a:lnTo>
                    <a:pt x="27" y="472"/>
                  </a:lnTo>
                  <a:lnTo>
                    <a:pt x="27" y="472"/>
                  </a:lnTo>
                  <a:lnTo>
                    <a:pt x="31" y="476"/>
                  </a:lnTo>
                  <a:lnTo>
                    <a:pt x="31" y="458"/>
                  </a:lnTo>
                  <a:lnTo>
                    <a:pt x="36" y="444"/>
                  </a:lnTo>
                  <a:lnTo>
                    <a:pt x="36" y="417"/>
                  </a:lnTo>
                  <a:lnTo>
                    <a:pt x="40" y="431"/>
                  </a:lnTo>
                  <a:lnTo>
                    <a:pt x="40" y="440"/>
                  </a:lnTo>
                  <a:lnTo>
                    <a:pt x="45" y="444"/>
                  </a:lnTo>
                  <a:lnTo>
                    <a:pt x="45" y="458"/>
                  </a:lnTo>
                  <a:lnTo>
                    <a:pt x="50" y="467"/>
                  </a:lnTo>
                  <a:lnTo>
                    <a:pt x="50" y="499"/>
                  </a:lnTo>
                  <a:lnTo>
                    <a:pt x="50" y="494"/>
                  </a:lnTo>
                  <a:lnTo>
                    <a:pt x="54" y="499"/>
                  </a:lnTo>
                  <a:lnTo>
                    <a:pt x="54" y="485"/>
                  </a:lnTo>
                  <a:lnTo>
                    <a:pt x="59" y="490"/>
                  </a:lnTo>
                  <a:lnTo>
                    <a:pt x="59" y="512"/>
                  </a:lnTo>
                  <a:lnTo>
                    <a:pt x="59" y="508"/>
                  </a:lnTo>
                  <a:lnTo>
                    <a:pt x="63" y="503"/>
                  </a:lnTo>
                  <a:lnTo>
                    <a:pt x="63" y="522"/>
                  </a:lnTo>
                  <a:lnTo>
                    <a:pt x="63" y="522"/>
                  </a:lnTo>
                  <a:lnTo>
                    <a:pt x="68" y="526"/>
                  </a:lnTo>
                  <a:lnTo>
                    <a:pt x="68" y="535"/>
                  </a:lnTo>
                  <a:lnTo>
                    <a:pt x="68" y="531"/>
                  </a:lnTo>
                  <a:lnTo>
                    <a:pt x="72" y="526"/>
                  </a:lnTo>
                  <a:lnTo>
                    <a:pt x="72" y="535"/>
                  </a:lnTo>
                  <a:lnTo>
                    <a:pt x="77" y="540"/>
                  </a:lnTo>
                  <a:lnTo>
                    <a:pt x="77" y="535"/>
                  </a:lnTo>
                  <a:lnTo>
                    <a:pt x="81" y="531"/>
                  </a:lnTo>
                  <a:lnTo>
                    <a:pt x="81" y="540"/>
                  </a:lnTo>
                  <a:lnTo>
                    <a:pt x="86" y="544"/>
                  </a:lnTo>
                  <a:lnTo>
                    <a:pt x="86" y="576"/>
                  </a:lnTo>
                  <a:lnTo>
                    <a:pt x="86" y="571"/>
                  </a:lnTo>
                  <a:lnTo>
                    <a:pt x="90" y="562"/>
                  </a:lnTo>
                  <a:lnTo>
                    <a:pt x="90" y="526"/>
                  </a:lnTo>
                  <a:lnTo>
                    <a:pt x="90" y="531"/>
                  </a:lnTo>
                  <a:lnTo>
                    <a:pt x="95" y="526"/>
                  </a:lnTo>
                  <a:lnTo>
                    <a:pt x="95" y="535"/>
                  </a:lnTo>
                  <a:lnTo>
                    <a:pt x="95" y="431"/>
                  </a:lnTo>
                  <a:lnTo>
                    <a:pt x="99" y="417"/>
                  </a:lnTo>
                  <a:lnTo>
                    <a:pt x="99" y="340"/>
                  </a:lnTo>
                  <a:lnTo>
                    <a:pt x="104" y="308"/>
                  </a:lnTo>
                  <a:lnTo>
                    <a:pt x="104" y="49"/>
                  </a:lnTo>
                  <a:lnTo>
                    <a:pt x="109" y="31"/>
                  </a:lnTo>
                  <a:lnTo>
                    <a:pt x="109" y="0"/>
                  </a:lnTo>
                  <a:lnTo>
                    <a:pt x="109" y="149"/>
                  </a:lnTo>
                  <a:lnTo>
                    <a:pt x="113" y="181"/>
                  </a:lnTo>
                  <a:lnTo>
                    <a:pt x="113" y="295"/>
                  </a:lnTo>
                  <a:lnTo>
                    <a:pt x="118" y="313"/>
                  </a:lnTo>
                  <a:lnTo>
                    <a:pt x="118" y="431"/>
                  </a:lnTo>
                  <a:lnTo>
                    <a:pt x="122" y="440"/>
                  </a:lnTo>
                  <a:lnTo>
                    <a:pt x="122" y="476"/>
                  </a:lnTo>
                  <a:lnTo>
                    <a:pt x="127" y="481"/>
                  </a:lnTo>
                  <a:lnTo>
                    <a:pt x="127" y="499"/>
                  </a:lnTo>
                  <a:lnTo>
                    <a:pt x="131" y="503"/>
                  </a:lnTo>
                  <a:lnTo>
                    <a:pt x="131" y="508"/>
                  </a:lnTo>
                  <a:lnTo>
                    <a:pt x="136" y="503"/>
                  </a:lnTo>
                  <a:lnTo>
                    <a:pt x="136" y="512"/>
                  </a:lnTo>
                  <a:lnTo>
                    <a:pt x="136" y="503"/>
                  </a:lnTo>
                  <a:lnTo>
                    <a:pt x="136" y="508"/>
                  </a:lnTo>
                  <a:lnTo>
                    <a:pt x="140" y="512"/>
                  </a:lnTo>
                  <a:lnTo>
                    <a:pt x="140" y="517"/>
                  </a:lnTo>
                  <a:lnTo>
                    <a:pt x="140" y="508"/>
                  </a:lnTo>
                  <a:lnTo>
                    <a:pt x="140" y="512"/>
                  </a:lnTo>
                  <a:lnTo>
                    <a:pt x="145" y="508"/>
                  </a:lnTo>
                  <a:lnTo>
                    <a:pt x="145" y="503"/>
                  </a:lnTo>
                  <a:lnTo>
                    <a:pt x="145" y="503"/>
                  </a:lnTo>
                  <a:lnTo>
                    <a:pt x="149" y="508"/>
                  </a:lnTo>
                  <a:lnTo>
                    <a:pt x="149" y="503"/>
                  </a:lnTo>
                  <a:lnTo>
                    <a:pt x="149" y="508"/>
                  </a:lnTo>
                  <a:lnTo>
                    <a:pt x="154" y="503"/>
                  </a:lnTo>
                  <a:lnTo>
                    <a:pt x="154" y="508"/>
                  </a:lnTo>
                  <a:lnTo>
                    <a:pt x="154" y="499"/>
                  </a:lnTo>
                  <a:lnTo>
                    <a:pt x="154" y="503"/>
                  </a:lnTo>
                  <a:lnTo>
                    <a:pt x="158" y="499"/>
                  </a:lnTo>
                  <a:lnTo>
                    <a:pt x="158" y="503"/>
                  </a:lnTo>
                  <a:lnTo>
                    <a:pt x="158" y="503"/>
                  </a:lnTo>
                  <a:lnTo>
                    <a:pt x="163" y="499"/>
                  </a:lnTo>
                  <a:lnTo>
                    <a:pt x="163" y="490"/>
                  </a:lnTo>
                  <a:lnTo>
                    <a:pt x="163" y="494"/>
                  </a:lnTo>
                  <a:lnTo>
                    <a:pt x="168" y="490"/>
                  </a:lnTo>
                  <a:lnTo>
                    <a:pt x="168" y="485"/>
                  </a:lnTo>
                  <a:lnTo>
                    <a:pt x="168" y="490"/>
                  </a:lnTo>
                  <a:lnTo>
                    <a:pt x="172" y="485"/>
                  </a:lnTo>
                  <a:lnTo>
                    <a:pt x="172" y="481"/>
                  </a:lnTo>
                  <a:lnTo>
                    <a:pt x="177" y="485"/>
                  </a:lnTo>
                  <a:lnTo>
                    <a:pt x="177" y="472"/>
                  </a:lnTo>
                  <a:lnTo>
                    <a:pt x="181" y="476"/>
                  </a:lnTo>
                  <a:lnTo>
                    <a:pt x="181" y="472"/>
                  </a:lnTo>
                  <a:lnTo>
                    <a:pt x="186" y="467"/>
                  </a:lnTo>
                  <a:lnTo>
                    <a:pt x="186" y="472"/>
                  </a:lnTo>
                  <a:lnTo>
                    <a:pt x="186" y="463"/>
                  </a:lnTo>
                  <a:lnTo>
                    <a:pt x="190" y="458"/>
                  </a:lnTo>
                  <a:lnTo>
                    <a:pt x="190" y="449"/>
                  </a:lnTo>
                  <a:lnTo>
                    <a:pt x="195" y="453"/>
                  </a:lnTo>
                  <a:lnTo>
                    <a:pt x="195" y="435"/>
                  </a:lnTo>
                  <a:lnTo>
                    <a:pt x="199" y="431"/>
                  </a:lnTo>
                  <a:lnTo>
                    <a:pt x="199" y="435"/>
                  </a:lnTo>
                  <a:lnTo>
                    <a:pt x="199" y="422"/>
                  </a:lnTo>
                  <a:lnTo>
                    <a:pt x="204" y="417"/>
                  </a:lnTo>
                  <a:lnTo>
                    <a:pt x="204" y="408"/>
                  </a:lnTo>
                  <a:lnTo>
                    <a:pt x="208" y="399"/>
                  </a:lnTo>
                  <a:lnTo>
                    <a:pt x="208" y="390"/>
                  </a:lnTo>
                  <a:lnTo>
                    <a:pt x="213" y="385"/>
                  </a:lnTo>
                  <a:lnTo>
                    <a:pt x="213" y="372"/>
                  </a:lnTo>
                  <a:lnTo>
                    <a:pt x="217" y="358"/>
                  </a:lnTo>
                  <a:lnTo>
                    <a:pt x="217" y="363"/>
                  </a:lnTo>
                  <a:lnTo>
                    <a:pt x="217" y="358"/>
                  </a:lnTo>
                  <a:lnTo>
                    <a:pt x="222" y="354"/>
                  </a:lnTo>
                  <a:lnTo>
                    <a:pt x="222" y="349"/>
                  </a:lnTo>
                  <a:lnTo>
                    <a:pt x="222" y="354"/>
                  </a:lnTo>
                  <a:lnTo>
                    <a:pt x="227" y="358"/>
                  </a:lnTo>
                  <a:lnTo>
                    <a:pt x="227" y="372"/>
                  </a:lnTo>
                  <a:lnTo>
                    <a:pt x="231" y="376"/>
                  </a:lnTo>
                  <a:lnTo>
                    <a:pt x="231" y="394"/>
                  </a:lnTo>
                  <a:lnTo>
                    <a:pt x="236" y="399"/>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9" name="Freeform 432"/>
            <p:cNvSpPr>
              <a:spLocks/>
            </p:cNvSpPr>
            <p:nvPr/>
          </p:nvSpPr>
          <p:spPr bwMode="auto">
            <a:xfrm>
              <a:off x="6067425" y="5264150"/>
              <a:ext cx="374650" cy="173038"/>
            </a:xfrm>
            <a:custGeom>
              <a:avLst/>
              <a:gdLst/>
              <a:ahLst/>
              <a:cxnLst>
                <a:cxn ang="0">
                  <a:pos x="4" y="50"/>
                </a:cxn>
                <a:cxn ang="0">
                  <a:pos x="9" y="73"/>
                </a:cxn>
                <a:cxn ang="0">
                  <a:pos x="13" y="82"/>
                </a:cxn>
                <a:cxn ang="0">
                  <a:pos x="18" y="87"/>
                </a:cxn>
                <a:cxn ang="0">
                  <a:pos x="27" y="91"/>
                </a:cxn>
                <a:cxn ang="0">
                  <a:pos x="31" y="82"/>
                </a:cxn>
                <a:cxn ang="0">
                  <a:pos x="31" y="82"/>
                </a:cxn>
                <a:cxn ang="0">
                  <a:pos x="36" y="87"/>
                </a:cxn>
                <a:cxn ang="0">
                  <a:pos x="40" y="82"/>
                </a:cxn>
                <a:cxn ang="0">
                  <a:pos x="45" y="82"/>
                </a:cxn>
                <a:cxn ang="0">
                  <a:pos x="50" y="82"/>
                </a:cxn>
                <a:cxn ang="0">
                  <a:pos x="59" y="78"/>
                </a:cxn>
                <a:cxn ang="0">
                  <a:pos x="63" y="91"/>
                </a:cxn>
                <a:cxn ang="0">
                  <a:pos x="72" y="100"/>
                </a:cxn>
                <a:cxn ang="0">
                  <a:pos x="77" y="96"/>
                </a:cxn>
                <a:cxn ang="0">
                  <a:pos x="86" y="91"/>
                </a:cxn>
                <a:cxn ang="0">
                  <a:pos x="95" y="96"/>
                </a:cxn>
                <a:cxn ang="0">
                  <a:pos x="99" y="105"/>
                </a:cxn>
                <a:cxn ang="0">
                  <a:pos x="104" y="91"/>
                </a:cxn>
                <a:cxn ang="0">
                  <a:pos x="109" y="105"/>
                </a:cxn>
                <a:cxn ang="0">
                  <a:pos x="113" y="96"/>
                </a:cxn>
                <a:cxn ang="0">
                  <a:pos x="118" y="100"/>
                </a:cxn>
                <a:cxn ang="0">
                  <a:pos x="122" y="105"/>
                </a:cxn>
                <a:cxn ang="0">
                  <a:pos x="127" y="105"/>
                </a:cxn>
                <a:cxn ang="0">
                  <a:pos x="136" y="105"/>
                </a:cxn>
                <a:cxn ang="0">
                  <a:pos x="140" y="100"/>
                </a:cxn>
                <a:cxn ang="0">
                  <a:pos x="145" y="105"/>
                </a:cxn>
                <a:cxn ang="0">
                  <a:pos x="149" y="105"/>
                </a:cxn>
                <a:cxn ang="0">
                  <a:pos x="154" y="100"/>
                </a:cxn>
                <a:cxn ang="0">
                  <a:pos x="158" y="105"/>
                </a:cxn>
                <a:cxn ang="0">
                  <a:pos x="163" y="100"/>
                </a:cxn>
                <a:cxn ang="0">
                  <a:pos x="172" y="96"/>
                </a:cxn>
                <a:cxn ang="0">
                  <a:pos x="172" y="96"/>
                </a:cxn>
                <a:cxn ang="0">
                  <a:pos x="181" y="100"/>
                </a:cxn>
                <a:cxn ang="0">
                  <a:pos x="190" y="91"/>
                </a:cxn>
                <a:cxn ang="0">
                  <a:pos x="195" y="50"/>
                </a:cxn>
                <a:cxn ang="0">
                  <a:pos x="199" y="46"/>
                </a:cxn>
                <a:cxn ang="0">
                  <a:pos x="208" y="0"/>
                </a:cxn>
                <a:cxn ang="0">
                  <a:pos x="213" y="41"/>
                </a:cxn>
                <a:cxn ang="0">
                  <a:pos x="217" y="64"/>
                </a:cxn>
                <a:cxn ang="0">
                  <a:pos x="222" y="68"/>
                </a:cxn>
                <a:cxn ang="0">
                  <a:pos x="231" y="91"/>
                </a:cxn>
              </a:cxnLst>
              <a:rect l="0" t="0" r="r" b="b"/>
              <a:pathLst>
                <a:path w="236" h="109">
                  <a:moveTo>
                    <a:pt x="0" y="14"/>
                  </a:moveTo>
                  <a:lnTo>
                    <a:pt x="0" y="46"/>
                  </a:lnTo>
                  <a:lnTo>
                    <a:pt x="4" y="50"/>
                  </a:lnTo>
                  <a:lnTo>
                    <a:pt x="4" y="55"/>
                  </a:lnTo>
                  <a:lnTo>
                    <a:pt x="9" y="68"/>
                  </a:lnTo>
                  <a:lnTo>
                    <a:pt x="9" y="73"/>
                  </a:lnTo>
                  <a:lnTo>
                    <a:pt x="9" y="68"/>
                  </a:lnTo>
                  <a:lnTo>
                    <a:pt x="13" y="73"/>
                  </a:lnTo>
                  <a:lnTo>
                    <a:pt x="13" y="82"/>
                  </a:lnTo>
                  <a:lnTo>
                    <a:pt x="13" y="78"/>
                  </a:lnTo>
                  <a:lnTo>
                    <a:pt x="18" y="82"/>
                  </a:lnTo>
                  <a:lnTo>
                    <a:pt x="18" y="87"/>
                  </a:lnTo>
                  <a:lnTo>
                    <a:pt x="22" y="91"/>
                  </a:lnTo>
                  <a:lnTo>
                    <a:pt x="22" y="87"/>
                  </a:lnTo>
                  <a:lnTo>
                    <a:pt x="27" y="91"/>
                  </a:lnTo>
                  <a:lnTo>
                    <a:pt x="27" y="87"/>
                  </a:lnTo>
                  <a:lnTo>
                    <a:pt x="27" y="91"/>
                  </a:lnTo>
                  <a:lnTo>
                    <a:pt x="31" y="82"/>
                  </a:lnTo>
                  <a:lnTo>
                    <a:pt x="31" y="87"/>
                  </a:lnTo>
                  <a:lnTo>
                    <a:pt x="31" y="82"/>
                  </a:lnTo>
                  <a:lnTo>
                    <a:pt x="31" y="82"/>
                  </a:lnTo>
                  <a:lnTo>
                    <a:pt x="36" y="87"/>
                  </a:lnTo>
                  <a:lnTo>
                    <a:pt x="36" y="82"/>
                  </a:lnTo>
                  <a:lnTo>
                    <a:pt x="36" y="87"/>
                  </a:lnTo>
                  <a:lnTo>
                    <a:pt x="40" y="82"/>
                  </a:lnTo>
                  <a:lnTo>
                    <a:pt x="40" y="91"/>
                  </a:lnTo>
                  <a:lnTo>
                    <a:pt x="40" y="82"/>
                  </a:lnTo>
                  <a:lnTo>
                    <a:pt x="40" y="82"/>
                  </a:lnTo>
                  <a:lnTo>
                    <a:pt x="45" y="87"/>
                  </a:lnTo>
                  <a:lnTo>
                    <a:pt x="45" y="82"/>
                  </a:lnTo>
                  <a:lnTo>
                    <a:pt x="45" y="91"/>
                  </a:lnTo>
                  <a:lnTo>
                    <a:pt x="50" y="87"/>
                  </a:lnTo>
                  <a:lnTo>
                    <a:pt x="50" y="82"/>
                  </a:lnTo>
                  <a:lnTo>
                    <a:pt x="50" y="87"/>
                  </a:lnTo>
                  <a:lnTo>
                    <a:pt x="59" y="87"/>
                  </a:lnTo>
                  <a:lnTo>
                    <a:pt x="59" y="78"/>
                  </a:lnTo>
                  <a:lnTo>
                    <a:pt x="59" y="82"/>
                  </a:lnTo>
                  <a:lnTo>
                    <a:pt x="63" y="87"/>
                  </a:lnTo>
                  <a:lnTo>
                    <a:pt x="63" y="91"/>
                  </a:lnTo>
                  <a:lnTo>
                    <a:pt x="63" y="91"/>
                  </a:lnTo>
                  <a:lnTo>
                    <a:pt x="72" y="91"/>
                  </a:lnTo>
                  <a:lnTo>
                    <a:pt x="72" y="100"/>
                  </a:lnTo>
                  <a:lnTo>
                    <a:pt x="72" y="96"/>
                  </a:lnTo>
                  <a:lnTo>
                    <a:pt x="77" y="91"/>
                  </a:lnTo>
                  <a:lnTo>
                    <a:pt x="77" y="96"/>
                  </a:lnTo>
                  <a:lnTo>
                    <a:pt x="81" y="96"/>
                  </a:lnTo>
                  <a:lnTo>
                    <a:pt x="86" y="100"/>
                  </a:lnTo>
                  <a:lnTo>
                    <a:pt x="86" y="91"/>
                  </a:lnTo>
                  <a:lnTo>
                    <a:pt x="86" y="100"/>
                  </a:lnTo>
                  <a:lnTo>
                    <a:pt x="90" y="100"/>
                  </a:lnTo>
                  <a:lnTo>
                    <a:pt x="95" y="96"/>
                  </a:lnTo>
                  <a:lnTo>
                    <a:pt x="95" y="105"/>
                  </a:lnTo>
                  <a:lnTo>
                    <a:pt x="95" y="100"/>
                  </a:lnTo>
                  <a:lnTo>
                    <a:pt x="99" y="105"/>
                  </a:lnTo>
                  <a:lnTo>
                    <a:pt x="99" y="96"/>
                  </a:lnTo>
                  <a:lnTo>
                    <a:pt x="104" y="100"/>
                  </a:lnTo>
                  <a:lnTo>
                    <a:pt x="104" y="91"/>
                  </a:lnTo>
                  <a:lnTo>
                    <a:pt x="104" y="105"/>
                  </a:lnTo>
                  <a:lnTo>
                    <a:pt x="109" y="100"/>
                  </a:lnTo>
                  <a:lnTo>
                    <a:pt x="109" y="105"/>
                  </a:lnTo>
                  <a:lnTo>
                    <a:pt x="109" y="100"/>
                  </a:lnTo>
                  <a:lnTo>
                    <a:pt x="113" y="105"/>
                  </a:lnTo>
                  <a:lnTo>
                    <a:pt x="113" y="96"/>
                  </a:lnTo>
                  <a:lnTo>
                    <a:pt x="113" y="100"/>
                  </a:lnTo>
                  <a:lnTo>
                    <a:pt x="118" y="105"/>
                  </a:lnTo>
                  <a:lnTo>
                    <a:pt x="118" y="100"/>
                  </a:lnTo>
                  <a:lnTo>
                    <a:pt x="118" y="105"/>
                  </a:lnTo>
                  <a:lnTo>
                    <a:pt x="122" y="100"/>
                  </a:lnTo>
                  <a:lnTo>
                    <a:pt x="122" y="105"/>
                  </a:lnTo>
                  <a:lnTo>
                    <a:pt x="122" y="96"/>
                  </a:lnTo>
                  <a:lnTo>
                    <a:pt x="127" y="91"/>
                  </a:lnTo>
                  <a:lnTo>
                    <a:pt x="127" y="105"/>
                  </a:lnTo>
                  <a:lnTo>
                    <a:pt x="127" y="96"/>
                  </a:lnTo>
                  <a:lnTo>
                    <a:pt x="131" y="100"/>
                  </a:lnTo>
                  <a:lnTo>
                    <a:pt x="136" y="105"/>
                  </a:lnTo>
                  <a:lnTo>
                    <a:pt x="136" y="100"/>
                  </a:lnTo>
                  <a:lnTo>
                    <a:pt x="136" y="105"/>
                  </a:lnTo>
                  <a:lnTo>
                    <a:pt x="140" y="100"/>
                  </a:lnTo>
                  <a:lnTo>
                    <a:pt x="140" y="105"/>
                  </a:lnTo>
                  <a:lnTo>
                    <a:pt x="145" y="100"/>
                  </a:lnTo>
                  <a:lnTo>
                    <a:pt x="145" y="105"/>
                  </a:lnTo>
                  <a:lnTo>
                    <a:pt x="145" y="100"/>
                  </a:lnTo>
                  <a:lnTo>
                    <a:pt x="149" y="96"/>
                  </a:lnTo>
                  <a:lnTo>
                    <a:pt x="149" y="105"/>
                  </a:lnTo>
                  <a:lnTo>
                    <a:pt x="154" y="100"/>
                  </a:lnTo>
                  <a:lnTo>
                    <a:pt x="154" y="96"/>
                  </a:lnTo>
                  <a:lnTo>
                    <a:pt x="154" y="100"/>
                  </a:lnTo>
                  <a:lnTo>
                    <a:pt x="158" y="96"/>
                  </a:lnTo>
                  <a:lnTo>
                    <a:pt x="158" y="109"/>
                  </a:lnTo>
                  <a:lnTo>
                    <a:pt x="158" y="105"/>
                  </a:lnTo>
                  <a:lnTo>
                    <a:pt x="163" y="100"/>
                  </a:lnTo>
                  <a:lnTo>
                    <a:pt x="163" y="96"/>
                  </a:lnTo>
                  <a:lnTo>
                    <a:pt x="163" y="100"/>
                  </a:lnTo>
                  <a:lnTo>
                    <a:pt x="168" y="96"/>
                  </a:lnTo>
                  <a:lnTo>
                    <a:pt x="168" y="100"/>
                  </a:lnTo>
                  <a:lnTo>
                    <a:pt x="172" y="96"/>
                  </a:lnTo>
                  <a:lnTo>
                    <a:pt x="172" y="105"/>
                  </a:lnTo>
                  <a:lnTo>
                    <a:pt x="172" y="91"/>
                  </a:lnTo>
                  <a:lnTo>
                    <a:pt x="172" y="96"/>
                  </a:lnTo>
                  <a:lnTo>
                    <a:pt x="177" y="91"/>
                  </a:lnTo>
                  <a:lnTo>
                    <a:pt x="177" y="105"/>
                  </a:lnTo>
                  <a:lnTo>
                    <a:pt x="181" y="100"/>
                  </a:lnTo>
                  <a:lnTo>
                    <a:pt x="181" y="96"/>
                  </a:lnTo>
                  <a:lnTo>
                    <a:pt x="181" y="100"/>
                  </a:lnTo>
                  <a:lnTo>
                    <a:pt x="190" y="91"/>
                  </a:lnTo>
                  <a:lnTo>
                    <a:pt x="190" y="64"/>
                  </a:lnTo>
                  <a:lnTo>
                    <a:pt x="195" y="59"/>
                  </a:lnTo>
                  <a:lnTo>
                    <a:pt x="195" y="50"/>
                  </a:lnTo>
                  <a:lnTo>
                    <a:pt x="195" y="55"/>
                  </a:lnTo>
                  <a:lnTo>
                    <a:pt x="199" y="59"/>
                  </a:lnTo>
                  <a:lnTo>
                    <a:pt x="199" y="46"/>
                  </a:lnTo>
                  <a:lnTo>
                    <a:pt x="204" y="41"/>
                  </a:lnTo>
                  <a:lnTo>
                    <a:pt x="204" y="5"/>
                  </a:lnTo>
                  <a:lnTo>
                    <a:pt x="208" y="0"/>
                  </a:lnTo>
                  <a:lnTo>
                    <a:pt x="208" y="14"/>
                  </a:lnTo>
                  <a:lnTo>
                    <a:pt x="213" y="19"/>
                  </a:lnTo>
                  <a:lnTo>
                    <a:pt x="213" y="41"/>
                  </a:lnTo>
                  <a:lnTo>
                    <a:pt x="217" y="46"/>
                  </a:lnTo>
                  <a:lnTo>
                    <a:pt x="217" y="46"/>
                  </a:lnTo>
                  <a:lnTo>
                    <a:pt x="217" y="64"/>
                  </a:lnTo>
                  <a:lnTo>
                    <a:pt x="222" y="68"/>
                  </a:lnTo>
                  <a:lnTo>
                    <a:pt x="222" y="78"/>
                  </a:lnTo>
                  <a:lnTo>
                    <a:pt x="222" y="68"/>
                  </a:lnTo>
                  <a:lnTo>
                    <a:pt x="227" y="73"/>
                  </a:lnTo>
                  <a:lnTo>
                    <a:pt x="227" y="87"/>
                  </a:lnTo>
                  <a:lnTo>
                    <a:pt x="231" y="91"/>
                  </a:lnTo>
                  <a:lnTo>
                    <a:pt x="231" y="105"/>
                  </a:lnTo>
                  <a:lnTo>
                    <a:pt x="236" y="109"/>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 name="Freeform 433"/>
            <p:cNvSpPr>
              <a:spLocks/>
            </p:cNvSpPr>
            <p:nvPr/>
          </p:nvSpPr>
          <p:spPr bwMode="auto">
            <a:xfrm>
              <a:off x="6442075" y="4616450"/>
              <a:ext cx="366713" cy="900113"/>
            </a:xfrm>
            <a:custGeom>
              <a:avLst/>
              <a:gdLst/>
              <a:ahLst/>
              <a:cxnLst>
                <a:cxn ang="0">
                  <a:pos x="0" y="517"/>
                </a:cxn>
                <a:cxn ang="0">
                  <a:pos x="4" y="526"/>
                </a:cxn>
                <a:cxn ang="0">
                  <a:pos x="9" y="517"/>
                </a:cxn>
                <a:cxn ang="0">
                  <a:pos x="18" y="531"/>
                </a:cxn>
                <a:cxn ang="0">
                  <a:pos x="22" y="522"/>
                </a:cxn>
                <a:cxn ang="0">
                  <a:pos x="27" y="472"/>
                </a:cxn>
                <a:cxn ang="0">
                  <a:pos x="36" y="354"/>
                </a:cxn>
                <a:cxn ang="0">
                  <a:pos x="40" y="0"/>
                </a:cxn>
                <a:cxn ang="0">
                  <a:pos x="45" y="236"/>
                </a:cxn>
                <a:cxn ang="0">
                  <a:pos x="54" y="404"/>
                </a:cxn>
                <a:cxn ang="0">
                  <a:pos x="59" y="486"/>
                </a:cxn>
                <a:cxn ang="0">
                  <a:pos x="68" y="495"/>
                </a:cxn>
                <a:cxn ang="0">
                  <a:pos x="72" y="504"/>
                </a:cxn>
                <a:cxn ang="0">
                  <a:pos x="77" y="499"/>
                </a:cxn>
                <a:cxn ang="0">
                  <a:pos x="86" y="486"/>
                </a:cxn>
                <a:cxn ang="0">
                  <a:pos x="90" y="490"/>
                </a:cxn>
                <a:cxn ang="0">
                  <a:pos x="99" y="476"/>
                </a:cxn>
                <a:cxn ang="0">
                  <a:pos x="104" y="476"/>
                </a:cxn>
                <a:cxn ang="0">
                  <a:pos x="109" y="472"/>
                </a:cxn>
                <a:cxn ang="0">
                  <a:pos x="113" y="467"/>
                </a:cxn>
                <a:cxn ang="0">
                  <a:pos x="118" y="458"/>
                </a:cxn>
                <a:cxn ang="0">
                  <a:pos x="122" y="449"/>
                </a:cxn>
                <a:cxn ang="0">
                  <a:pos x="127" y="436"/>
                </a:cxn>
                <a:cxn ang="0">
                  <a:pos x="131" y="422"/>
                </a:cxn>
                <a:cxn ang="0">
                  <a:pos x="140" y="404"/>
                </a:cxn>
                <a:cxn ang="0">
                  <a:pos x="145" y="372"/>
                </a:cxn>
                <a:cxn ang="0">
                  <a:pos x="149" y="363"/>
                </a:cxn>
                <a:cxn ang="0">
                  <a:pos x="154" y="354"/>
                </a:cxn>
                <a:cxn ang="0">
                  <a:pos x="158" y="363"/>
                </a:cxn>
                <a:cxn ang="0">
                  <a:pos x="168" y="395"/>
                </a:cxn>
                <a:cxn ang="0">
                  <a:pos x="172" y="436"/>
                </a:cxn>
                <a:cxn ang="0">
                  <a:pos x="181" y="454"/>
                </a:cxn>
                <a:cxn ang="0">
                  <a:pos x="181" y="463"/>
                </a:cxn>
                <a:cxn ang="0">
                  <a:pos x="186" y="463"/>
                </a:cxn>
                <a:cxn ang="0">
                  <a:pos x="190" y="467"/>
                </a:cxn>
                <a:cxn ang="0">
                  <a:pos x="195" y="472"/>
                </a:cxn>
                <a:cxn ang="0">
                  <a:pos x="199" y="467"/>
                </a:cxn>
                <a:cxn ang="0">
                  <a:pos x="204" y="467"/>
                </a:cxn>
                <a:cxn ang="0">
                  <a:pos x="213" y="467"/>
                </a:cxn>
                <a:cxn ang="0">
                  <a:pos x="218" y="472"/>
                </a:cxn>
                <a:cxn ang="0">
                  <a:pos x="222" y="463"/>
                </a:cxn>
                <a:cxn ang="0">
                  <a:pos x="231" y="476"/>
                </a:cxn>
              </a:cxnLst>
              <a:rect l="0" t="0" r="r" b="b"/>
              <a:pathLst>
                <a:path w="231" h="567">
                  <a:moveTo>
                    <a:pt x="0" y="517"/>
                  </a:moveTo>
                  <a:lnTo>
                    <a:pt x="0" y="513"/>
                  </a:lnTo>
                  <a:lnTo>
                    <a:pt x="0" y="517"/>
                  </a:lnTo>
                  <a:lnTo>
                    <a:pt x="4" y="522"/>
                  </a:lnTo>
                  <a:lnTo>
                    <a:pt x="4" y="531"/>
                  </a:lnTo>
                  <a:lnTo>
                    <a:pt x="4" y="526"/>
                  </a:lnTo>
                  <a:lnTo>
                    <a:pt x="9" y="522"/>
                  </a:lnTo>
                  <a:lnTo>
                    <a:pt x="9" y="526"/>
                  </a:lnTo>
                  <a:lnTo>
                    <a:pt x="9" y="517"/>
                  </a:lnTo>
                  <a:lnTo>
                    <a:pt x="13" y="522"/>
                  </a:lnTo>
                  <a:lnTo>
                    <a:pt x="13" y="526"/>
                  </a:lnTo>
                  <a:lnTo>
                    <a:pt x="18" y="531"/>
                  </a:lnTo>
                  <a:lnTo>
                    <a:pt x="18" y="563"/>
                  </a:lnTo>
                  <a:lnTo>
                    <a:pt x="22" y="567"/>
                  </a:lnTo>
                  <a:lnTo>
                    <a:pt x="22" y="522"/>
                  </a:lnTo>
                  <a:lnTo>
                    <a:pt x="27" y="517"/>
                  </a:lnTo>
                  <a:lnTo>
                    <a:pt x="27" y="531"/>
                  </a:lnTo>
                  <a:lnTo>
                    <a:pt x="27" y="472"/>
                  </a:lnTo>
                  <a:lnTo>
                    <a:pt x="31" y="449"/>
                  </a:lnTo>
                  <a:lnTo>
                    <a:pt x="31" y="372"/>
                  </a:lnTo>
                  <a:lnTo>
                    <a:pt x="36" y="354"/>
                  </a:lnTo>
                  <a:lnTo>
                    <a:pt x="36" y="95"/>
                  </a:lnTo>
                  <a:lnTo>
                    <a:pt x="40" y="77"/>
                  </a:lnTo>
                  <a:lnTo>
                    <a:pt x="40" y="0"/>
                  </a:lnTo>
                  <a:lnTo>
                    <a:pt x="40" y="77"/>
                  </a:lnTo>
                  <a:lnTo>
                    <a:pt x="45" y="104"/>
                  </a:lnTo>
                  <a:lnTo>
                    <a:pt x="45" y="236"/>
                  </a:lnTo>
                  <a:lnTo>
                    <a:pt x="50" y="259"/>
                  </a:lnTo>
                  <a:lnTo>
                    <a:pt x="50" y="395"/>
                  </a:lnTo>
                  <a:lnTo>
                    <a:pt x="54" y="404"/>
                  </a:lnTo>
                  <a:lnTo>
                    <a:pt x="54" y="467"/>
                  </a:lnTo>
                  <a:lnTo>
                    <a:pt x="59" y="472"/>
                  </a:lnTo>
                  <a:lnTo>
                    <a:pt x="59" y="486"/>
                  </a:lnTo>
                  <a:lnTo>
                    <a:pt x="63" y="490"/>
                  </a:lnTo>
                  <a:lnTo>
                    <a:pt x="63" y="499"/>
                  </a:lnTo>
                  <a:lnTo>
                    <a:pt x="68" y="495"/>
                  </a:lnTo>
                  <a:lnTo>
                    <a:pt x="68" y="504"/>
                  </a:lnTo>
                  <a:lnTo>
                    <a:pt x="68" y="499"/>
                  </a:lnTo>
                  <a:lnTo>
                    <a:pt x="72" y="504"/>
                  </a:lnTo>
                  <a:lnTo>
                    <a:pt x="72" y="495"/>
                  </a:lnTo>
                  <a:lnTo>
                    <a:pt x="72" y="504"/>
                  </a:lnTo>
                  <a:lnTo>
                    <a:pt x="77" y="499"/>
                  </a:lnTo>
                  <a:lnTo>
                    <a:pt x="81" y="495"/>
                  </a:lnTo>
                  <a:lnTo>
                    <a:pt x="86" y="490"/>
                  </a:lnTo>
                  <a:lnTo>
                    <a:pt x="86" y="486"/>
                  </a:lnTo>
                  <a:lnTo>
                    <a:pt x="90" y="490"/>
                  </a:lnTo>
                  <a:lnTo>
                    <a:pt x="90" y="481"/>
                  </a:lnTo>
                  <a:lnTo>
                    <a:pt x="90" y="490"/>
                  </a:lnTo>
                  <a:lnTo>
                    <a:pt x="95" y="486"/>
                  </a:lnTo>
                  <a:lnTo>
                    <a:pt x="99" y="481"/>
                  </a:lnTo>
                  <a:lnTo>
                    <a:pt x="99" y="476"/>
                  </a:lnTo>
                  <a:lnTo>
                    <a:pt x="99" y="481"/>
                  </a:lnTo>
                  <a:lnTo>
                    <a:pt x="104" y="486"/>
                  </a:lnTo>
                  <a:lnTo>
                    <a:pt x="104" y="476"/>
                  </a:lnTo>
                  <a:lnTo>
                    <a:pt x="109" y="472"/>
                  </a:lnTo>
                  <a:lnTo>
                    <a:pt x="109" y="476"/>
                  </a:lnTo>
                  <a:lnTo>
                    <a:pt x="109" y="472"/>
                  </a:lnTo>
                  <a:lnTo>
                    <a:pt x="113" y="467"/>
                  </a:lnTo>
                  <a:lnTo>
                    <a:pt x="113" y="472"/>
                  </a:lnTo>
                  <a:lnTo>
                    <a:pt x="113" y="467"/>
                  </a:lnTo>
                  <a:lnTo>
                    <a:pt x="118" y="463"/>
                  </a:lnTo>
                  <a:lnTo>
                    <a:pt x="118" y="458"/>
                  </a:lnTo>
                  <a:lnTo>
                    <a:pt x="118" y="458"/>
                  </a:lnTo>
                  <a:lnTo>
                    <a:pt x="122" y="454"/>
                  </a:lnTo>
                  <a:lnTo>
                    <a:pt x="122" y="445"/>
                  </a:lnTo>
                  <a:lnTo>
                    <a:pt x="122" y="449"/>
                  </a:lnTo>
                  <a:lnTo>
                    <a:pt x="127" y="445"/>
                  </a:lnTo>
                  <a:lnTo>
                    <a:pt x="127" y="449"/>
                  </a:lnTo>
                  <a:lnTo>
                    <a:pt x="127" y="436"/>
                  </a:lnTo>
                  <a:lnTo>
                    <a:pt x="127" y="440"/>
                  </a:lnTo>
                  <a:lnTo>
                    <a:pt x="131" y="436"/>
                  </a:lnTo>
                  <a:lnTo>
                    <a:pt x="131" y="422"/>
                  </a:lnTo>
                  <a:lnTo>
                    <a:pt x="136" y="417"/>
                  </a:lnTo>
                  <a:lnTo>
                    <a:pt x="136" y="408"/>
                  </a:lnTo>
                  <a:lnTo>
                    <a:pt x="140" y="404"/>
                  </a:lnTo>
                  <a:lnTo>
                    <a:pt x="140" y="390"/>
                  </a:lnTo>
                  <a:lnTo>
                    <a:pt x="145" y="386"/>
                  </a:lnTo>
                  <a:lnTo>
                    <a:pt x="145" y="372"/>
                  </a:lnTo>
                  <a:lnTo>
                    <a:pt x="149" y="368"/>
                  </a:lnTo>
                  <a:lnTo>
                    <a:pt x="149" y="358"/>
                  </a:lnTo>
                  <a:lnTo>
                    <a:pt x="149" y="363"/>
                  </a:lnTo>
                  <a:lnTo>
                    <a:pt x="154" y="358"/>
                  </a:lnTo>
                  <a:lnTo>
                    <a:pt x="154" y="349"/>
                  </a:lnTo>
                  <a:lnTo>
                    <a:pt x="154" y="354"/>
                  </a:lnTo>
                  <a:lnTo>
                    <a:pt x="158" y="358"/>
                  </a:lnTo>
                  <a:lnTo>
                    <a:pt x="158" y="354"/>
                  </a:lnTo>
                  <a:lnTo>
                    <a:pt x="158" y="363"/>
                  </a:lnTo>
                  <a:lnTo>
                    <a:pt x="163" y="368"/>
                  </a:lnTo>
                  <a:lnTo>
                    <a:pt x="163" y="390"/>
                  </a:lnTo>
                  <a:lnTo>
                    <a:pt x="168" y="395"/>
                  </a:lnTo>
                  <a:lnTo>
                    <a:pt x="168" y="422"/>
                  </a:lnTo>
                  <a:lnTo>
                    <a:pt x="172" y="417"/>
                  </a:lnTo>
                  <a:lnTo>
                    <a:pt x="172" y="436"/>
                  </a:lnTo>
                  <a:lnTo>
                    <a:pt x="177" y="440"/>
                  </a:lnTo>
                  <a:lnTo>
                    <a:pt x="177" y="449"/>
                  </a:lnTo>
                  <a:lnTo>
                    <a:pt x="181" y="454"/>
                  </a:lnTo>
                  <a:lnTo>
                    <a:pt x="181" y="467"/>
                  </a:lnTo>
                  <a:lnTo>
                    <a:pt x="181" y="449"/>
                  </a:lnTo>
                  <a:lnTo>
                    <a:pt x="181" y="463"/>
                  </a:lnTo>
                  <a:lnTo>
                    <a:pt x="186" y="467"/>
                  </a:lnTo>
                  <a:lnTo>
                    <a:pt x="186" y="458"/>
                  </a:lnTo>
                  <a:lnTo>
                    <a:pt x="186" y="463"/>
                  </a:lnTo>
                  <a:lnTo>
                    <a:pt x="190" y="458"/>
                  </a:lnTo>
                  <a:lnTo>
                    <a:pt x="190" y="472"/>
                  </a:lnTo>
                  <a:lnTo>
                    <a:pt x="190" y="467"/>
                  </a:lnTo>
                  <a:lnTo>
                    <a:pt x="195" y="472"/>
                  </a:lnTo>
                  <a:lnTo>
                    <a:pt x="195" y="467"/>
                  </a:lnTo>
                  <a:lnTo>
                    <a:pt x="195" y="472"/>
                  </a:lnTo>
                  <a:lnTo>
                    <a:pt x="199" y="467"/>
                  </a:lnTo>
                  <a:lnTo>
                    <a:pt x="199" y="472"/>
                  </a:lnTo>
                  <a:lnTo>
                    <a:pt x="199" y="467"/>
                  </a:lnTo>
                  <a:lnTo>
                    <a:pt x="204" y="472"/>
                  </a:lnTo>
                  <a:lnTo>
                    <a:pt x="204" y="463"/>
                  </a:lnTo>
                  <a:lnTo>
                    <a:pt x="204" y="467"/>
                  </a:lnTo>
                  <a:lnTo>
                    <a:pt x="208" y="463"/>
                  </a:lnTo>
                  <a:lnTo>
                    <a:pt x="208" y="472"/>
                  </a:lnTo>
                  <a:lnTo>
                    <a:pt x="213" y="467"/>
                  </a:lnTo>
                  <a:lnTo>
                    <a:pt x="213" y="472"/>
                  </a:lnTo>
                  <a:lnTo>
                    <a:pt x="213" y="467"/>
                  </a:lnTo>
                  <a:lnTo>
                    <a:pt x="218" y="472"/>
                  </a:lnTo>
                  <a:lnTo>
                    <a:pt x="218" y="476"/>
                  </a:lnTo>
                  <a:lnTo>
                    <a:pt x="222" y="472"/>
                  </a:lnTo>
                  <a:lnTo>
                    <a:pt x="222" y="463"/>
                  </a:lnTo>
                  <a:lnTo>
                    <a:pt x="227" y="467"/>
                  </a:lnTo>
                  <a:lnTo>
                    <a:pt x="227" y="472"/>
                  </a:lnTo>
                  <a:lnTo>
                    <a:pt x="231" y="476"/>
                  </a:lnTo>
                  <a:lnTo>
                    <a:pt x="231" y="467"/>
                  </a:lnTo>
                  <a:lnTo>
                    <a:pt x="231" y="472"/>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 name="Freeform 434"/>
            <p:cNvSpPr>
              <a:spLocks/>
            </p:cNvSpPr>
            <p:nvPr/>
          </p:nvSpPr>
          <p:spPr bwMode="auto">
            <a:xfrm>
              <a:off x="6808788" y="4616450"/>
              <a:ext cx="374650" cy="914400"/>
            </a:xfrm>
            <a:custGeom>
              <a:avLst/>
              <a:gdLst/>
              <a:ahLst/>
              <a:cxnLst>
                <a:cxn ang="0">
                  <a:pos x="5" y="481"/>
                </a:cxn>
                <a:cxn ang="0">
                  <a:pos x="9" y="476"/>
                </a:cxn>
                <a:cxn ang="0">
                  <a:pos x="14" y="486"/>
                </a:cxn>
                <a:cxn ang="0">
                  <a:pos x="23" y="495"/>
                </a:cxn>
                <a:cxn ang="0">
                  <a:pos x="32" y="499"/>
                </a:cxn>
                <a:cxn ang="0">
                  <a:pos x="32" y="499"/>
                </a:cxn>
                <a:cxn ang="0">
                  <a:pos x="36" y="490"/>
                </a:cxn>
                <a:cxn ang="0">
                  <a:pos x="46" y="490"/>
                </a:cxn>
                <a:cxn ang="0">
                  <a:pos x="50" y="504"/>
                </a:cxn>
                <a:cxn ang="0">
                  <a:pos x="55" y="508"/>
                </a:cxn>
                <a:cxn ang="0">
                  <a:pos x="59" y="499"/>
                </a:cxn>
                <a:cxn ang="0">
                  <a:pos x="59" y="504"/>
                </a:cxn>
                <a:cxn ang="0">
                  <a:pos x="64" y="504"/>
                </a:cxn>
                <a:cxn ang="0">
                  <a:pos x="73" y="495"/>
                </a:cxn>
                <a:cxn ang="0">
                  <a:pos x="77" y="508"/>
                </a:cxn>
                <a:cxn ang="0">
                  <a:pos x="82" y="508"/>
                </a:cxn>
                <a:cxn ang="0">
                  <a:pos x="86" y="504"/>
                </a:cxn>
                <a:cxn ang="0">
                  <a:pos x="91" y="504"/>
                </a:cxn>
                <a:cxn ang="0">
                  <a:pos x="95" y="504"/>
                </a:cxn>
                <a:cxn ang="0">
                  <a:pos x="105" y="513"/>
                </a:cxn>
                <a:cxn ang="0">
                  <a:pos x="109" y="504"/>
                </a:cxn>
                <a:cxn ang="0">
                  <a:pos x="114" y="504"/>
                </a:cxn>
                <a:cxn ang="0">
                  <a:pos x="118" y="513"/>
                </a:cxn>
                <a:cxn ang="0">
                  <a:pos x="127" y="499"/>
                </a:cxn>
                <a:cxn ang="0">
                  <a:pos x="132" y="486"/>
                </a:cxn>
                <a:cxn ang="0">
                  <a:pos x="136" y="472"/>
                </a:cxn>
                <a:cxn ang="0">
                  <a:pos x="145" y="417"/>
                </a:cxn>
                <a:cxn ang="0">
                  <a:pos x="150" y="422"/>
                </a:cxn>
                <a:cxn ang="0">
                  <a:pos x="154" y="467"/>
                </a:cxn>
                <a:cxn ang="0">
                  <a:pos x="159" y="486"/>
                </a:cxn>
                <a:cxn ang="0">
                  <a:pos x="164" y="490"/>
                </a:cxn>
                <a:cxn ang="0">
                  <a:pos x="168" y="504"/>
                </a:cxn>
                <a:cxn ang="0">
                  <a:pos x="173" y="522"/>
                </a:cxn>
                <a:cxn ang="0">
                  <a:pos x="182" y="531"/>
                </a:cxn>
                <a:cxn ang="0">
                  <a:pos x="191" y="535"/>
                </a:cxn>
                <a:cxn ang="0">
                  <a:pos x="195" y="558"/>
                </a:cxn>
                <a:cxn ang="0">
                  <a:pos x="200" y="545"/>
                </a:cxn>
                <a:cxn ang="0">
                  <a:pos x="204" y="549"/>
                </a:cxn>
                <a:cxn ang="0">
                  <a:pos x="209" y="249"/>
                </a:cxn>
                <a:cxn ang="0">
                  <a:pos x="218" y="0"/>
                </a:cxn>
                <a:cxn ang="0">
                  <a:pos x="223" y="354"/>
                </a:cxn>
                <a:cxn ang="0">
                  <a:pos x="232" y="463"/>
                </a:cxn>
              </a:cxnLst>
              <a:rect l="0" t="0" r="r" b="b"/>
              <a:pathLst>
                <a:path w="236" h="576">
                  <a:moveTo>
                    <a:pt x="0" y="472"/>
                  </a:moveTo>
                  <a:lnTo>
                    <a:pt x="5" y="476"/>
                  </a:lnTo>
                  <a:lnTo>
                    <a:pt x="5" y="481"/>
                  </a:lnTo>
                  <a:lnTo>
                    <a:pt x="5" y="476"/>
                  </a:lnTo>
                  <a:lnTo>
                    <a:pt x="9" y="472"/>
                  </a:lnTo>
                  <a:lnTo>
                    <a:pt x="9" y="476"/>
                  </a:lnTo>
                  <a:lnTo>
                    <a:pt x="9" y="472"/>
                  </a:lnTo>
                  <a:lnTo>
                    <a:pt x="14" y="476"/>
                  </a:lnTo>
                  <a:lnTo>
                    <a:pt x="14" y="486"/>
                  </a:lnTo>
                  <a:lnTo>
                    <a:pt x="14" y="486"/>
                  </a:lnTo>
                  <a:lnTo>
                    <a:pt x="23" y="486"/>
                  </a:lnTo>
                  <a:lnTo>
                    <a:pt x="23" y="495"/>
                  </a:lnTo>
                  <a:lnTo>
                    <a:pt x="27" y="490"/>
                  </a:lnTo>
                  <a:lnTo>
                    <a:pt x="27" y="495"/>
                  </a:lnTo>
                  <a:lnTo>
                    <a:pt x="32" y="499"/>
                  </a:lnTo>
                  <a:lnTo>
                    <a:pt x="32" y="504"/>
                  </a:lnTo>
                  <a:lnTo>
                    <a:pt x="32" y="495"/>
                  </a:lnTo>
                  <a:lnTo>
                    <a:pt x="32" y="499"/>
                  </a:lnTo>
                  <a:lnTo>
                    <a:pt x="41" y="490"/>
                  </a:lnTo>
                  <a:lnTo>
                    <a:pt x="41" y="499"/>
                  </a:lnTo>
                  <a:lnTo>
                    <a:pt x="36" y="490"/>
                  </a:lnTo>
                  <a:lnTo>
                    <a:pt x="41" y="495"/>
                  </a:lnTo>
                  <a:lnTo>
                    <a:pt x="46" y="499"/>
                  </a:lnTo>
                  <a:lnTo>
                    <a:pt x="46" y="490"/>
                  </a:lnTo>
                  <a:lnTo>
                    <a:pt x="46" y="504"/>
                  </a:lnTo>
                  <a:lnTo>
                    <a:pt x="50" y="499"/>
                  </a:lnTo>
                  <a:lnTo>
                    <a:pt x="50" y="504"/>
                  </a:lnTo>
                  <a:lnTo>
                    <a:pt x="50" y="495"/>
                  </a:lnTo>
                  <a:lnTo>
                    <a:pt x="55" y="499"/>
                  </a:lnTo>
                  <a:lnTo>
                    <a:pt x="55" y="508"/>
                  </a:lnTo>
                  <a:lnTo>
                    <a:pt x="55" y="495"/>
                  </a:lnTo>
                  <a:lnTo>
                    <a:pt x="55" y="504"/>
                  </a:lnTo>
                  <a:lnTo>
                    <a:pt x="59" y="499"/>
                  </a:lnTo>
                  <a:lnTo>
                    <a:pt x="59" y="508"/>
                  </a:lnTo>
                  <a:lnTo>
                    <a:pt x="59" y="499"/>
                  </a:lnTo>
                  <a:lnTo>
                    <a:pt x="59" y="504"/>
                  </a:lnTo>
                  <a:lnTo>
                    <a:pt x="64" y="499"/>
                  </a:lnTo>
                  <a:lnTo>
                    <a:pt x="64" y="504"/>
                  </a:lnTo>
                  <a:lnTo>
                    <a:pt x="64" y="504"/>
                  </a:lnTo>
                  <a:lnTo>
                    <a:pt x="68" y="508"/>
                  </a:lnTo>
                  <a:lnTo>
                    <a:pt x="68" y="499"/>
                  </a:lnTo>
                  <a:lnTo>
                    <a:pt x="73" y="495"/>
                  </a:lnTo>
                  <a:lnTo>
                    <a:pt x="73" y="499"/>
                  </a:lnTo>
                  <a:lnTo>
                    <a:pt x="77" y="504"/>
                  </a:lnTo>
                  <a:lnTo>
                    <a:pt x="77" y="508"/>
                  </a:lnTo>
                  <a:lnTo>
                    <a:pt x="77" y="495"/>
                  </a:lnTo>
                  <a:lnTo>
                    <a:pt x="82" y="499"/>
                  </a:lnTo>
                  <a:lnTo>
                    <a:pt x="82" y="508"/>
                  </a:lnTo>
                  <a:lnTo>
                    <a:pt x="82" y="508"/>
                  </a:lnTo>
                  <a:lnTo>
                    <a:pt x="86" y="513"/>
                  </a:lnTo>
                  <a:lnTo>
                    <a:pt x="86" y="504"/>
                  </a:lnTo>
                  <a:lnTo>
                    <a:pt x="91" y="499"/>
                  </a:lnTo>
                  <a:lnTo>
                    <a:pt x="91" y="495"/>
                  </a:lnTo>
                  <a:lnTo>
                    <a:pt x="91" y="504"/>
                  </a:lnTo>
                  <a:lnTo>
                    <a:pt x="95" y="508"/>
                  </a:lnTo>
                  <a:lnTo>
                    <a:pt x="95" y="499"/>
                  </a:lnTo>
                  <a:lnTo>
                    <a:pt x="95" y="504"/>
                  </a:lnTo>
                  <a:lnTo>
                    <a:pt x="100" y="504"/>
                  </a:lnTo>
                  <a:lnTo>
                    <a:pt x="105" y="508"/>
                  </a:lnTo>
                  <a:lnTo>
                    <a:pt x="105" y="513"/>
                  </a:lnTo>
                  <a:lnTo>
                    <a:pt x="109" y="508"/>
                  </a:lnTo>
                  <a:lnTo>
                    <a:pt x="109" y="513"/>
                  </a:lnTo>
                  <a:lnTo>
                    <a:pt x="109" y="504"/>
                  </a:lnTo>
                  <a:lnTo>
                    <a:pt x="114" y="508"/>
                  </a:lnTo>
                  <a:lnTo>
                    <a:pt x="114" y="513"/>
                  </a:lnTo>
                  <a:lnTo>
                    <a:pt x="114" y="504"/>
                  </a:lnTo>
                  <a:lnTo>
                    <a:pt x="118" y="508"/>
                  </a:lnTo>
                  <a:lnTo>
                    <a:pt x="118" y="504"/>
                  </a:lnTo>
                  <a:lnTo>
                    <a:pt x="118" y="513"/>
                  </a:lnTo>
                  <a:lnTo>
                    <a:pt x="123" y="517"/>
                  </a:lnTo>
                  <a:lnTo>
                    <a:pt x="123" y="504"/>
                  </a:lnTo>
                  <a:lnTo>
                    <a:pt x="127" y="499"/>
                  </a:lnTo>
                  <a:lnTo>
                    <a:pt x="127" y="504"/>
                  </a:lnTo>
                  <a:lnTo>
                    <a:pt x="127" y="490"/>
                  </a:lnTo>
                  <a:lnTo>
                    <a:pt x="132" y="486"/>
                  </a:lnTo>
                  <a:lnTo>
                    <a:pt x="132" y="490"/>
                  </a:lnTo>
                  <a:lnTo>
                    <a:pt x="132" y="467"/>
                  </a:lnTo>
                  <a:lnTo>
                    <a:pt x="136" y="472"/>
                  </a:lnTo>
                  <a:lnTo>
                    <a:pt x="141" y="476"/>
                  </a:lnTo>
                  <a:lnTo>
                    <a:pt x="141" y="431"/>
                  </a:lnTo>
                  <a:lnTo>
                    <a:pt x="145" y="417"/>
                  </a:lnTo>
                  <a:lnTo>
                    <a:pt x="145" y="408"/>
                  </a:lnTo>
                  <a:lnTo>
                    <a:pt x="145" y="417"/>
                  </a:lnTo>
                  <a:lnTo>
                    <a:pt x="150" y="422"/>
                  </a:lnTo>
                  <a:lnTo>
                    <a:pt x="150" y="440"/>
                  </a:lnTo>
                  <a:lnTo>
                    <a:pt x="154" y="445"/>
                  </a:lnTo>
                  <a:lnTo>
                    <a:pt x="154" y="467"/>
                  </a:lnTo>
                  <a:lnTo>
                    <a:pt x="159" y="472"/>
                  </a:lnTo>
                  <a:lnTo>
                    <a:pt x="159" y="490"/>
                  </a:lnTo>
                  <a:lnTo>
                    <a:pt x="159" y="486"/>
                  </a:lnTo>
                  <a:lnTo>
                    <a:pt x="164" y="495"/>
                  </a:lnTo>
                  <a:lnTo>
                    <a:pt x="164" y="476"/>
                  </a:lnTo>
                  <a:lnTo>
                    <a:pt x="164" y="490"/>
                  </a:lnTo>
                  <a:lnTo>
                    <a:pt x="168" y="504"/>
                  </a:lnTo>
                  <a:lnTo>
                    <a:pt x="168" y="508"/>
                  </a:lnTo>
                  <a:lnTo>
                    <a:pt x="168" y="504"/>
                  </a:lnTo>
                  <a:lnTo>
                    <a:pt x="173" y="499"/>
                  </a:lnTo>
                  <a:lnTo>
                    <a:pt x="173" y="531"/>
                  </a:lnTo>
                  <a:lnTo>
                    <a:pt x="173" y="522"/>
                  </a:lnTo>
                  <a:lnTo>
                    <a:pt x="177" y="526"/>
                  </a:lnTo>
                  <a:lnTo>
                    <a:pt x="177" y="535"/>
                  </a:lnTo>
                  <a:lnTo>
                    <a:pt x="182" y="531"/>
                  </a:lnTo>
                  <a:lnTo>
                    <a:pt x="182" y="526"/>
                  </a:lnTo>
                  <a:lnTo>
                    <a:pt x="182" y="535"/>
                  </a:lnTo>
                  <a:lnTo>
                    <a:pt x="191" y="535"/>
                  </a:lnTo>
                  <a:lnTo>
                    <a:pt x="186" y="535"/>
                  </a:lnTo>
                  <a:lnTo>
                    <a:pt x="191" y="549"/>
                  </a:lnTo>
                  <a:lnTo>
                    <a:pt x="195" y="558"/>
                  </a:lnTo>
                  <a:lnTo>
                    <a:pt x="195" y="576"/>
                  </a:lnTo>
                  <a:lnTo>
                    <a:pt x="195" y="554"/>
                  </a:lnTo>
                  <a:lnTo>
                    <a:pt x="200" y="545"/>
                  </a:lnTo>
                  <a:lnTo>
                    <a:pt x="200" y="531"/>
                  </a:lnTo>
                  <a:lnTo>
                    <a:pt x="200" y="545"/>
                  </a:lnTo>
                  <a:lnTo>
                    <a:pt x="204" y="549"/>
                  </a:lnTo>
                  <a:lnTo>
                    <a:pt x="204" y="445"/>
                  </a:lnTo>
                  <a:lnTo>
                    <a:pt x="209" y="431"/>
                  </a:lnTo>
                  <a:lnTo>
                    <a:pt x="209" y="249"/>
                  </a:lnTo>
                  <a:lnTo>
                    <a:pt x="213" y="213"/>
                  </a:lnTo>
                  <a:lnTo>
                    <a:pt x="213" y="0"/>
                  </a:lnTo>
                  <a:lnTo>
                    <a:pt x="218" y="0"/>
                  </a:lnTo>
                  <a:lnTo>
                    <a:pt x="218" y="177"/>
                  </a:lnTo>
                  <a:lnTo>
                    <a:pt x="223" y="181"/>
                  </a:lnTo>
                  <a:lnTo>
                    <a:pt x="223" y="354"/>
                  </a:lnTo>
                  <a:lnTo>
                    <a:pt x="227" y="358"/>
                  </a:lnTo>
                  <a:lnTo>
                    <a:pt x="227" y="458"/>
                  </a:lnTo>
                  <a:lnTo>
                    <a:pt x="232" y="463"/>
                  </a:lnTo>
                  <a:lnTo>
                    <a:pt x="232" y="490"/>
                  </a:lnTo>
                  <a:lnTo>
                    <a:pt x="236" y="495"/>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 name="Freeform 435"/>
            <p:cNvSpPr>
              <a:spLocks/>
            </p:cNvSpPr>
            <p:nvPr/>
          </p:nvSpPr>
          <p:spPr bwMode="auto">
            <a:xfrm>
              <a:off x="7183438" y="5243513"/>
              <a:ext cx="346075" cy="230188"/>
            </a:xfrm>
            <a:custGeom>
              <a:avLst/>
              <a:gdLst/>
              <a:ahLst/>
              <a:cxnLst>
                <a:cxn ang="0">
                  <a:pos x="5" y="118"/>
                </a:cxn>
                <a:cxn ang="0">
                  <a:pos x="9" y="127"/>
                </a:cxn>
                <a:cxn ang="0">
                  <a:pos x="9" y="131"/>
                </a:cxn>
                <a:cxn ang="0">
                  <a:pos x="14" y="127"/>
                </a:cxn>
                <a:cxn ang="0">
                  <a:pos x="18" y="131"/>
                </a:cxn>
                <a:cxn ang="0">
                  <a:pos x="23" y="127"/>
                </a:cxn>
                <a:cxn ang="0">
                  <a:pos x="27" y="118"/>
                </a:cxn>
                <a:cxn ang="0">
                  <a:pos x="36" y="122"/>
                </a:cxn>
                <a:cxn ang="0">
                  <a:pos x="46" y="109"/>
                </a:cxn>
                <a:cxn ang="0">
                  <a:pos x="50" y="109"/>
                </a:cxn>
                <a:cxn ang="0">
                  <a:pos x="55" y="113"/>
                </a:cxn>
                <a:cxn ang="0">
                  <a:pos x="59" y="95"/>
                </a:cxn>
                <a:cxn ang="0">
                  <a:pos x="64" y="86"/>
                </a:cxn>
                <a:cxn ang="0">
                  <a:pos x="68" y="72"/>
                </a:cxn>
                <a:cxn ang="0">
                  <a:pos x="73" y="63"/>
                </a:cxn>
                <a:cxn ang="0">
                  <a:pos x="77" y="54"/>
                </a:cxn>
                <a:cxn ang="0">
                  <a:pos x="82" y="32"/>
                </a:cxn>
                <a:cxn ang="0">
                  <a:pos x="86" y="27"/>
                </a:cxn>
                <a:cxn ang="0">
                  <a:pos x="95" y="4"/>
                </a:cxn>
                <a:cxn ang="0">
                  <a:pos x="100" y="9"/>
                </a:cxn>
                <a:cxn ang="0">
                  <a:pos x="105" y="50"/>
                </a:cxn>
                <a:cxn ang="0">
                  <a:pos x="114" y="77"/>
                </a:cxn>
                <a:cxn ang="0">
                  <a:pos x="118" y="91"/>
                </a:cxn>
                <a:cxn ang="0">
                  <a:pos x="123" y="104"/>
                </a:cxn>
                <a:cxn ang="0">
                  <a:pos x="127" y="113"/>
                </a:cxn>
                <a:cxn ang="0">
                  <a:pos x="132" y="104"/>
                </a:cxn>
                <a:cxn ang="0">
                  <a:pos x="136" y="109"/>
                </a:cxn>
                <a:cxn ang="0">
                  <a:pos x="141" y="100"/>
                </a:cxn>
                <a:cxn ang="0">
                  <a:pos x="145" y="104"/>
                </a:cxn>
                <a:cxn ang="0">
                  <a:pos x="150" y="118"/>
                </a:cxn>
                <a:cxn ang="0">
                  <a:pos x="159" y="109"/>
                </a:cxn>
                <a:cxn ang="0">
                  <a:pos x="164" y="122"/>
                </a:cxn>
                <a:cxn ang="0">
                  <a:pos x="168" y="113"/>
                </a:cxn>
                <a:cxn ang="0">
                  <a:pos x="173" y="131"/>
                </a:cxn>
                <a:cxn ang="0">
                  <a:pos x="177" y="127"/>
                </a:cxn>
                <a:cxn ang="0">
                  <a:pos x="182" y="131"/>
                </a:cxn>
                <a:cxn ang="0">
                  <a:pos x="186" y="122"/>
                </a:cxn>
                <a:cxn ang="0">
                  <a:pos x="191" y="136"/>
                </a:cxn>
                <a:cxn ang="0">
                  <a:pos x="195" y="131"/>
                </a:cxn>
                <a:cxn ang="0">
                  <a:pos x="204" y="140"/>
                </a:cxn>
                <a:cxn ang="0">
                  <a:pos x="209" y="131"/>
                </a:cxn>
                <a:cxn ang="0">
                  <a:pos x="213" y="145"/>
                </a:cxn>
              </a:cxnLst>
              <a:rect l="0" t="0" r="r" b="b"/>
              <a:pathLst>
                <a:path w="218" h="145">
                  <a:moveTo>
                    <a:pt x="0" y="100"/>
                  </a:moveTo>
                  <a:lnTo>
                    <a:pt x="0" y="113"/>
                  </a:lnTo>
                  <a:lnTo>
                    <a:pt x="5" y="118"/>
                  </a:lnTo>
                  <a:lnTo>
                    <a:pt x="5" y="113"/>
                  </a:lnTo>
                  <a:lnTo>
                    <a:pt x="5" y="122"/>
                  </a:lnTo>
                  <a:lnTo>
                    <a:pt x="9" y="127"/>
                  </a:lnTo>
                  <a:lnTo>
                    <a:pt x="9" y="131"/>
                  </a:lnTo>
                  <a:lnTo>
                    <a:pt x="9" y="127"/>
                  </a:lnTo>
                  <a:lnTo>
                    <a:pt x="9" y="131"/>
                  </a:lnTo>
                  <a:lnTo>
                    <a:pt x="14" y="127"/>
                  </a:lnTo>
                  <a:lnTo>
                    <a:pt x="14" y="131"/>
                  </a:lnTo>
                  <a:lnTo>
                    <a:pt x="14" y="127"/>
                  </a:lnTo>
                  <a:lnTo>
                    <a:pt x="18" y="131"/>
                  </a:lnTo>
                  <a:lnTo>
                    <a:pt x="18" y="136"/>
                  </a:lnTo>
                  <a:lnTo>
                    <a:pt x="18" y="131"/>
                  </a:lnTo>
                  <a:lnTo>
                    <a:pt x="23" y="127"/>
                  </a:lnTo>
                  <a:lnTo>
                    <a:pt x="23" y="122"/>
                  </a:lnTo>
                  <a:lnTo>
                    <a:pt x="23" y="127"/>
                  </a:lnTo>
                  <a:lnTo>
                    <a:pt x="27" y="122"/>
                  </a:lnTo>
                  <a:lnTo>
                    <a:pt x="27" y="127"/>
                  </a:lnTo>
                  <a:lnTo>
                    <a:pt x="27" y="118"/>
                  </a:lnTo>
                  <a:lnTo>
                    <a:pt x="36" y="127"/>
                  </a:lnTo>
                  <a:lnTo>
                    <a:pt x="32" y="127"/>
                  </a:lnTo>
                  <a:lnTo>
                    <a:pt x="36" y="122"/>
                  </a:lnTo>
                  <a:lnTo>
                    <a:pt x="41" y="118"/>
                  </a:lnTo>
                  <a:lnTo>
                    <a:pt x="41" y="104"/>
                  </a:lnTo>
                  <a:lnTo>
                    <a:pt x="46" y="109"/>
                  </a:lnTo>
                  <a:lnTo>
                    <a:pt x="46" y="113"/>
                  </a:lnTo>
                  <a:lnTo>
                    <a:pt x="46" y="104"/>
                  </a:lnTo>
                  <a:lnTo>
                    <a:pt x="50" y="109"/>
                  </a:lnTo>
                  <a:lnTo>
                    <a:pt x="50" y="104"/>
                  </a:lnTo>
                  <a:lnTo>
                    <a:pt x="50" y="109"/>
                  </a:lnTo>
                  <a:lnTo>
                    <a:pt x="55" y="113"/>
                  </a:lnTo>
                  <a:lnTo>
                    <a:pt x="55" y="104"/>
                  </a:lnTo>
                  <a:lnTo>
                    <a:pt x="59" y="100"/>
                  </a:lnTo>
                  <a:lnTo>
                    <a:pt x="59" y="95"/>
                  </a:lnTo>
                  <a:lnTo>
                    <a:pt x="59" y="100"/>
                  </a:lnTo>
                  <a:lnTo>
                    <a:pt x="64" y="95"/>
                  </a:lnTo>
                  <a:lnTo>
                    <a:pt x="64" y="86"/>
                  </a:lnTo>
                  <a:lnTo>
                    <a:pt x="68" y="81"/>
                  </a:lnTo>
                  <a:lnTo>
                    <a:pt x="68" y="86"/>
                  </a:lnTo>
                  <a:lnTo>
                    <a:pt x="68" y="72"/>
                  </a:lnTo>
                  <a:lnTo>
                    <a:pt x="73" y="77"/>
                  </a:lnTo>
                  <a:lnTo>
                    <a:pt x="73" y="77"/>
                  </a:lnTo>
                  <a:lnTo>
                    <a:pt x="73" y="63"/>
                  </a:lnTo>
                  <a:lnTo>
                    <a:pt x="77" y="59"/>
                  </a:lnTo>
                  <a:lnTo>
                    <a:pt x="77" y="50"/>
                  </a:lnTo>
                  <a:lnTo>
                    <a:pt x="77" y="54"/>
                  </a:lnTo>
                  <a:lnTo>
                    <a:pt x="82" y="50"/>
                  </a:lnTo>
                  <a:lnTo>
                    <a:pt x="82" y="27"/>
                  </a:lnTo>
                  <a:lnTo>
                    <a:pt x="82" y="32"/>
                  </a:lnTo>
                  <a:lnTo>
                    <a:pt x="86" y="27"/>
                  </a:lnTo>
                  <a:lnTo>
                    <a:pt x="86" y="13"/>
                  </a:lnTo>
                  <a:lnTo>
                    <a:pt x="86" y="27"/>
                  </a:lnTo>
                  <a:lnTo>
                    <a:pt x="91" y="18"/>
                  </a:lnTo>
                  <a:lnTo>
                    <a:pt x="91" y="0"/>
                  </a:lnTo>
                  <a:lnTo>
                    <a:pt x="95" y="4"/>
                  </a:lnTo>
                  <a:lnTo>
                    <a:pt x="95" y="0"/>
                  </a:lnTo>
                  <a:lnTo>
                    <a:pt x="95" y="4"/>
                  </a:lnTo>
                  <a:lnTo>
                    <a:pt x="100" y="9"/>
                  </a:lnTo>
                  <a:lnTo>
                    <a:pt x="100" y="32"/>
                  </a:lnTo>
                  <a:lnTo>
                    <a:pt x="105" y="36"/>
                  </a:lnTo>
                  <a:lnTo>
                    <a:pt x="105" y="50"/>
                  </a:lnTo>
                  <a:lnTo>
                    <a:pt x="109" y="54"/>
                  </a:lnTo>
                  <a:lnTo>
                    <a:pt x="109" y="72"/>
                  </a:lnTo>
                  <a:lnTo>
                    <a:pt x="114" y="77"/>
                  </a:lnTo>
                  <a:lnTo>
                    <a:pt x="114" y="91"/>
                  </a:lnTo>
                  <a:lnTo>
                    <a:pt x="114" y="86"/>
                  </a:lnTo>
                  <a:lnTo>
                    <a:pt x="118" y="91"/>
                  </a:lnTo>
                  <a:lnTo>
                    <a:pt x="118" y="100"/>
                  </a:lnTo>
                  <a:lnTo>
                    <a:pt x="123" y="95"/>
                  </a:lnTo>
                  <a:lnTo>
                    <a:pt x="123" y="104"/>
                  </a:lnTo>
                  <a:lnTo>
                    <a:pt x="123" y="95"/>
                  </a:lnTo>
                  <a:lnTo>
                    <a:pt x="127" y="100"/>
                  </a:lnTo>
                  <a:lnTo>
                    <a:pt x="127" y="113"/>
                  </a:lnTo>
                  <a:lnTo>
                    <a:pt x="127" y="109"/>
                  </a:lnTo>
                  <a:lnTo>
                    <a:pt x="132" y="113"/>
                  </a:lnTo>
                  <a:lnTo>
                    <a:pt x="132" y="104"/>
                  </a:lnTo>
                  <a:lnTo>
                    <a:pt x="132" y="109"/>
                  </a:lnTo>
                  <a:lnTo>
                    <a:pt x="136" y="113"/>
                  </a:lnTo>
                  <a:lnTo>
                    <a:pt x="136" y="109"/>
                  </a:lnTo>
                  <a:lnTo>
                    <a:pt x="141" y="104"/>
                  </a:lnTo>
                  <a:lnTo>
                    <a:pt x="141" y="118"/>
                  </a:lnTo>
                  <a:lnTo>
                    <a:pt x="141" y="100"/>
                  </a:lnTo>
                  <a:lnTo>
                    <a:pt x="141" y="113"/>
                  </a:lnTo>
                  <a:lnTo>
                    <a:pt x="145" y="109"/>
                  </a:lnTo>
                  <a:lnTo>
                    <a:pt x="145" y="104"/>
                  </a:lnTo>
                  <a:lnTo>
                    <a:pt x="145" y="113"/>
                  </a:lnTo>
                  <a:lnTo>
                    <a:pt x="150" y="109"/>
                  </a:lnTo>
                  <a:lnTo>
                    <a:pt x="150" y="118"/>
                  </a:lnTo>
                  <a:lnTo>
                    <a:pt x="150" y="113"/>
                  </a:lnTo>
                  <a:lnTo>
                    <a:pt x="154" y="113"/>
                  </a:lnTo>
                  <a:lnTo>
                    <a:pt x="159" y="109"/>
                  </a:lnTo>
                  <a:lnTo>
                    <a:pt x="159" y="104"/>
                  </a:lnTo>
                  <a:lnTo>
                    <a:pt x="159" y="118"/>
                  </a:lnTo>
                  <a:lnTo>
                    <a:pt x="164" y="122"/>
                  </a:lnTo>
                  <a:lnTo>
                    <a:pt x="164" y="118"/>
                  </a:lnTo>
                  <a:lnTo>
                    <a:pt x="164" y="118"/>
                  </a:lnTo>
                  <a:lnTo>
                    <a:pt x="168" y="113"/>
                  </a:lnTo>
                  <a:lnTo>
                    <a:pt x="168" y="122"/>
                  </a:lnTo>
                  <a:lnTo>
                    <a:pt x="168" y="118"/>
                  </a:lnTo>
                  <a:lnTo>
                    <a:pt x="173" y="131"/>
                  </a:lnTo>
                  <a:lnTo>
                    <a:pt x="173" y="127"/>
                  </a:lnTo>
                  <a:lnTo>
                    <a:pt x="173" y="122"/>
                  </a:lnTo>
                  <a:lnTo>
                    <a:pt x="177" y="127"/>
                  </a:lnTo>
                  <a:lnTo>
                    <a:pt x="177" y="131"/>
                  </a:lnTo>
                  <a:lnTo>
                    <a:pt x="177" y="127"/>
                  </a:lnTo>
                  <a:lnTo>
                    <a:pt x="182" y="131"/>
                  </a:lnTo>
                  <a:lnTo>
                    <a:pt x="182" y="118"/>
                  </a:lnTo>
                  <a:lnTo>
                    <a:pt x="182" y="131"/>
                  </a:lnTo>
                  <a:lnTo>
                    <a:pt x="186" y="122"/>
                  </a:lnTo>
                  <a:lnTo>
                    <a:pt x="186" y="136"/>
                  </a:lnTo>
                  <a:lnTo>
                    <a:pt x="186" y="131"/>
                  </a:lnTo>
                  <a:lnTo>
                    <a:pt x="191" y="136"/>
                  </a:lnTo>
                  <a:lnTo>
                    <a:pt x="191" y="140"/>
                  </a:lnTo>
                  <a:lnTo>
                    <a:pt x="191" y="136"/>
                  </a:lnTo>
                  <a:lnTo>
                    <a:pt x="195" y="131"/>
                  </a:lnTo>
                  <a:lnTo>
                    <a:pt x="195" y="145"/>
                  </a:lnTo>
                  <a:lnTo>
                    <a:pt x="195" y="140"/>
                  </a:lnTo>
                  <a:lnTo>
                    <a:pt x="204" y="140"/>
                  </a:lnTo>
                  <a:lnTo>
                    <a:pt x="204" y="145"/>
                  </a:lnTo>
                  <a:lnTo>
                    <a:pt x="204" y="136"/>
                  </a:lnTo>
                  <a:lnTo>
                    <a:pt x="209" y="131"/>
                  </a:lnTo>
                  <a:lnTo>
                    <a:pt x="209" y="136"/>
                  </a:lnTo>
                  <a:lnTo>
                    <a:pt x="213" y="140"/>
                  </a:lnTo>
                  <a:lnTo>
                    <a:pt x="213" y="145"/>
                  </a:lnTo>
                  <a:lnTo>
                    <a:pt x="213" y="136"/>
                  </a:lnTo>
                  <a:lnTo>
                    <a:pt x="218" y="140"/>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 name="Freeform 436"/>
            <p:cNvSpPr>
              <a:spLocks/>
            </p:cNvSpPr>
            <p:nvPr/>
          </p:nvSpPr>
          <p:spPr bwMode="auto">
            <a:xfrm>
              <a:off x="7529513" y="4608513"/>
              <a:ext cx="346075" cy="966788"/>
            </a:xfrm>
            <a:custGeom>
              <a:avLst/>
              <a:gdLst/>
              <a:ahLst/>
              <a:cxnLst>
                <a:cxn ang="0">
                  <a:pos x="0" y="540"/>
                </a:cxn>
                <a:cxn ang="0">
                  <a:pos x="9" y="545"/>
                </a:cxn>
                <a:cxn ang="0">
                  <a:pos x="14" y="536"/>
                </a:cxn>
                <a:cxn ang="0">
                  <a:pos x="18" y="540"/>
                </a:cxn>
                <a:cxn ang="0">
                  <a:pos x="23" y="545"/>
                </a:cxn>
                <a:cxn ang="0">
                  <a:pos x="23" y="550"/>
                </a:cxn>
                <a:cxn ang="0">
                  <a:pos x="27" y="540"/>
                </a:cxn>
                <a:cxn ang="0">
                  <a:pos x="32" y="540"/>
                </a:cxn>
                <a:cxn ang="0">
                  <a:pos x="41" y="540"/>
                </a:cxn>
                <a:cxn ang="0">
                  <a:pos x="45" y="550"/>
                </a:cxn>
                <a:cxn ang="0">
                  <a:pos x="50" y="536"/>
                </a:cxn>
                <a:cxn ang="0">
                  <a:pos x="59" y="522"/>
                </a:cxn>
                <a:cxn ang="0">
                  <a:pos x="64" y="509"/>
                </a:cxn>
                <a:cxn ang="0">
                  <a:pos x="73" y="445"/>
                </a:cxn>
                <a:cxn ang="0">
                  <a:pos x="77" y="463"/>
                </a:cxn>
                <a:cxn ang="0">
                  <a:pos x="86" y="500"/>
                </a:cxn>
                <a:cxn ang="0">
                  <a:pos x="91" y="513"/>
                </a:cxn>
                <a:cxn ang="0">
                  <a:pos x="95" y="540"/>
                </a:cxn>
                <a:cxn ang="0">
                  <a:pos x="100" y="540"/>
                </a:cxn>
                <a:cxn ang="0">
                  <a:pos x="104" y="559"/>
                </a:cxn>
                <a:cxn ang="0">
                  <a:pos x="109" y="563"/>
                </a:cxn>
                <a:cxn ang="0">
                  <a:pos x="113" y="568"/>
                </a:cxn>
                <a:cxn ang="0">
                  <a:pos x="118" y="563"/>
                </a:cxn>
                <a:cxn ang="0">
                  <a:pos x="123" y="577"/>
                </a:cxn>
                <a:cxn ang="0">
                  <a:pos x="127" y="590"/>
                </a:cxn>
                <a:cxn ang="0">
                  <a:pos x="132" y="568"/>
                </a:cxn>
                <a:cxn ang="0">
                  <a:pos x="136" y="309"/>
                </a:cxn>
                <a:cxn ang="0">
                  <a:pos x="145" y="0"/>
                </a:cxn>
                <a:cxn ang="0">
                  <a:pos x="150" y="373"/>
                </a:cxn>
                <a:cxn ang="0">
                  <a:pos x="159" y="486"/>
                </a:cxn>
                <a:cxn ang="0">
                  <a:pos x="163" y="518"/>
                </a:cxn>
                <a:cxn ang="0">
                  <a:pos x="168" y="545"/>
                </a:cxn>
                <a:cxn ang="0">
                  <a:pos x="172" y="540"/>
                </a:cxn>
                <a:cxn ang="0">
                  <a:pos x="177" y="545"/>
                </a:cxn>
                <a:cxn ang="0">
                  <a:pos x="182" y="550"/>
                </a:cxn>
                <a:cxn ang="0">
                  <a:pos x="186" y="540"/>
                </a:cxn>
                <a:cxn ang="0">
                  <a:pos x="191" y="536"/>
                </a:cxn>
                <a:cxn ang="0">
                  <a:pos x="195" y="536"/>
                </a:cxn>
                <a:cxn ang="0">
                  <a:pos x="200" y="540"/>
                </a:cxn>
                <a:cxn ang="0">
                  <a:pos x="209" y="522"/>
                </a:cxn>
                <a:cxn ang="0">
                  <a:pos x="209" y="522"/>
                </a:cxn>
                <a:cxn ang="0">
                  <a:pos x="213" y="518"/>
                </a:cxn>
              </a:cxnLst>
              <a:rect l="0" t="0" r="r" b="b"/>
              <a:pathLst>
                <a:path w="218" h="609">
                  <a:moveTo>
                    <a:pt x="0" y="540"/>
                  </a:moveTo>
                  <a:lnTo>
                    <a:pt x="0" y="536"/>
                  </a:lnTo>
                  <a:lnTo>
                    <a:pt x="0" y="540"/>
                  </a:lnTo>
                  <a:lnTo>
                    <a:pt x="5" y="536"/>
                  </a:lnTo>
                  <a:lnTo>
                    <a:pt x="5" y="550"/>
                  </a:lnTo>
                  <a:lnTo>
                    <a:pt x="9" y="545"/>
                  </a:lnTo>
                  <a:lnTo>
                    <a:pt x="9" y="536"/>
                  </a:lnTo>
                  <a:lnTo>
                    <a:pt x="9" y="540"/>
                  </a:lnTo>
                  <a:lnTo>
                    <a:pt x="14" y="536"/>
                  </a:lnTo>
                  <a:lnTo>
                    <a:pt x="14" y="550"/>
                  </a:lnTo>
                  <a:lnTo>
                    <a:pt x="14" y="545"/>
                  </a:lnTo>
                  <a:lnTo>
                    <a:pt x="18" y="540"/>
                  </a:lnTo>
                  <a:lnTo>
                    <a:pt x="18" y="536"/>
                  </a:lnTo>
                  <a:lnTo>
                    <a:pt x="18" y="540"/>
                  </a:lnTo>
                  <a:lnTo>
                    <a:pt x="23" y="545"/>
                  </a:lnTo>
                  <a:lnTo>
                    <a:pt x="23" y="550"/>
                  </a:lnTo>
                  <a:lnTo>
                    <a:pt x="23" y="540"/>
                  </a:lnTo>
                  <a:lnTo>
                    <a:pt x="23" y="550"/>
                  </a:lnTo>
                  <a:lnTo>
                    <a:pt x="27" y="545"/>
                  </a:lnTo>
                  <a:lnTo>
                    <a:pt x="27" y="536"/>
                  </a:lnTo>
                  <a:lnTo>
                    <a:pt x="27" y="540"/>
                  </a:lnTo>
                  <a:lnTo>
                    <a:pt x="36" y="540"/>
                  </a:lnTo>
                  <a:lnTo>
                    <a:pt x="36" y="550"/>
                  </a:lnTo>
                  <a:lnTo>
                    <a:pt x="32" y="540"/>
                  </a:lnTo>
                  <a:lnTo>
                    <a:pt x="36" y="545"/>
                  </a:lnTo>
                  <a:lnTo>
                    <a:pt x="41" y="550"/>
                  </a:lnTo>
                  <a:lnTo>
                    <a:pt x="41" y="540"/>
                  </a:lnTo>
                  <a:lnTo>
                    <a:pt x="41" y="545"/>
                  </a:lnTo>
                  <a:lnTo>
                    <a:pt x="45" y="540"/>
                  </a:lnTo>
                  <a:lnTo>
                    <a:pt x="45" y="550"/>
                  </a:lnTo>
                  <a:lnTo>
                    <a:pt x="50" y="545"/>
                  </a:lnTo>
                  <a:lnTo>
                    <a:pt x="50" y="550"/>
                  </a:lnTo>
                  <a:lnTo>
                    <a:pt x="50" y="536"/>
                  </a:lnTo>
                  <a:lnTo>
                    <a:pt x="54" y="540"/>
                  </a:lnTo>
                  <a:lnTo>
                    <a:pt x="54" y="527"/>
                  </a:lnTo>
                  <a:lnTo>
                    <a:pt x="59" y="522"/>
                  </a:lnTo>
                  <a:lnTo>
                    <a:pt x="59" y="509"/>
                  </a:lnTo>
                  <a:lnTo>
                    <a:pt x="68" y="509"/>
                  </a:lnTo>
                  <a:lnTo>
                    <a:pt x="64" y="509"/>
                  </a:lnTo>
                  <a:lnTo>
                    <a:pt x="68" y="472"/>
                  </a:lnTo>
                  <a:lnTo>
                    <a:pt x="73" y="463"/>
                  </a:lnTo>
                  <a:lnTo>
                    <a:pt x="73" y="445"/>
                  </a:lnTo>
                  <a:lnTo>
                    <a:pt x="77" y="450"/>
                  </a:lnTo>
                  <a:lnTo>
                    <a:pt x="77" y="472"/>
                  </a:lnTo>
                  <a:lnTo>
                    <a:pt x="77" y="463"/>
                  </a:lnTo>
                  <a:lnTo>
                    <a:pt x="82" y="472"/>
                  </a:lnTo>
                  <a:lnTo>
                    <a:pt x="82" y="495"/>
                  </a:lnTo>
                  <a:lnTo>
                    <a:pt x="86" y="500"/>
                  </a:lnTo>
                  <a:lnTo>
                    <a:pt x="86" y="522"/>
                  </a:lnTo>
                  <a:lnTo>
                    <a:pt x="86" y="518"/>
                  </a:lnTo>
                  <a:lnTo>
                    <a:pt x="91" y="513"/>
                  </a:lnTo>
                  <a:lnTo>
                    <a:pt x="91" y="504"/>
                  </a:lnTo>
                  <a:lnTo>
                    <a:pt x="91" y="527"/>
                  </a:lnTo>
                  <a:lnTo>
                    <a:pt x="95" y="540"/>
                  </a:lnTo>
                  <a:lnTo>
                    <a:pt x="95" y="545"/>
                  </a:lnTo>
                  <a:lnTo>
                    <a:pt x="95" y="536"/>
                  </a:lnTo>
                  <a:lnTo>
                    <a:pt x="100" y="540"/>
                  </a:lnTo>
                  <a:lnTo>
                    <a:pt x="100" y="531"/>
                  </a:lnTo>
                  <a:lnTo>
                    <a:pt x="100" y="554"/>
                  </a:lnTo>
                  <a:lnTo>
                    <a:pt x="104" y="559"/>
                  </a:lnTo>
                  <a:lnTo>
                    <a:pt x="104" y="563"/>
                  </a:lnTo>
                  <a:lnTo>
                    <a:pt x="104" y="559"/>
                  </a:lnTo>
                  <a:lnTo>
                    <a:pt x="109" y="563"/>
                  </a:lnTo>
                  <a:lnTo>
                    <a:pt x="109" y="559"/>
                  </a:lnTo>
                  <a:lnTo>
                    <a:pt x="109" y="563"/>
                  </a:lnTo>
                  <a:lnTo>
                    <a:pt x="113" y="568"/>
                  </a:lnTo>
                  <a:lnTo>
                    <a:pt x="113" y="559"/>
                  </a:lnTo>
                  <a:lnTo>
                    <a:pt x="113" y="568"/>
                  </a:lnTo>
                  <a:lnTo>
                    <a:pt x="118" y="563"/>
                  </a:lnTo>
                  <a:lnTo>
                    <a:pt x="118" y="554"/>
                  </a:lnTo>
                  <a:lnTo>
                    <a:pt x="118" y="572"/>
                  </a:lnTo>
                  <a:lnTo>
                    <a:pt x="123" y="577"/>
                  </a:lnTo>
                  <a:lnTo>
                    <a:pt x="123" y="609"/>
                  </a:lnTo>
                  <a:lnTo>
                    <a:pt x="123" y="599"/>
                  </a:lnTo>
                  <a:lnTo>
                    <a:pt x="127" y="590"/>
                  </a:lnTo>
                  <a:lnTo>
                    <a:pt x="127" y="554"/>
                  </a:lnTo>
                  <a:lnTo>
                    <a:pt x="127" y="559"/>
                  </a:lnTo>
                  <a:lnTo>
                    <a:pt x="132" y="568"/>
                  </a:lnTo>
                  <a:lnTo>
                    <a:pt x="132" y="472"/>
                  </a:lnTo>
                  <a:lnTo>
                    <a:pt x="136" y="472"/>
                  </a:lnTo>
                  <a:lnTo>
                    <a:pt x="136" y="309"/>
                  </a:lnTo>
                  <a:lnTo>
                    <a:pt x="141" y="264"/>
                  </a:lnTo>
                  <a:lnTo>
                    <a:pt x="141" y="9"/>
                  </a:lnTo>
                  <a:lnTo>
                    <a:pt x="145" y="0"/>
                  </a:lnTo>
                  <a:lnTo>
                    <a:pt x="145" y="173"/>
                  </a:lnTo>
                  <a:lnTo>
                    <a:pt x="150" y="173"/>
                  </a:lnTo>
                  <a:lnTo>
                    <a:pt x="150" y="373"/>
                  </a:lnTo>
                  <a:lnTo>
                    <a:pt x="154" y="386"/>
                  </a:lnTo>
                  <a:lnTo>
                    <a:pt x="154" y="477"/>
                  </a:lnTo>
                  <a:lnTo>
                    <a:pt x="159" y="486"/>
                  </a:lnTo>
                  <a:lnTo>
                    <a:pt x="159" y="518"/>
                  </a:lnTo>
                  <a:lnTo>
                    <a:pt x="159" y="513"/>
                  </a:lnTo>
                  <a:lnTo>
                    <a:pt x="163" y="518"/>
                  </a:lnTo>
                  <a:lnTo>
                    <a:pt x="163" y="536"/>
                  </a:lnTo>
                  <a:lnTo>
                    <a:pt x="168" y="540"/>
                  </a:lnTo>
                  <a:lnTo>
                    <a:pt x="168" y="545"/>
                  </a:lnTo>
                  <a:lnTo>
                    <a:pt x="168" y="540"/>
                  </a:lnTo>
                  <a:lnTo>
                    <a:pt x="172" y="545"/>
                  </a:lnTo>
                  <a:lnTo>
                    <a:pt x="172" y="540"/>
                  </a:lnTo>
                  <a:lnTo>
                    <a:pt x="172" y="554"/>
                  </a:lnTo>
                  <a:lnTo>
                    <a:pt x="177" y="550"/>
                  </a:lnTo>
                  <a:lnTo>
                    <a:pt x="177" y="545"/>
                  </a:lnTo>
                  <a:lnTo>
                    <a:pt x="177" y="545"/>
                  </a:lnTo>
                  <a:lnTo>
                    <a:pt x="182" y="540"/>
                  </a:lnTo>
                  <a:lnTo>
                    <a:pt x="182" y="550"/>
                  </a:lnTo>
                  <a:lnTo>
                    <a:pt x="186" y="545"/>
                  </a:lnTo>
                  <a:lnTo>
                    <a:pt x="186" y="550"/>
                  </a:lnTo>
                  <a:lnTo>
                    <a:pt x="186" y="540"/>
                  </a:lnTo>
                  <a:lnTo>
                    <a:pt x="186" y="550"/>
                  </a:lnTo>
                  <a:lnTo>
                    <a:pt x="191" y="545"/>
                  </a:lnTo>
                  <a:lnTo>
                    <a:pt x="191" y="536"/>
                  </a:lnTo>
                  <a:lnTo>
                    <a:pt x="191" y="540"/>
                  </a:lnTo>
                  <a:lnTo>
                    <a:pt x="195" y="545"/>
                  </a:lnTo>
                  <a:lnTo>
                    <a:pt x="195" y="536"/>
                  </a:lnTo>
                  <a:lnTo>
                    <a:pt x="200" y="531"/>
                  </a:lnTo>
                  <a:lnTo>
                    <a:pt x="200" y="540"/>
                  </a:lnTo>
                  <a:lnTo>
                    <a:pt x="200" y="540"/>
                  </a:lnTo>
                  <a:lnTo>
                    <a:pt x="204" y="536"/>
                  </a:lnTo>
                  <a:lnTo>
                    <a:pt x="204" y="531"/>
                  </a:lnTo>
                  <a:lnTo>
                    <a:pt x="209" y="522"/>
                  </a:lnTo>
                  <a:lnTo>
                    <a:pt x="209" y="531"/>
                  </a:lnTo>
                  <a:lnTo>
                    <a:pt x="209" y="518"/>
                  </a:lnTo>
                  <a:lnTo>
                    <a:pt x="209" y="522"/>
                  </a:lnTo>
                  <a:lnTo>
                    <a:pt x="213" y="527"/>
                  </a:lnTo>
                  <a:lnTo>
                    <a:pt x="213" y="531"/>
                  </a:lnTo>
                  <a:lnTo>
                    <a:pt x="213" y="518"/>
                  </a:lnTo>
                  <a:lnTo>
                    <a:pt x="218" y="522"/>
                  </a:lnTo>
                  <a:lnTo>
                    <a:pt x="218" y="513"/>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 name="Freeform 437"/>
            <p:cNvSpPr>
              <a:spLocks/>
            </p:cNvSpPr>
            <p:nvPr/>
          </p:nvSpPr>
          <p:spPr bwMode="auto">
            <a:xfrm>
              <a:off x="7875588" y="5272088"/>
              <a:ext cx="317500" cy="193675"/>
            </a:xfrm>
            <a:custGeom>
              <a:avLst/>
              <a:gdLst/>
              <a:ahLst/>
              <a:cxnLst>
                <a:cxn ang="0">
                  <a:pos x="4" y="100"/>
                </a:cxn>
                <a:cxn ang="0">
                  <a:pos x="9" y="95"/>
                </a:cxn>
                <a:cxn ang="0">
                  <a:pos x="13" y="82"/>
                </a:cxn>
                <a:cxn ang="0">
                  <a:pos x="18" y="68"/>
                </a:cxn>
                <a:cxn ang="0">
                  <a:pos x="23" y="54"/>
                </a:cxn>
                <a:cxn ang="0">
                  <a:pos x="27" y="27"/>
                </a:cxn>
                <a:cxn ang="0">
                  <a:pos x="36" y="9"/>
                </a:cxn>
                <a:cxn ang="0">
                  <a:pos x="41" y="4"/>
                </a:cxn>
                <a:cxn ang="0">
                  <a:pos x="45" y="4"/>
                </a:cxn>
                <a:cxn ang="0">
                  <a:pos x="50" y="14"/>
                </a:cxn>
                <a:cxn ang="0">
                  <a:pos x="54" y="59"/>
                </a:cxn>
                <a:cxn ang="0">
                  <a:pos x="59" y="73"/>
                </a:cxn>
                <a:cxn ang="0">
                  <a:pos x="63" y="77"/>
                </a:cxn>
                <a:cxn ang="0">
                  <a:pos x="68" y="86"/>
                </a:cxn>
                <a:cxn ang="0">
                  <a:pos x="72" y="109"/>
                </a:cxn>
                <a:cxn ang="0">
                  <a:pos x="77" y="100"/>
                </a:cxn>
                <a:cxn ang="0">
                  <a:pos x="82" y="100"/>
                </a:cxn>
                <a:cxn ang="0">
                  <a:pos x="82" y="95"/>
                </a:cxn>
                <a:cxn ang="0">
                  <a:pos x="86" y="95"/>
                </a:cxn>
                <a:cxn ang="0">
                  <a:pos x="91" y="91"/>
                </a:cxn>
                <a:cxn ang="0">
                  <a:pos x="95" y="95"/>
                </a:cxn>
                <a:cxn ang="0">
                  <a:pos x="100" y="100"/>
                </a:cxn>
                <a:cxn ang="0">
                  <a:pos x="104" y="104"/>
                </a:cxn>
                <a:cxn ang="0">
                  <a:pos x="109" y="95"/>
                </a:cxn>
                <a:cxn ang="0">
                  <a:pos x="113" y="91"/>
                </a:cxn>
                <a:cxn ang="0">
                  <a:pos x="118" y="104"/>
                </a:cxn>
                <a:cxn ang="0">
                  <a:pos x="122" y="104"/>
                </a:cxn>
                <a:cxn ang="0">
                  <a:pos x="127" y="104"/>
                </a:cxn>
                <a:cxn ang="0">
                  <a:pos x="131" y="95"/>
                </a:cxn>
                <a:cxn ang="0">
                  <a:pos x="141" y="104"/>
                </a:cxn>
                <a:cxn ang="0">
                  <a:pos x="145" y="118"/>
                </a:cxn>
                <a:cxn ang="0">
                  <a:pos x="150" y="113"/>
                </a:cxn>
                <a:cxn ang="0">
                  <a:pos x="150" y="113"/>
                </a:cxn>
                <a:cxn ang="0">
                  <a:pos x="154" y="109"/>
                </a:cxn>
                <a:cxn ang="0">
                  <a:pos x="159" y="113"/>
                </a:cxn>
                <a:cxn ang="0">
                  <a:pos x="163" y="113"/>
                </a:cxn>
                <a:cxn ang="0">
                  <a:pos x="168" y="113"/>
                </a:cxn>
                <a:cxn ang="0">
                  <a:pos x="172" y="113"/>
                </a:cxn>
                <a:cxn ang="0">
                  <a:pos x="181" y="109"/>
                </a:cxn>
                <a:cxn ang="0">
                  <a:pos x="186" y="113"/>
                </a:cxn>
                <a:cxn ang="0">
                  <a:pos x="191" y="109"/>
                </a:cxn>
                <a:cxn ang="0">
                  <a:pos x="195" y="113"/>
                </a:cxn>
              </a:cxnLst>
              <a:rect l="0" t="0" r="r" b="b"/>
              <a:pathLst>
                <a:path w="200" h="122">
                  <a:moveTo>
                    <a:pt x="0" y="95"/>
                  </a:moveTo>
                  <a:lnTo>
                    <a:pt x="4" y="100"/>
                  </a:lnTo>
                  <a:lnTo>
                    <a:pt x="4" y="100"/>
                  </a:lnTo>
                  <a:lnTo>
                    <a:pt x="4" y="95"/>
                  </a:lnTo>
                  <a:lnTo>
                    <a:pt x="9" y="91"/>
                  </a:lnTo>
                  <a:lnTo>
                    <a:pt x="9" y="95"/>
                  </a:lnTo>
                  <a:lnTo>
                    <a:pt x="9" y="82"/>
                  </a:lnTo>
                  <a:lnTo>
                    <a:pt x="13" y="77"/>
                  </a:lnTo>
                  <a:lnTo>
                    <a:pt x="13" y="82"/>
                  </a:lnTo>
                  <a:lnTo>
                    <a:pt x="13" y="68"/>
                  </a:lnTo>
                  <a:lnTo>
                    <a:pt x="18" y="63"/>
                  </a:lnTo>
                  <a:lnTo>
                    <a:pt x="18" y="68"/>
                  </a:lnTo>
                  <a:lnTo>
                    <a:pt x="18" y="54"/>
                  </a:lnTo>
                  <a:lnTo>
                    <a:pt x="18" y="59"/>
                  </a:lnTo>
                  <a:lnTo>
                    <a:pt x="23" y="54"/>
                  </a:lnTo>
                  <a:lnTo>
                    <a:pt x="23" y="41"/>
                  </a:lnTo>
                  <a:lnTo>
                    <a:pt x="27" y="36"/>
                  </a:lnTo>
                  <a:lnTo>
                    <a:pt x="27" y="27"/>
                  </a:lnTo>
                  <a:lnTo>
                    <a:pt x="32" y="18"/>
                  </a:lnTo>
                  <a:lnTo>
                    <a:pt x="32" y="4"/>
                  </a:lnTo>
                  <a:lnTo>
                    <a:pt x="36" y="9"/>
                  </a:lnTo>
                  <a:lnTo>
                    <a:pt x="36" y="0"/>
                  </a:lnTo>
                  <a:lnTo>
                    <a:pt x="36" y="9"/>
                  </a:lnTo>
                  <a:lnTo>
                    <a:pt x="41" y="4"/>
                  </a:lnTo>
                  <a:lnTo>
                    <a:pt x="41" y="0"/>
                  </a:lnTo>
                  <a:lnTo>
                    <a:pt x="41" y="0"/>
                  </a:lnTo>
                  <a:lnTo>
                    <a:pt x="45" y="4"/>
                  </a:lnTo>
                  <a:lnTo>
                    <a:pt x="45" y="14"/>
                  </a:lnTo>
                  <a:lnTo>
                    <a:pt x="50" y="18"/>
                  </a:lnTo>
                  <a:lnTo>
                    <a:pt x="50" y="14"/>
                  </a:lnTo>
                  <a:lnTo>
                    <a:pt x="50" y="32"/>
                  </a:lnTo>
                  <a:lnTo>
                    <a:pt x="54" y="36"/>
                  </a:lnTo>
                  <a:lnTo>
                    <a:pt x="54" y="59"/>
                  </a:lnTo>
                  <a:lnTo>
                    <a:pt x="59" y="63"/>
                  </a:lnTo>
                  <a:lnTo>
                    <a:pt x="59" y="63"/>
                  </a:lnTo>
                  <a:lnTo>
                    <a:pt x="59" y="73"/>
                  </a:lnTo>
                  <a:lnTo>
                    <a:pt x="63" y="77"/>
                  </a:lnTo>
                  <a:lnTo>
                    <a:pt x="63" y="91"/>
                  </a:lnTo>
                  <a:lnTo>
                    <a:pt x="63" y="77"/>
                  </a:lnTo>
                  <a:lnTo>
                    <a:pt x="63" y="86"/>
                  </a:lnTo>
                  <a:lnTo>
                    <a:pt x="68" y="91"/>
                  </a:lnTo>
                  <a:lnTo>
                    <a:pt x="68" y="86"/>
                  </a:lnTo>
                  <a:lnTo>
                    <a:pt x="68" y="95"/>
                  </a:lnTo>
                  <a:lnTo>
                    <a:pt x="72" y="91"/>
                  </a:lnTo>
                  <a:lnTo>
                    <a:pt x="72" y="109"/>
                  </a:lnTo>
                  <a:lnTo>
                    <a:pt x="72" y="95"/>
                  </a:lnTo>
                  <a:lnTo>
                    <a:pt x="77" y="100"/>
                  </a:lnTo>
                  <a:lnTo>
                    <a:pt x="77" y="100"/>
                  </a:lnTo>
                  <a:lnTo>
                    <a:pt x="77" y="91"/>
                  </a:lnTo>
                  <a:lnTo>
                    <a:pt x="77" y="95"/>
                  </a:lnTo>
                  <a:lnTo>
                    <a:pt x="82" y="100"/>
                  </a:lnTo>
                  <a:lnTo>
                    <a:pt x="82" y="104"/>
                  </a:lnTo>
                  <a:lnTo>
                    <a:pt x="82" y="91"/>
                  </a:lnTo>
                  <a:lnTo>
                    <a:pt x="82" y="95"/>
                  </a:lnTo>
                  <a:lnTo>
                    <a:pt x="86" y="100"/>
                  </a:lnTo>
                  <a:lnTo>
                    <a:pt x="86" y="91"/>
                  </a:lnTo>
                  <a:lnTo>
                    <a:pt x="86" y="95"/>
                  </a:lnTo>
                  <a:lnTo>
                    <a:pt x="91" y="91"/>
                  </a:lnTo>
                  <a:lnTo>
                    <a:pt x="91" y="95"/>
                  </a:lnTo>
                  <a:lnTo>
                    <a:pt x="91" y="91"/>
                  </a:lnTo>
                  <a:lnTo>
                    <a:pt x="95" y="95"/>
                  </a:lnTo>
                  <a:lnTo>
                    <a:pt x="95" y="91"/>
                  </a:lnTo>
                  <a:lnTo>
                    <a:pt x="95" y="95"/>
                  </a:lnTo>
                  <a:lnTo>
                    <a:pt x="100" y="91"/>
                  </a:lnTo>
                  <a:lnTo>
                    <a:pt x="100" y="104"/>
                  </a:lnTo>
                  <a:lnTo>
                    <a:pt x="100" y="100"/>
                  </a:lnTo>
                  <a:lnTo>
                    <a:pt x="104" y="104"/>
                  </a:lnTo>
                  <a:lnTo>
                    <a:pt x="104" y="95"/>
                  </a:lnTo>
                  <a:lnTo>
                    <a:pt x="104" y="104"/>
                  </a:lnTo>
                  <a:lnTo>
                    <a:pt x="109" y="100"/>
                  </a:lnTo>
                  <a:lnTo>
                    <a:pt x="109" y="104"/>
                  </a:lnTo>
                  <a:lnTo>
                    <a:pt x="109" y="95"/>
                  </a:lnTo>
                  <a:lnTo>
                    <a:pt x="109" y="104"/>
                  </a:lnTo>
                  <a:lnTo>
                    <a:pt x="113" y="100"/>
                  </a:lnTo>
                  <a:lnTo>
                    <a:pt x="113" y="91"/>
                  </a:lnTo>
                  <a:lnTo>
                    <a:pt x="113" y="100"/>
                  </a:lnTo>
                  <a:lnTo>
                    <a:pt x="118" y="95"/>
                  </a:lnTo>
                  <a:lnTo>
                    <a:pt x="118" y="104"/>
                  </a:lnTo>
                  <a:lnTo>
                    <a:pt x="118" y="100"/>
                  </a:lnTo>
                  <a:lnTo>
                    <a:pt x="122" y="95"/>
                  </a:lnTo>
                  <a:lnTo>
                    <a:pt x="122" y="104"/>
                  </a:lnTo>
                  <a:lnTo>
                    <a:pt x="127" y="109"/>
                  </a:lnTo>
                  <a:lnTo>
                    <a:pt x="127" y="113"/>
                  </a:lnTo>
                  <a:lnTo>
                    <a:pt x="127" y="104"/>
                  </a:lnTo>
                  <a:lnTo>
                    <a:pt x="131" y="100"/>
                  </a:lnTo>
                  <a:lnTo>
                    <a:pt x="131" y="113"/>
                  </a:lnTo>
                  <a:lnTo>
                    <a:pt x="131" y="95"/>
                  </a:lnTo>
                  <a:lnTo>
                    <a:pt x="131" y="109"/>
                  </a:lnTo>
                  <a:lnTo>
                    <a:pt x="141" y="109"/>
                  </a:lnTo>
                  <a:lnTo>
                    <a:pt x="141" y="104"/>
                  </a:lnTo>
                  <a:lnTo>
                    <a:pt x="141" y="109"/>
                  </a:lnTo>
                  <a:lnTo>
                    <a:pt x="145" y="113"/>
                  </a:lnTo>
                  <a:lnTo>
                    <a:pt x="145" y="118"/>
                  </a:lnTo>
                  <a:lnTo>
                    <a:pt x="145" y="100"/>
                  </a:lnTo>
                  <a:lnTo>
                    <a:pt x="145" y="109"/>
                  </a:lnTo>
                  <a:lnTo>
                    <a:pt x="150" y="113"/>
                  </a:lnTo>
                  <a:lnTo>
                    <a:pt x="150" y="118"/>
                  </a:lnTo>
                  <a:lnTo>
                    <a:pt x="150" y="104"/>
                  </a:lnTo>
                  <a:lnTo>
                    <a:pt x="150" y="113"/>
                  </a:lnTo>
                  <a:lnTo>
                    <a:pt x="154" y="109"/>
                  </a:lnTo>
                  <a:lnTo>
                    <a:pt x="154" y="118"/>
                  </a:lnTo>
                  <a:lnTo>
                    <a:pt x="154" y="109"/>
                  </a:lnTo>
                  <a:lnTo>
                    <a:pt x="154" y="113"/>
                  </a:lnTo>
                  <a:lnTo>
                    <a:pt x="159" y="118"/>
                  </a:lnTo>
                  <a:lnTo>
                    <a:pt x="159" y="113"/>
                  </a:lnTo>
                  <a:lnTo>
                    <a:pt x="159" y="118"/>
                  </a:lnTo>
                  <a:lnTo>
                    <a:pt x="163" y="122"/>
                  </a:lnTo>
                  <a:lnTo>
                    <a:pt x="163" y="113"/>
                  </a:lnTo>
                  <a:lnTo>
                    <a:pt x="168" y="109"/>
                  </a:lnTo>
                  <a:lnTo>
                    <a:pt x="168" y="109"/>
                  </a:lnTo>
                  <a:lnTo>
                    <a:pt x="168" y="113"/>
                  </a:lnTo>
                  <a:lnTo>
                    <a:pt x="172" y="118"/>
                  </a:lnTo>
                  <a:lnTo>
                    <a:pt x="172" y="109"/>
                  </a:lnTo>
                  <a:lnTo>
                    <a:pt x="172" y="113"/>
                  </a:lnTo>
                  <a:lnTo>
                    <a:pt x="177" y="113"/>
                  </a:lnTo>
                  <a:lnTo>
                    <a:pt x="181" y="118"/>
                  </a:lnTo>
                  <a:lnTo>
                    <a:pt x="181" y="109"/>
                  </a:lnTo>
                  <a:lnTo>
                    <a:pt x="181" y="113"/>
                  </a:lnTo>
                  <a:lnTo>
                    <a:pt x="186" y="118"/>
                  </a:lnTo>
                  <a:lnTo>
                    <a:pt x="186" y="113"/>
                  </a:lnTo>
                  <a:lnTo>
                    <a:pt x="186" y="118"/>
                  </a:lnTo>
                  <a:lnTo>
                    <a:pt x="191" y="122"/>
                  </a:lnTo>
                  <a:lnTo>
                    <a:pt x="191" y="109"/>
                  </a:lnTo>
                  <a:lnTo>
                    <a:pt x="195" y="113"/>
                  </a:lnTo>
                  <a:lnTo>
                    <a:pt x="195" y="118"/>
                  </a:lnTo>
                  <a:lnTo>
                    <a:pt x="195" y="113"/>
                  </a:lnTo>
                  <a:lnTo>
                    <a:pt x="200" y="118"/>
                  </a:lnTo>
                  <a:lnTo>
                    <a:pt x="200" y="113"/>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5" name="Freeform 438"/>
            <p:cNvSpPr>
              <a:spLocks/>
            </p:cNvSpPr>
            <p:nvPr/>
          </p:nvSpPr>
          <p:spPr bwMode="auto">
            <a:xfrm>
              <a:off x="8193088" y="4573588"/>
              <a:ext cx="352425" cy="985838"/>
            </a:xfrm>
            <a:custGeom>
              <a:avLst/>
              <a:gdLst/>
              <a:ahLst/>
              <a:cxnLst>
                <a:cxn ang="0">
                  <a:pos x="4" y="558"/>
                </a:cxn>
                <a:cxn ang="0">
                  <a:pos x="9" y="549"/>
                </a:cxn>
                <a:cxn ang="0">
                  <a:pos x="13" y="540"/>
                </a:cxn>
                <a:cxn ang="0">
                  <a:pos x="22" y="517"/>
                </a:cxn>
                <a:cxn ang="0">
                  <a:pos x="27" y="508"/>
                </a:cxn>
                <a:cxn ang="0">
                  <a:pos x="31" y="458"/>
                </a:cxn>
                <a:cxn ang="0">
                  <a:pos x="36" y="481"/>
                </a:cxn>
                <a:cxn ang="0">
                  <a:pos x="40" y="517"/>
                </a:cxn>
                <a:cxn ang="0">
                  <a:pos x="45" y="517"/>
                </a:cxn>
                <a:cxn ang="0">
                  <a:pos x="50" y="544"/>
                </a:cxn>
                <a:cxn ang="0">
                  <a:pos x="59" y="553"/>
                </a:cxn>
                <a:cxn ang="0">
                  <a:pos x="63" y="572"/>
                </a:cxn>
                <a:cxn ang="0">
                  <a:pos x="68" y="576"/>
                </a:cxn>
                <a:cxn ang="0">
                  <a:pos x="72" y="572"/>
                </a:cxn>
                <a:cxn ang="0">
                  <a:pos x="77" y="576"/>
                </a:cxn>
                <a:cxn ang="0">
                  <a:pos x="81" y="621"/>
                </a:cxn>
                <a:cxn ang="0">
                  <a:pos x="86" y="558"/>
                </a:cxn>
                <a:cxn ang="0">
                  <a:pos x="90" y="444"/>
                </a:cxn>
                <a:cxn ang="0">
                  <a:pos x="99" y="199"/>
                </a:cxn>
                <a:cxn ang="0">
                  <a:pos x="104" y="18"/>
                </a:cxn>
                <a:cxn ang="0">
                  <a:pos x="109" y="395"/>
                </a:cxn>
                <a:cxn ang="0">
                  <a:pos x="118" y="494"/>
                </a:cxn>
                <a:cxn ang="0">
                  <a:pos x="122" y="540"/>
                </a:cxn>
                <a:cxn ang="0">
                  <a:pos x="127" y="549"/>
                </a:cxn>
                <a:cxn ang="0">
                  <a:pos x="131" y="549"/>
                </a:cxn>
                <a:cxn ang="0">
                  <a:pos x="140" y="549"/>
                </a:cxn>
                <a:cxn ang="0">
                  <a:pos x="145" y="540"/>
                </a:cxn>
                <a:cxn ang="0">
                  <a:pos x="145" y="540"/>
                </a:cxn>
                <a:cxn ang="0">
                  <a:pos x="149" y="540"/>
                </a:cxn>
                <a:cxn ang="0">
                  <a:pos x="158" y="540"/>
                </a:cxn>
                <a:cxn ang="0">
                  <a:pos x="163" y="531"/>
                </a:cxn>
                <a:cxn ang="0">
                  <a:pos x="168" y="526"/>
                </a:cxn>
                <a:cxn ang="0">
                  <a:pos x="168" y="522"/>
                </a:cxn>
                <a:cxn ang="0">
                  <a:pos x="172" y="517"/>
                </a:cxn>
                <a:cxn ang="0">
                  <a:pos x="177" y="508"/>
                </a:cxn>
                <a:cxn ang="0">
                  <a:pos x="186" y="503"/>
                </a:cxn>
                <a:cxn ang="0">
                  <a:pos x="190" y="490"/>
                </a:cxn>
                <a:cxn ang="0">
                  <a:pos x="195" y="463"/>
                </a:cxn>
                <a:cxn ang="0">
                  <a:pos x="204" y="435"/>
                </a:cxn>
                <a:cxn ang="0">
                  <a:pos x="208" y="422"/>
                </a:cxn>
                <a:cxn ang="0">
                  <a:pos x="213" y="399"/>
                </a:cxn>
                <a:cxn ang="0">
                  <a:pos x="217" y="413"/>
                </a:cxn>
              </a:cxnLst>
              <a:rect l="0" t="0" r="r" b="b"/>
              <a:pathLst>
                <a:path w="222" h="621">
                  <a:moveTo>
                    <a:pt x="0" y="553"/>
                  </a:moveTo>
                  <a:lnTo>
                    <a:pt x="4" y="549"/>
                  </a:lnTo>
                  <a:lnTo>
                    <a:pt x="4" y="558"/>
                  </a:lnTo>
                  <a:lnTo>
                    <a:pt x="4" y="553"/>
                  </a:lnTo>
                  <a:lnTo>
                    <a:pt x="9" y="558"/>
                  </a:lnTo>
                  <a:lnTo>
                    <a:pt x="9" y="549"/>
                  </a:lnTo>
                  <a:lnTo>
                    <a:pt x="9" y="553"/>
                  </a:lnTo>
                  <a:lnTo>
                    <a:pt x="13" y="549"/>
                  </a:lnTo>
                  <a:lnTo>
                    <a:pt x="13" y="540"/>
                  </a:lnTo>
                  <a:lnTo>
                    <a:pt x="18" y="535"/>
                  </a:lnTo>
                  <a:lnTo>
                    <a:pt x="18" y="513"/>
                  </a:lnTo>
                  <a:lnTo>
                    <a:pt x="22" y="517"/>
                  </a:lnTo>
                  <a:lnTo>
                    <a:pt x="22" y="508"/>
                  </a:lnTo>
                  <a:lnTo>
                    <a:pt x="22" y="522"/>
                  </a:lnTo>
                  <a:lnTo>
                    <a:pt x="27" y="508"/>
                  </a:lnTo>
                  <a:lnTo>
                    <a:pt x="27" y="472"/>
                  </a:lnTo>
                  <a:lnTo>
                    <a:pt x="31" y="463"/>
                  </a:lnTo>
                  <a:lnTo>
                    <a:pt x="31" y="458"/>
                  </a:lnTo>
                  <a:lnTo>
                    <a:pt x="31" y="467"/>
                  </a:lnTo>
                  <a:lnTo>
                    <a:pt x="36" y="472"/>
                  </a:lnTo>
                  <a:lnTo>
                    <a:pt x="36" y="481"/>
                  </a:lnTo>
                  <a:lnTo>
                    <a:pt x="36" y="476"/>
                  </a:lnTo>
                  <a:lnTo>
                    <a:pt x="40" y="481"/>
                  </a:lnTo>
                  <a:lnTo>
                    <a:pt x="40" y="517"/>
                  </a:lnTo>
                  <a:lnTo>
                    <a:pt x="45" y="522"/>
                  </a:lnTo>
                  <a:lnTo>
                    <a:pt x="45" y="531"/>
                  </a:lnTo>
                  <a:lnTo>
                    <a:pt x="45" y="517"/>
                  </a:lnTo>
                  <a:lnTo>
                    <a:pt x="45" y="522"/>
                  </a:lnTo>
                  <a:lnTo>
                    <a:pt x="50" y="513"/>
                  </a:lnTo>
                  <a:lnTo>
                    <a:pt x="50" y="544"/>
                  </a:lnTo>
                  <a:lnTo>
                    <a:pt x="54" y="540"/>
                  </a:lnTo>
                  <a:lnTo>
                    <a:pt x="54" y="549"/>
                  </a:lnTo>
                  <a:lnTo>
                    <a:pt x="59" y="553"/>
                  </a:lnTo>
                  <a:lnTo>
                    <a:pt x="59" y="567"/>
                  </a:lnTo>
                  <a:lnTo>
                    <a:pt x="63" y="572"/>
                  </a:lnTo>
                  <a:lnTo>
                    <a:pt x="63" y="572"/>
                  </a:lnTo>
                  <a:lnTo>
                    <a:pt x="63" y="567"/>
                  </a:lnTo>
                  <a:lnTo>
                    <a:pt x="63" y="572"/>
                  </a:lnTo>
                  <a:lnTo>
                    <a:pt x="68" y="576"/>
                  </a:lnTo>
                  <a:lnTo>
                    <a:pt x="68" y="572"/>
                  </a:lnTo>
                  <a:lnTo>
                    <a:pt x="68" y="576"/>
                  </a:lnTo>
                  <a:lnTo>
                    <a:pt x="72" y="572"/>
                  </a:lnTo>
                  <a:lnTo>
                    <a:pt x="72" y="567"/>
                  </a:lnTo>
                  <a:lnTo>
                    <a:pt x="72" y="572"/>
                  </a:lnTo>
                  <a:lnTo>
                    <a:pt x="77" y="576"/>
                  </a:lnTo>
                  <a:lnTo>
                    <a:pt x="77" y="599"/>
                  </a:lnTo>
                  <a:lnTo>
                    <a:pt x="81" y="603"/>
                  </a:lnTo>
                  <a:lnTo>
                    <a:pt x="81" y="621"/>
                  </a:lnTo>
                  <a:lnTo>
                    <a:pt x="81" y="590"/>
                  </a:lnTo>
                  <a:lnTo>
                    <a:pt x="86" y="585"/>
                  </a:lnTo>
                  <a:lnTo>
                    <a:pt x="86" y="558"/>
                  </a:lnTo>
                  <a:lnTo>
                    <a:pt x="86" y="572"/>
                  </a:lnTo>
                  <a:lnTo>
                    <a:pt x="90" y="558"/>
                  </a:lnTo>
                  <a:lnTo>
                    <a:pt x="90" y="444"/>
                  </a:lnTo>
                  <a:lnTo>
                    <a:pt x="95" y="435"/>
                  </a:lnTo>
                  <a:lnTo>
                    <a:pt x="95" y="227"/>
                  </a:lnTo>
                  <a:lnTo>
                    <a:pt x="99" y="199"/>
                  </a:lnTo>
                  <a:lnTo>
                    <a:pt x="99" y="0"/>
                  </a:lnTo>
                  <a:lnTo>
                    <a:pt x="99" y="4"/>
                  </a:lnTo>
                  <a:lnTo>
                    <a:pt x="104" y="18"/>
                  </a:lnTo>
                  <a:lnTo>
                    <a:pt x="104" y="195"/>
                  </a:lnTo>
                  <a:lnTo>
                    <a:pt x="109" y="213"/>
                  </a:lnTo>
                  <a:lnTo>
                    <a:pt x="109" y="395"/>
                  </a:lnTo>
                  <a:lnTo>
                    <a:pt x="113" y="404"/>
                  </a:lnTo>
                  <a:lnTo>
                    <a:pt x="113" y="490"/>
                  </a:lnTo>
                  <a:lnTo>
                    <a:pt x="118" y="494"/>
                  </a:lnTo>
                  <a:lnTo>
                    <a:pt x="118" y="526"/>
                  </a:lnTo>
                  <a:lnTo>
                    <a:pt x="122" y="531"/>
                  </a:lnTo>
                  <a:lnTo>
                    <a:pt x="122" y="540"/>
                  </a:lnTo>
                  <a:lnTo>
                    <a:pt x="127" y="544"/>
                  </a:lnTo>
                  <a:lnTo>
                    <a:pt x="127" y="540"/>
                  </a:lnTo>
                  <a:lnTo>
                    <a:pt x="127" y="549"/>
                  </a:lnTo>
                  <a:lnTo>
                    <a:pt x="131" y="544"/>
                  </a:lnTo>
                  <a:lnTo>
                    <a:pt x="131" y="553"/>
                  </a:lnTo>
                  <a:lnTo>
                    <a:pt x="131" y="549"/>
                  </a:lnTo>
                  <a:lnTo>
                    <a:pt x="136" y="544"/>
                  </a:lnTo>
                  <a:lnTo>
                    <a:pt x="136" y="553"/>
                  </a:lnTo>
                  <a:lnTo>
                    <a:pt x="140" y="549"/>
                  </a:lnTo>
                  <a:lnTo>
                    <a:pt x="140" y="544"/>
                  </a:lnTo>
                  <a:lnTo>
                    <a:pt x="140" y="544"/>
                  </a:lnTo>
                  <a:lnTo>
                    <a:pt x="145" y="540"/>
                  </a:lnTo>
                  <a:lnTo>
                    <a:pt x="145" y="544"/>
                  </a:lnTo>
                  <a:lnTo>
                    <a:pt x="145" y="535"/>
                  </a:lnTo>
                  <a:lnTo>
                    <a:pt x="145" y="540"/>
                  </a:lnTo>
                  <a:lnTo>
                    <a:pt x="149" y="544"/>
                  </a:lnTo>
                  <a:lnTo>
                    <a:pt x="149" y="531"/>
                  </a:lnTo>
                  <a:lnTo>
                    <a:pt x="149" y="540"/>
                  </a:lnTo>
                  <a:lnTo>
                    <a:pt x="154" y="535"/>
                  </a:lnTo>
                  <a:lnTo>
                    <a:pt x="154" y="544"/>
                  </a:lnTo>
                  <a:lnTo>
                    <a:pt x="158" y="540"/>
                  </a:lnTo>
                  <a:lnTo>
                    <a:pt x="158" y="531"/>
                  </a:lnTo>
                  <a:lnTo>
                    <a:pt x="158" y="535"/>
                  </a:lnTo>
                  <a:lnTo>
                    <a:pt x="163" y="531"/>
                  </a:lnTo>
                  <a:lnTo>
                    <a:pt x="163" y="526"/>
                  </a:lnTo>
                  <a:lnTo>
                    <a:pt x="163" y="531"/>
                  </a:lnTo>
                  <a:lnTo>
                    <a:pt x="168" y="526"/>
                  </a:lnTo>
                  <a:lnTo>
                    <a:pt x="168" y="526"/>
                  </a:lnTo>
                  <a:lnTo>
                    <a:pt x="168" y="522"/>
                  </a:lnTo>
                  <a:lnTo>
                    <a:pt x="168" y="522"/>
                  </a:lnTo>
                  <a:lnTo>
                    <a:pt x="172" y="517"/>
                  </a:lnTo>
                  <a:lnTo>
                    <a:pt x="172" y="522"/>
                  </a:lnTo>
                  <a:lnTo>
                    <a:pt x="172" y="517"/>
                  </a:lnTo>
                  <a:lnTo>
                    <a:pt x="177" y="513"/>
                  </a:lnTo>
                  <a:lnTo>
                    <a:pt x="177" y="503"/>
                  </a:lnTo>
                  <a:lnTo>
                    <a:pt x="177" y="508"/>
                  </a:lnTo>
                  <a:lnTo>
                    <a:pt x="181" y="503"/>
                  </a:lnTo>
                  <a:lnTo>
                    <a:pt x="181" y="508"/>
                  </a:lnTo>
                  <a:lnTo>
                    <a:pt x="186" y="503"/>
                  </a:lnTo>
                  <a:lnTo>
                    <a:pt x="186" y="508"/>
                  </a:lnTo>
                  <a:lnTo>
                    <a:pt x="186" y="494"/>
                  </a:lnTo>
                  <a:lnTo>
                    <a:pt x="190" y="490"/>
                  </a:lnTo>
                  <a:lnTo>
                    <a:pt x="190" y="481"/>
                  </a:lnTo>
                  <a:lnTo>
                    <a:pt x="195" y="476"/>
                  </a:lnTo>
                  <a:lnTo>
                    <a:pt x="195" y="463"/>
                  </a:lnTo>
                  <a:lnTo>
                    <a:pt x="199" y="458"/>
                  </a:lnTo>
                  <a:lnTo>
                    <a:pt x="199" y="440"/>
                  </a:lnTo>
                  <a:lnTo>
                    <a:pt x="204" y="435"/>
                  </a:lnTo>
                  <a:lnTo>
                    <a:pt x="204" y="440"/>
                  </a:lnTo>
                  <a:lnTo>
                    <a:pt x="204" y="426"/>
                  </a:lnTo>
                  <a:lnTo>
                    <a:pt x="208" y="422"/>
                  </a:lnTo>
                  <a:lnTo>
                    <a:pt x="208" y="413"/>
                  </a:lnTo>
                  <a:lnTo>
                    <a:pt x="213" y="408"/>
                  </a:lnTo>
                  <a:lnTo>
                    <a:pt x="213" y="399"/>
                  </a:lnTo>
                  <a:lnTo>
                    <a:pt x="217" y="404"/>
                  </a:lnTo>
                  <a:lnTo>
                    <a:pt x="217" y="399"/>
                  </a:lnTo>
                  <a:lnTo>
                    <a:pt x="217" y="413"/>
                  </a:lnTo>
                  <a:lnTo>
                    <a:pt x="222" y="417"/>
                  </a:lnTo>
                  <a:lnTo>
                    <a:pt x="222" y="426"/>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6" name="Freeform 439"/>
            <p:cNvSpPr>
              <a:spLocks/>
            </p:cNvSpPr>
            <p:nvPr/>
          </p:nvSpPr>
          <p:spPr bwMode="auto">
            <a:xfrm>
              <a:off x="8545513" y="5249863"/>
              <a:ext cx="280988" cy="173038"/>
            </a:xfrm>
            <a:custGeom>
              <a:avLst/>
              <a:gdLst/>
              <a:ahLst/>
              <a:cxnLst>
                <a:cxn ang="0">
                  <a:pos x="5" y="5"/>
                </a:cxn>
                <a:cxn ang="0">
                  <a:pos x="9" y="32"/>
                </a:cxn>
                <a:cxn ang="0">
                  <a:pos x="14" y="50"/>
                </a:cxn>
                <a:cxn ang="0">
                  <a:pos x="18" y="64"/>
                </a:cxn>
                <a:cxn ang="0">
                  <a:pos x="23" y="77"/>
                </a:cxn>
                <a:cxn ang="0">
                  <a:pos x="27" y="91"/>
                </a:cxn>
                <a:cxn ang="0">
                  <a:pos x="32" y="82"/>
                </a:cxn>
                <a:cxn ang="0">
                  <a:pos x="32" y="82"/>
                </a:cxn>
                <a:cxn ang="0">
                  <a:pos x="36" y="82"/>
                </a:cxn>
                <a:cxn ang="0">
                  <a:pos x="41" y="82"/>
                </a:cxn>
                <a:cxn ang="0">
                  <a:pos x="50" y="77"/>
                </a:cxn>
                <a:cxn ang="0">
                  <a:pos x="50" y="82"/>
                </a:cxn>
                <a:cxn ang="0">
                  <a:pos x="59" y="82"/>
                </a:cxn>
                <a:cxn ang="0">
                  <a:pos x="64" y="82"/>
                </a:cxn>
                <a:cxn ang="0">
                  <a:pos x="68" y="82"/>
                </a:cxn>
                <a:cxn ang="0">
                  <a:pos x="68" y="82"/>
                </a:cxn>
                <a:cxn ang="0">
                  <a:pos x="77" y="87"/>
                </a:cxn>
                <a:cxn ang="0">
                  <a:pos x="77" y="87"/>
                </a:cxn>
                <a:cxn ang="0">
                  <a:pos x="82" y="91"/>
                </a:cxn>
                <a:cxn ang="0">
                  <a:pos x="95" y="91"/>
                </a:cxn>
                <a:cxn ang="0">
                  <a:pos x="91" y="91"/>
                </a:cxn>
                <a:cxn ang="0">
                  <a:pos x="100" y="96"/>
                </a:cxn>
                <a:cxn ang="0">
                  <a:pos x="104" y="100"/>
                </a:cxn>
                <a:cxn ang="0">
                  <a:pos x="109" y="100"/>
                </a:cxn>
                <a:cxn ang="0">
                  <a:pos x="109" y="100"/>
                </a:cxn>
                <a:cxn ang="0">
                  <a:pos x="113" y="100"/>
                </a:cxn>
                <a:cxn ang="0">
                  <a:pos x="123" y="109"/>
                </a:cxn>
                <a:cxn ang="0">
                  <a:pos x="127" y="105"/>
                </a:cxn>
                <a:cxn ang="0">
                  <a:pos x="132" y="105"/>
                </a:cxn>
                <a:cxn ang="0">
                  <a:pos x="132" y="100"/>
                </a:cxn>
                <a:cxn ang="0">
                  <a:pos x="141" y="105"/>
                </a:cxn>
                <a:cxn ang="0">
                  <a:pos x="145" y="96"/>
                </a:cxn>
                <a:cxn ang="0">
                  <a:pos x="145" y="96"/>
                </a:cxn>
                <a:cxn ang="0">
                  <a:pos x="150" y="96"/>
                </a:cxn>
                <a:cxn ang="0">
                  <a:pos x="150" y="100"/>
                </a:cxn>
                <a:cxn ang="0">
                  <a:pos x="154" y="100"/>
                </a:cxn>
                <a:cxn ang="0">
                  <a:pos x="159" y="100"/>
                </a:cxn>
                <a:cxn ang="0">
                  <a:pos x="159" y="100"/>
                </a:cxn>
                <a:cxn ang="0">
                  <a:pos x="163" y="100"/>
                </a:cxn>
                <a:cxn ang="0">
                  <a:pos x="168" y="91"/>
                </a:cxn>
                <a:cxn ang="0">
                  <a:pos x="168" y="96"/>
                </a:cxn>
                <a:cxn ang="0">
                  <a:pos x="172" y="96"/>
                </a:cxn>
              </a:cxnLst>
              <a:rect l="0" t="0" r="r" b="b"/>
              <a:pathLst>
                <a:path w="177" h="109">
                  <a:moveTo>
                    <a:pt x="0" y="0"/>
                  </a:moveTo>
                  <a:lnTo>
                    <a:pt x="5" y="5"/>
                  </a:lnTo>
                  <a:lnTo>
                    <a:pt x="5" y="28"/>
                  </a:lnTo>
                  <a:lnTo>
                    <a:pt x="9" y="32"/>
                  </a:lnTo>
                  <a:lnTo>
                    <a:pt x="9" y="46"/>
                  </a:lnTo>
                  <a:lnTo>
                    <a:pt x="14" y="50"/>
                  </a:lnTo>
                  <a:lnTo>
                    <a:pt x="14" y="59"/>
                  </a:lnTo>
                  <a:lnTo>
                    <a:pt x="18" y="64"/>
                  </a:lnTo>
                  <a:lnTo>
                    <a:pt x="18" y="73"/>
                  </a:lnTo>
                  <a:lnTo>
                    <a:pt x="23" y="77"/>
                  </a:lnTo>
                  <a:lnTo>
                    <a:pt x="23" y="87"/>
                  </a:lnTo>
                  <a:lnTo>
                    <a:pt x="27" y="91"/>
                  </a:lnTo>
                  <a:lnTo>
                    <a:pt x="27" y="77"/>
                  </a:lnTo>
                  <a:lnTo>
                    <a:pt x="32" y="82"/>
                  </a:lnTo>
                  <a:lnTo>
                    <a:pt x="32" y="77"/>
                  </a:lnTo>
                  <a:lnTo>
                    <a:pt x="32" y="82"/>
                  </a:lnTo>
                  <a:lnTo>
                    <a:pt x="36" y="87"/>
                  </a:lnTo>
                  <a:lnTo>
                    <a:pt x="36" y="82"/>
                  </a:lnTo>
                  <a:lnTo>
                    <a:pt x="45" y="82"/>
                  </a:lnTo>
                  <a:lnTo>
                    <a:pt x="41" y="82"/>
                  </a:lnTo>
                  <a:lnTo>
                    <a:pt x="45" y="82"/>
                  </a:lnTo>
                  <a:lnTo>
                    <a:pt x="50" y="77"/>
                  </a:lnTo>
                  <a:lnTo>
                    <a:pt x="50" y="87"/>
                  </a:lnTo>
                  <a:lnTo>
                    <a:pt x="50" y="82"/>
                  </a:lnTo>
                  <a:lnTo>
                    <a:pt x="54" y="77"/>
                  </a:lnTo>
                  <a:lnTo>
                    <a:pt x="59" y="82"/>
                  </a:lnTo>
                  <a:lnTo>
                    <a:pt x="59" y="87"/>
                  </a:lnTo>
                  <a:lnTo>
                    <a:pt x="64" y="82"/>
                  </a:lnTo>
                  <a:lnTo>
                    <a:pt x="64" y="77"/>
                  </a:lnTo>
                  <a:lnTo>
                    <a:pt x="68" y="82"/>
                  </a:lnTo>
                  <a:lnTo>
                    <a:pt x="68" y="77"/>
                  </a:lnTo>
                  <a:lnTo>
                    <a:pt x="68" y="82"/>
                  </a:lnTo>
                  <a:lnTo>
                    <a:pt x="73" y="82"/>
                  </a:lnTo>
                  <a:lnTo>
                    <a:pt x="77" y="87"/>
                  </a:lnTo>
                  <a:lnTo>
                    <a:pt x="77" y="82"/>
                  </a:lnTo>
                  <a:lnTo>
                    <a:pt x="77" y="87"/>
                  </a:lnTo>
                  <a:lnTo>
                    <a:pt x="82" y="82"/>
                  </a:lnTo>
                  <a:lnTo>
                    <a:pt x="82" y="91"/>
                  </a:lnTo>
                  <a:lnTo>
                    <a:pt x="86" y="91"/>
                  </a:lnTo>
                  <a:lnTo>
                    <a:pt x="95" y="91"/>
                  </a:lnTo>
                  <a:lnTo>
                    <a:pt x="95" y="96"/>
                  </a:lnTo>
                  <a:lnTo>
                    <a:pt x="91" y="91"/>
                  </a:lnTo>
                  <a:lnTo>
                    <a:pt x="95" y="91"/>
                  </a:lnTo>
                  <a:lnTo>
                    <a:pt x="100" y="96"/>
                  </a:lnTo>
                  <a:lnTo>
                    <a:pt x="104" y="91"/>
                  </a:lnTo>
                  <a:lnTo>
                    <a:pt x="104" y="100"/>
                  </a:lnTo>
                  <a:lnTo>
                    <a:pt x="109" y="96"/>
                  </a:lnTo>
                  <a:lnTo>
                    <a:pt x="109" y="100"/>
                  </a:lnTo>
                  <a:lnTo>
                    <a:pt x="109" y="96"/>
                  </a:lnTo>
                  <a:lnTo>
                    <a:pt x="109" y="100"/>
                  </a:lnTo>
                  <a:lnTo>
                    <a:pt x="113" y="105"/>
                  </a:lnTo>
                  <a:lnTo>
                    <a:pt x="113" y="100"/>
                  </a:lnTo>
                  <a:lnTo>
                    <a:pt x="123" y="100"/>
                  </a:lnTo>
                  <a:lnTo>
                    <a:pt x="123" y="109"/>
                  </a:lnTo>
                  <a:lnTo>
                    <a:pt x="123" y="100"/>
                  </a:lnTo>
                  <a:lnTo>
                    <a:pt x="127" y="105"/>
                  </a:lnTo>
                  <a:lnTo>
                    <a:pt x="127" y="100"/>
                  </a:lnTo>
                  <a:lnTo>
                    <a:pt x="132" y="105"/>
                  </a:lnTo>
                  <a:lnTo>
                    <a:pt x="132" y="105"/>
                  </a:lnTo>
                  <a:lnTo>
                    <a:pt x="132" y="100"/>
                  </a:lnTo>
                  <a:lnTo>
                    <a:pt x="141" y="100"/>
                  </a:lnTo>
                  <a:lnTo>
                    <a:pt x="141" y="105"/>
                  </a:lnTo>
                  <a:lnTo>
                    <a:pt x="141" y="100"/>
                  </a:lnTo>
                  <a:lnTo>
                    <a:pt x="145" y="96"/>
                  </a:lnTo>
                  <a:lnTo>
                    <a:pt x="145" y="100"/>
                  </a:lnTo>
                  <a:lnTo>
                    <a:pt x="145" y="96"/>
                  </a:lnTo>
                  <a:lnTo>
                    <a:pt x="145" y="100"/>
                  </a:lnTo>
                  <a:lnTo>
                    <a:pt x="150" y="96"/>
                  </a:lnTo>
                  <a:lnTo>
                    <a:pt x="150" y="105"/>
                  </a:lnTo>
                  <a:lnTo>
                    <a:pt x="150" y="100"/>
                  </a:lnTo>
                  <a:lnTo>
                    <a:pt x="154" y="96"/>
                  </a:lnTo>
                  <a:lnTo>
                    <a:pt x="154" y="100"/>
                  </a:lnTo>
                  <a:lnTo>
                    <a:pt x="154" y="96"/>
                  </a:lnTo>
                  <a:lnTo>
                    <a:pt x="159" y="100"/>
                  </a:lnTo>
                  <a:lnTo>
                    <a:pt x="159" y="109"/>
                  </a:lnTo>
                  <a:lnTo>
                    <a:pt x="159" y="100"/>
                  </a:lnTo>
                  <a:lnTo>
                    <a:pt x="163" y="96"/>
                  </a:lnTo>
                  <a:lnTo>
                    <a:pt x="163" y="100"/>
                  </a:lnTo>
                  <a:lnTo>
                    <a:pt x="163" y="96"/>
                  </a:lnTo>
                  <a:lnTo>
                    <a:pt x="168" y="91"/>
                  </a:lnTo>
                  <a:lnTo>
                    <a:pt x="168" y="100"/>
                  </a:lnTo>
                  <a:lnTo>
                    <a:pt x="168" y="96"/>
                  </a:lnTo>
                  <a:lnTo>
                    <a:pt x="177" y="96"/>
                  </a:lnTo>
                  <a:lnTo>
                    <a:pt x="172" y="96"/>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 name="Rectangle 440"/>
            <p:cNvSpPr>
              <a:spLocks noChangeArrowheads="1"/>
            </p:cNvSpPr>
            <p:nvPr/>
          </p:nvSpPr>
          <p:spPr bwMode="auto">
            <a:xfrm rot="16200000">
              <a:off x="4513263" y="4986337"/>
              <a:ext cx="850900" cy="1365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Projected Lead III</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grpSp>
      <p:sp>
        <p:nvSpPr>
          <p:cNvPr id="438" name="TextBox 437"/>
          <p:cNvSpPr txBox="1"/>
          <p:nvPr/>
        </p:nvSpPr>
        <p:spPr>
          <a:xfrm>
            <a:off x="35496" y="541573"/>
            <a:ext cx="9001000" cy="692497"/>
          </a:xfrm>
          <a:prstGeom prst="rect">
            <a:avLst/>
          </a:prstGeom>
          <a:noFill/>
        </p:spPr>
        <p:txBody>
          <a:bodyPr wrap="square" rtlCol="0">
            <a:spAutoFit/>
          </a:bodyPr>
          <a:lstStyle/>
          <a:p>
            <a:pPr>
              <a:lnSpc>
                <a:spcPct val="150000"/>
              </a:lnSpc>
              <a:buFontTx/>
              <a:buChar char="-"/>
            </a:pPr>
            <a:r>
              <a:rPr lang="en-US" altLang="ko-KR" sz="1300" dirty="0" smtClean="0"/>
              <a:t> </a:t>
            </a:r>
            <a:r>
              <a:rPr lang="ko-KR" altLang="en-US" sz="1300" dirty="0" smtClean="0"/>
              <a:t>심장 </a:t>
            </a:r>
            <a:r>
              <a:rPr lang="ko-KR" altLang="en-US" sz="1300" dirty="0" err="1" smtClean="0"/>
              <a:t>쌍극자</a:t>
            </a:r>
            <a:r>
              <a:rPr lang="ko-KR" altLang="en-US" sz="1300" dirty="0" smtClean="0"/>
              <a:t> 데이터를 이용하여 임상심전도 </a:t>
            </a:r>
            <a:r>
              <a:rPr lang="en-US" altLang="ko-KR" sz="1300" dirty="0" smtClean="0"/>
              <a:t>Lead I, II, III </a:t>
            </a:r>
            <a:r>
              <a:rPr lang="ko-KR" altLang="en-US" sz="1300" dirty="0" err="1" smtClean="0"/>
              <a:t>벡터축에</a:t>
            </a:r>
            <a:r>
              <a:rPr lang="ko-KR" altLang="en-US" sz="1300" dirty="0" smtClean="0"/>
              <a:t> 투영된 성분을 계산하면 실제 동시에 측정된 임상심전도와 유사한 파형을 얻을 수 있음</a:t>
            </a:r>
            <a:r>
              <a:rPr lang="en-US" altLang="ko-KR" sz="1300" dirty="0" smtClean="0"/>
              <a:t>. </a:t>
            </a:r>
            <a:r>
              <a:rPr lang="en-US" altLang="ko-KR" sz="1300" dirty="0" smtClean="0">
                <a:sym typeface="Wingdings" pitchFamily="2" charset="2"/>
              </a:rPr>
              <a:t> </a:t>
            </a:r>
            <a:r>
              <a:rPr lang="ko-KR" altLang="en-US" sz="1300" dirty="0" smtClean="0">
                <a:sym typeface="Wingdings" pitchFamily="2" charset="2"/>
              </a:rPr>
              <a:t>심장 </a:t>
            </a:r>
            <a:r>
              <a:rPr lang="ko-KR" altLang="en-US" sz="1300" dirty="0" err="1" smtClean="0">
                <a:sym typeface="Wingdings" pitchFamily="2" charset="2"/>
              </a:rPr>
              <a:t>쌍극자</a:t>
            </a:r>
            <a:r>
              <a:rPr lang="en-US" altLang="ko-KR" sz="1300" dirty="0" smtClean="0">
                <a:sym typeface="Wingdings" pitchFamily="2" charset="2"/>
              </a:rPr>
              <a:t>(Dipole)</a:t>
            </a:r>
            <a:r>
              <a:rPr lang="ko-KR" altLang="en-US" sz="1300" dirty="0" smtClean="0">
                <a:sym typeface="Wingdings" pitchFamily="2" charset="2"/>
              </a:rPr>
              <a:t>모델에 의한 임상 심전도 재구성이 가능함</a:t>
            </a:r>
            <a:r>
              <a:rPr lang="en-US" altLang="ko-KR" sz="1300" dirty="0" smtClean="0">
                <a:sym typeface="Wingdings" pitchFamily="2" charset="2"/>
              </a:rPr>
              <a:t>.</a:t>
            </a:r>
            <a:endParaRPr lang="ko-KR" altLang="en-US" sz="1300" dirty="0"/>
          </a:p>
        </p:txBody>
      </p:sp>
      <p:sp>
        <p:nvSpPr>
          <p:cNvPr id="439" name="TextBox 438"/>
          <p:cNvSpPr txBox="1"/>
          <p:nvPr/>
        </p:nvSpPr>
        <p:spPr>
          <a:xfrm>
            <a:off x="4932040" y="6309320"/>
            <a:ext cx="4097597" cy="246221"/>
          </a:xfrm>
          <a:prstGeom prst="rect">
            <a:avLst/>
          </a:prstGeom>
          <a:noFill/>
        </p:spPr>
        <p:txBody>
          <a:bodyPr wrap="none" rtlCol="0">
            <a:spAutoFit/>
          </a:bodyPr>
          <a:lstStyle/>
          <a:p>
            <a:r>
              <a:rPr lang="en-US" altLang="ko-KR" sz="1000" dirty="0" smtClean="0"/>
              <a:t>- </a:t>
            </a:r>
            <a:r>
              <a:rPr lang="ko-KR" altLang="en-US" sz="1000" dirty="0" smtClean="0"/>
              <a:t>임상 심전도  </a:t>
            </a:r>
            <a:r>
              <a:rPr lang="en-US" altLang="ko-KR" sz="1000" dirty="0" smtClean="0"/>
              <a:t>Lead I, II, III </a:t>
            </a:r>
            <a:r>
              <a:rPr lang="ko-KR" altLang="en-US" sz="1000" dirty="0" smtClean="0"/>
              <a:t>방향의 벡터에 투영된</a:t>
            </a:r>
            <a:r>
              <a:rPr lang="en-US" altLang="ko-KR" sz="1000" dirty="0" smtClean="0"/>
              <a:t>(projected) </a:t>
            </a:r>
            <a:r>
              <a:rPr lang="ko-KR" altLang="en-US" sz="1000" dirty="0" smtClean="0"/>
              <a:t>성분 </a:t>
            </a:r>
            <a:r>
              <a:rPr lang="en-US" altLang="ko-KR" sz="1000" dirty="0" smtClean="0"/>
              <a:t>-</a:t>
            </a:r>
            <a:r>
              <a:rPr lang="ko-KR" altLang="en-US" sz="1000" dirty="0" smtClean="0"/>
              <a:t> </a:t>
            </a:r>
            <a:endParaRPr lang="ko-KR" altLang="en-US" sz="1000" dirty="0"/>
          </a:p>
        </p:txBody>
      </p:sp>
      <p:sp>
        <p:nvSpPr>
          <p:cNvPr id="440" name="TextBox 439"/>
          <p:cNvSpPr txBox="1"/>
          <p:nvPr/>
        </p:nvSpPr>
        <p:spPr>
          <a:xfrm>
            <a:off x="400920" y="6309320"/>
            <a:ext cx="4027064" cy="246221"/>
          </a:xfrm>
          <a:prstGeom prst="rect">
            <a:avLst/>
          </a:prstGeom>
          <a:noFill/>
        </p:spPr>
        <p:txBody>
          <a:bodyPr wrap="none" rtlCol="0">
            <a:spAutoFit/>
          </a:bodyPr>
          <a:lstStyle/>
          <a:p>
            <a:r>
              <a:rPr lang="en-US" altLang="ko-KR" sz="1000" dirty="0" smtClean="0"/>
              <a:t>- </a:t>
            </a:r>
            <a:r>
              <a:rPr lang="ko-KR" altLang="en-US" sz="1000" dirty="0" smtClean="0"/>
              <a:t>심장 </a:t>
            </a:r>
            <a:r>
              <a:rPr lang="ko-KR" altLang="en-US" sz="1000" dirty="0" err="1" smtClean="0"/>
              <a:t>쌍극자</a:t>
            </a:r>
            <a:r>
              <a:rPr lang="ko-KR" altLang="en-US" sz="1000" dirty="0" smtClean="0"/>
              <a:t> 데이터와 동시에 측정된 임상 심전도  </a:t>
            </a:r>
            <a:r>
              <a:rPr lang="en-US" altLang="ko-KR" sz="1000" dirty="0" smtClean="0"/>
              <a:t>Lead I, II, III -</a:t>
            </a:r>
            <a:r>
              <a:rPr lang="ko-KR" altLang="en-US" sz="1000" dirty="0" smtClean="0"/>
              <a:t> </a:t>
            </a:r>
            <a:endParaRPr lang="ko-KR" altLang="en-US" sz="1000" dirty="0"/>
          </a:p>
        </p:txBody>
      </p:sp>
      <p:sp>
        <p:nvSpPr>
          <p:cNvPr id="441" name="Rectangle 4"/>
          <p:cNvSpPr>
            <a:spLocks noChangeArrowheads="1"/>
          </p:cNvSpPr>
          <p:nvPr/>
        </p:nvSpPr>
        <p:spPr bwMode="auto">
          <a:xfrm>
            <a:off x="35496" y="44624"/>
            <a:ext cx="3972562"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Heart Dipole vs. </a:t>
            </a:r>
            <a:r>
              <a:rPr lang="ko-KR" altLang="en-US" sz="2000" dirty="0" smtClean="0">
                <a:latin typeface="Times New Roman" pitchFamily="18" charset="0"/>
                <a:ea typeface="바탕" pitchFamily="18" charset="-127"/>
                <a:cs typeface="Times New Roman" pitchFamily="18" charset="0"/>
              </a:rPr>
              <a:t>표준 사지 </a:t>
            </a:r>
            <a:r>
              <a:rPr lang="en-US" altLang="ko-KR" sz="2000" dirty="0" smtClean="0">
                <a:latin typeface="Times New Roman" pitchFamily="18" charset="0"/>
                <a:ea typeface="바탕" pitchFamily="18" charset="-127"/>
                <a:cs typeface="Times New Roman" pitchFamily="18" charset="0"/>
              </a:rPr>
              <a:t>Lead</a:t>
            </a:r>
            <a:endParaRPr lang="en-US" altLang="ko-KR" sz="2000" dirty="0">
              <a:latin typeface="Times New Roman" pitchFamily="18" charset="0"/>
              <a:ea typeface="바탕" pitchFamily="18" charset="-127"/>
              <a:cs typeface="Times New Roman" pitchFamily="18" charset="0"/>
            </a:endParaRPr>
          </a:p>
        </p:txBody>
      </p:sp>
      <p:sp>
        <p:nvSpPr>
          <p:cNvPr id="443" name="슬라이드 번호 개체 틀 442"/>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6</a:t>
            </a:fld>
            <a:endParaRPr lang="ko-KR" alt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59756" y="3275111"/>
            <a:ext cx="5965672" cy="307777"/>
          </a:xfrm>
          <a:prstGeom prst="rect">
            <a:avLst/>
          </a:prstGeom>
          <a:noFill/>
        </p:spPr>
        <p:txBody>
          <a:bodyPr wrap="none" rtlCol="0">
            <a:spAutoFit/>
          </a:bodyPr>
          <a:lstStyle/>
          <a:p>
            <a:r>
              <a:rPr lang="en-US" altLang="ko-KR" sz="1400" dirty="0" smtClean="0">
                <a:latin typeface="+mj-ea"/>
                <a:ea typeface="+mj-ea"/>
              </a:rPr>
              <a:t>* </a:t>
            </a:r>
            <a:r>
              <a:rPr lang="en-US" altLang="ko-KR" sz="1400" dirty="0" smtClean="0"/>
              <a:t>Lead III</a:t>
            </a:r>
            <a:r>
              <a:rPr lang="ko-KR" altLang="en-US" sz="1400" dirty="0" smtClean="0"/>
              <a:t>방향</a:t>
            </a:r>
            <a:r>
              <a:rPr lang="en-US" altLang="ko-KR" sz="1400" dirty="0" smtClean="0"/>
              <a:t>(↓)</a:t>
            </a:r>
            <a:r>
              <a:rPr lang="ko-KR" altLang="en-US" sz="1400" dirty="0" smtClean="0"/>
              <a:t> </a:t>
            </a:r>
            <a:r>
              <a:rPr lang="ko-KR" altLang="en-US" sz="1400" dirty="0" err="1" smtClean="0"/>
              <a:t>으로</a:t>
            </a:r>
            <a:r>
              <a:rPr lang="ko-KR" altLang="en-US" sz="1400" dirty="0" smtClean="0"/>
              <a:t> </a:t>
            </a:r>
            <a:r>
              <a:rPr lang="ko-KR" altLang="en-US" sz="1400" dirty="0" smtClean="0">
                <a:latin typeface="+mj-ea"/>
                <a:ea typeface="+mj-ea"/>
              </a:rPr>
              <a:t>투영된 표면전위와 </a:t>
            </a:r>
            <a:r>
              <a:rPr lang="en-US" altLang="ko-KR" sz="1400" dirty="0" err="1" smtClean="0">
                <a:latin typeface="+mj-ea"/>
                <a:ea typeface="+mj-ea"/>
              </a:rPr>
              <a:t>LeadII</a:t>
            </a:r>
            <a:r>
              <a:rPr lang="ko-KR" altLang="en-US" sz="1400" dirty="0" smtClean="0">
                <a:latin typeface="+mj-ea"/>
                <a:ea typeface="+mj-ea"/>
              </a:rPr>
              <a:t>와의 상관관계</a:t>
            </a:r>
            <a:r>
              <a:rPr lang="en-US" altLang="ko-KR" sz="1400" dirty="0" smtClean="0">
                <a:latin typeface="+mj-ea"/>
                <a:ea typeface="+mj-ea"/>
              </a:rPr>
              <a:t>(Pearson)</a:t>
            </a:r>
            <a:endParaRPr lang="ko-KR" altLang="en-US" sz="1400" dirty="0">
              <a:latin typeface="+mj-ea"/>
              <a:ea typeface="+mj-ea"/>
            </a:endParaRPr>
          </a:p>
        </p:txBody>
      </p:sp>
      <p:sp>
        <p:nvSpPr>
          <p:cNvPr id="8" name="TextBox 7"/>
          <p:cNvSpPr txBox="1"/>
          <p:nvPr/>
        </p:nvSpPr>
        <p:spPr>
          <a:xfrm>
            <a:off x="0" y="0"/>
            <a:ext cx="7382534"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 Heart</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Dipole Projection Simulation – Wave</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Projection Example - 2</a:t>
            </a:r>
            <a:endParaRPr lang="ko-KR" altLang="en-US" sz="2000" dirty="0">
              <a:latin typeface="Times New Roman" pitchFamily="18" charset="0"/>
              <a:ea typeface="바탕" pitchFamily="18" charset="-127"/>
              <a:cs typeface="Times New Roman" pitchFamily="18" charset="0"/>
            </a:endParaRPr>
          </a:p>
        </p:txBody>
      </p:sp>
      <p:sp>
        <p:nvSpPr>
          <p:cNvPr id="11" name="TextBox 10"/>
          <p:cNvSpPr txBox="1"/>
          <p:nvPr/>
        </p:nvSpPr>
        <p:spPr>
          <a:xfrm>
            <a:off x="1759756" y="6453336"/>
            <a:ext cx="6339171" cy="307777"/>
          </a:xfrm>
          <a:prstGeom prst="rect">
            <a:avLst/>
          </a:prstGeom>
          <a:noFill/>
        </p:spPr>
        <p:txBody>
          <a:bodyPr wrap="none" rtlCol="0">
            <a:spAutoFit/>
          </a:bodyPr>
          <a:lstStyle/>
          <a:p>
            <a:r>
              <a:rPr lang="en-US" altLang="ko-KR" sz="1400" dirty="0" smtClean="0">
                <a:latin typeface="+mj-ea"/>
                <a:ea typeface="+mj-ea"/>
              </a:rPr>
              <a:t>* </a:t>
            </a:r>
            <a:r>
              <a:rPr lang="en-US" altLang="ko-KR" sz="1400" dirty="0" smtClean="0"/>
              <a:t>Lead II </a:t>
            </a:r>
            <a:r>
              <a:rPr lang="ko-KR" altLang="en-US" sz="1400" dirty="0" smtClean="0"/>
              <a:t>직교방향</a:t>
            </a:r>
            <a:r>
              <a:rPr lang="en-US" altLang="ko-KR" sz="1400" dirty="0" smtClean="0"/>
              <a:t>(↗)</a:t>
            </a:r>
            <a:r>
              <a:rPr lang="ko-KR" altLang="en-US" sz="1400" dirty="0" smtClean="0"/>
              <a:t> </a:t>
            </a:r>
            <a:r>
              <a:rPr lang="ko-KR" altLang="en-US" sz="1400" dirty="0" err="1" smtClean="0"/>
              <a:t>으로</a:t>
            </a:r>
            <a:r>
              <a:rPr lang="ko-KR" altLang="en-US" sz="1400" dirty="0" smtClean="0"/>
              <a:t> </a:t>
            </a:r>
            <a:r>
              <a:rPr lang="ko-KR" altLang="en-US" sz="1400" dirty="0" smtClean="0">
                <a:latin typeface="+mj-ea"/>
                <a:ea typeface="+mj-ea"/>
              </a:rPr>
              <a:t>투영된 표면전위와 </a:t>
            </a:r>
            <a:r>
              <a:rPr lang="en-US" altLang="ko-KR" sz="1400" dirty="0" err="1" smtClean="0">
                <a:latin typeface="+mj-ea"/>
                <a:ea typeface="+mj-ea"/>
              </a:rPr>
              <a:t>LeadII</a:t>
            </a:r>
            <a:r>
              <a:rPr lang="ko-KR" altLang="en-US" sz="1400" dirty="0" smtClean="0">
                <a:latin typeface="+mj-ea"/>
                <a:ea typeface="+mj-ea"/>
              </a:rPr>
              <a:t>와의 상관관계</a:t>
            </a:r>
            <a:r>
              <a:rPr lang="en-US" altLang="ko-KR" sz="1400" dirty="0" smtClean="0">
                <a:latin typeface="+mj-ea"/>
                <a:ea typeface="+mj-ea"/>
              </a:rPr>
              <a:t>(Pearson)</a:t>
            </a:r>
            <a:endParaRPr lang="ko-KR" altLang="en-US" sz="1400" dirty="0">
              <a:latin typeface="+mj-ea"/>
              <a:ea typeface="+mj-ea"/>
            </a:endParaRPr>
          </a:p>
        </p:txBody>
      </p:sp>
      <p:pic>
        <p:nvPicPr>
          <p:cNvPr id="12" name="Picture 4"/>
          <p:cNvPicPr>
            <a:picLocks noChangeAspect="1" noChangeArrowheads="1"/>
          </p:cNvPicPr>
          <p:nvPr/>
        </p:nvPicPr>
        <p:blipFill>
          <a:blip r:embed="rId2" cstate="print"/>
          <a:srcRect/>
          <a:stretch>
            <a:fillRect/>
          </a:stretch>
        </p:blipFill>
        <p:spPr bwMode="auto">
          <a:xfrm>
            <a:off x="644699" y="476672"/>
            <a:ext cx="3927301" cy="2952328"/>
          </a:xfrm>
          <a:prstGeom prst="rect">
            <a:avLst/>
          </a:prstGeom>
          <a:noFill/>
          <a:ln w="9525">
            <a:noFill/>
            <a:miter lim="800000"/>
            <a:headEnd/>
            <a:tailEnd/>
          </a:ln>
          <a:effectLst/>
        </p:spPr>
      </p:pic>
      <p:pic>
        <p:nvPicPr>
          <p:cNvPr id="13" name="Picture 5"/>
          <p:cNvPicPr>
            <a:picLocks noChangeAspect="1" noChangeArrowheads="1"/>
          </p:cNvPicPr>
          <p:nvPr/>
        </p:nvPicPr>
        <p:blipFill>
          <a:blip r:embed="rId3" cstate="print"/>
          <a:srcRect/>
          <a:stretch>
            <a:fillRect/>
          </a:stretch>
        </p:blipFill>
        <p:spPr bwMode="auto">
          <a:xfrm>
            <a:off x="4427984" y="332656"/>
            <a:ext cx="4120657" cy="3024336"/>
          </a:xfrm>
          <a:prstGeom prst="rect">
            <a:avLst/>
          </a:prstGeom>
          <a:noFill/>
          <a:ln w="9525">
            <a:noFill/>
            <a:miter lim="800000"/>
            <a:headEnd/>
            <a:tailEnd/>
          </a:ln>
          <a:effectLst/>
        </p:spPr>
      </p:pic>
      <p:pic>
        <p:nvPicPr>
          <p:cNvPr id="14" name="Picture 5"/>
          <p:cNvPicPr>
            <a:picLocks noChangeAspect="1" noChangeArrowheads="1"/>
          </p:cNvPicPr>
          <p:nvPr/>
        </p:nvPicPr>
        <p:blipFill>
          <a:blip r:embed="rId4" cstate="print"/>
          <a:srcRect/>
          <a:stretch>
            <a:fillRect/>
          </a:stretch>
        </p:blipFill>
        <p:spPr bwMode="auto">
          <a:xfrm>
            <a:off x="4498802" y="3573016"/>
            <a:ext cx="4033638" cy="2978801"/>
          </a:xfrm>
          <a:prstGeom prst="rect">
            <a:avLst/>
          </a:prstGeom>
          <a:noFill/>
          <a:ln w="9525">
            <a:noFill/>
            <a:miter lim="800000"/>
            <a:headEnd/>
            <a:tailEnd/>
          </a:ln>
          <a:effectLst/>
        </p:spPr>
      </p:pic>
      <p:pic>
        <p:nvPicPr>
          <p:cNvPr id="15" name="Picture 4"/>
          <p:cNvPicPr>
            <a:picLocks noChangeAspect="1" noChangeArrowheads="1"/>
          </p:cNvPicPr>
          <p:nvPr/>
        </p:nvPicPr>
        <p:blipFill>
          <a:blip r:embed="rId5" cstate="print"/>
          <a:srcRect/>
          <a:stretch>
            <a:fillRect/>
          </a:stretch>
        </p:blipFill>
        <p:spPr bwMode="auto">
          <a:xfrm>
            <a:off x="539552" y="3573016"/>
            <a:ext cx="3888432" cy="2923850"/>
          </a:xfrm>
          <a:prstGeom prst="rect">
            <a:avLst/>
          </a:prstGeom>
          <a:noFill/>
          <a:ln w="9525">
            <a:noFill/>
            <a:miter lim="800000"/>
            <a:headEnd/>
            <a:tailEnd/>
          </a:ln>
          <a:effectLst/>
        </p:spPr>
      </p:pic>
      <p:sp>
        <p:nvSpPr>
          <p:cNvPr id="10" name="슬라이드 번호 개체 틀 9"/>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60</a:t>
            </a:fld>
            <a:endParaRPr lang="ko-KR" alt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noChangeArrowheads="1"/>
          </p:cNvPicPr>
          <p:nvPr/>
        </p:nvPicPr>
        <p:blipFill>
          <a:blip r:embed="rId2" cstate="print"/>
          <a:srcRect/>
          <a:stretch>
            <a:fillRect/>
          </a:stretch>
        </p:blipFill>
        <p:spPr bwMode="auto">
          <a:xfrm>
            <a:off x="4572000" y="3573015"/>
            <a:ext cx="4032448" cy="2980185"/>
          </a:xfrm>
          <a:prstGeom prst="rect">
            <a:avLst/>
          </a:prstGeom>
          <a:noFill/>
          <a:ln w="9525">
            <a:noFill/>
            <a:miter lim="800000"/>
            <a:headEnd/>
            <a:tailEnd/>
          </a:ln>
          <a:effectLst/>
        </p:spPr>
      </p:pic>
      <p:sp>
        <p:nvSpPr>
          <p:cNvPr id="5" name="TextBox 4"/>
          <p:cNvSpPr txBox="1"/>
          <p:nvPr/>
        </p:nvSpPr>
        <p:spPr>
          <a:xfrm>
            <a:off x="1457205" y="3275111"/>
            <a:ext cx="6229590" cy="307777"/>
          </a:xfrm>
          <a:prstGeom prst="rect">
            <a:avLst/>
          </a:prstGeom>
          <a:noFill/>
        </p:spPr>
        <p:txBody>
          <a:bodyPr wrap="none" rtlCol="0">
            <a:spAutoFit/>
          </a:bodyPr>
          <a:lstStyle/>
          <a:p>
            <a:r>
              <a:rPr lang="en-US" altLang="ko-KR" sz="1400" dirty="0" smtClean="0">
                <a:latin typeface="+mj-ea"/>
                <a:ea typeface="+mj-ea"/>
              </a:rPr>
              <a:t>- </a:t>
            </a:r>
            <a:r>
              <a:rPr lang="en-US" altLang="ko-KR" sz="1400" dirty="0" smtClean="0"/>
              <a:t>Lead I</a:t>
            </a:r>
            <a:r>
              <a:rPr lang="ko-KR" altLang="en-US" sz="1400" dirty="0" smtClean="0"/>
              <a:t>방향</a:t>
            </a:r>
            <a:r>
              <a:rPr lang="en-US" altLang="ko-KR" sz="1400" dirty="0" smtClean="0"/>
              <a:t>(→ )</a:t>
            </a:r>
            <a:r>
              <a:rPr lang="ko-KR" altLang="en-US" sz="1400" dirty="0" smtClean="0">
                <a:latin typeface="+mj-ea"/>
                <a:ea typeface="+mj-ea"/>
              </a:rPr>
              <a:t>으로 투영된 표면전위와 </a:t>
            </a:r>
            <a:r>
              <a:rPr lang="en-US" altLang="ko-KR" sz="1400" dirty="0" err="1" smtClean="0">
                <a:latin typeface="+mj-ea"/>
                <a:ea typeface="+mj-ea"/>
              </a:rPr>
              <a:t>LeadII</a:t>
            </a:r>
            <a:r>
              <a:rPr lang="ko-KR" altLang="en-US" sz="1400" dirty="0" smtClean="0">
                <a:latin typeface="+mj-ea"/>
                <a:ea typeface="+mj-ea"/>
              </a:rPr>
              <a:t>와의 상관관계</a:t>
            </a:r>
            <a:r>
              <a:rPr lang="en-US" altLang="ko-KR" sz="1400" dirty="0" smtClean="0">
                <a:latin typeface="+mj-ea"/>
                <a:ea typeface="+mj-ea"/>
              </a:rPr>
              <a:t>(Simulation) -</a:t>
            </a:r>
            <a:endParaRPr lang="ko-KR" altLang="en-US" sz="1400" dirty="0">
              <a:latin typeface="+mj-ea"/>
              <a:ea typeface="+mj-ea"/>
            </a:endParaRPr>
          </a:p>
        </p:txBody>
      </p:sp>
      <p:sp>
        <p:nvSpPr>
          <p:cNvPr id="8" name="TextBox 7"/>
          <p:cNvSpPr txBox="1"/>
          <p:nvPr/>
        </p:nvSpPr>
        <p:spPr>
          <a:xfrm>
            <a:off x="2762145" y="6453336"/>
            <a:ext cx="3619709" cy="307777"/>
          </a:xfrm>
          <a:prstGeom prst="rect">
            <a:avLst/>
          </a:prstGeom>
          <a:noFill/>
        </p:spPr>
        <p:txBody>
          <a:bodyPr wrap="none" rtlCol="0">
            <a:spAutoFit/>
          </a:bodyPr>
          <a:lstStyle/>
          <a:p>
            <a:r>
              <a:rPr lang="en-US" altLang="ko-KR" sz="1400" dirty="0" smtClean="0">
                <a:latin typeface="+mj-ea"/>
                <a:ea typeface="+mj-ea"/>
              </a:rPr>
              <a:t>- </a:t>
            </a:r>
            <a:r>
              <a:rPr lang="en-US" altLang="ko-KR" sz="1400" dirty="0" smtClean="0"/>
              <a:t>Body Surface Potential (5X5</a:t>
            </a:r>
            <a:r>
              <a:rPr lang="en-US" altLang="ko-KR" sz="1400" dirty="0" smtClean="0">
                <a:latin typeface="+mj-ea"/>
                <a:ea typeface="+mj-ea"/>
              </a:rPr>
              <a:t>) </a:t>
            </a:r>
            <a:r>
              <a:rPr lang="ko-KR" altLang="en-US" sz="1400" dirty="0" smtClean="0">
                <a:latin typeface="+mj-ea"/>
                <a:ea typeface="+mj-ea"/>
              </a:rPr>
              <a:t>측정 결과</a:t>
            </a:r>
            <a:r>
              <a:rPr lang="en-US" altLang="ko-KR" sz="1400" dirty="0" smtClean="0">
                <a:latin typeface="+mj-ea"/>
                <a:ea typeface="+mj-ea"/>
              </a:rPr>
              <a:t> -</a:t>
            </a:r>
            <a:endParaRPr lang="ko-KR" altLang="en-US" sz="1400" dirty="0">
              <a:latin typeface="+mj-ea"/>
              <a:ea typeface="+mj-ea"/>
            </a:endParaRPr>
          </a:p>
        </p:txBody>
      </p:sp>
      <p:sp>
        <p:nvSpPr>
          <p:cNvPr id="9" name="Rectangle 10"/>
          <p:cNvSpPr>
            <a:spLocks noChangeArrowheads="1"/>
          </p:cNvSpPr>
          <p:nvPr/>
        </p:nvSpPr>
        <p:spPr bwMode="auto">
          <a:xfrm>
            <a:off x="6516216" y="692696"/>
            <a:ext cx="1527522" cy="1584771"/>
          </a:xfrm>
          <a:prstGeom prst="rect">
            <a:avLst/>
          </a:prstGeom>
          <a:noFill/>
          <a:ln w="28575">
            <a:solidFill>
              <a:srgbClr val="0070C0"/>
            </a:solidFill>
            <a:miter lim="800000"/>
            <a:headEnd/>
            <a:tailEnd/>
          </a:ln>
        </p:spPr>
        <p:txBody>
          <a:bodyPr wrap="none" anchor="ctr"/>
          <a:lstStyle/>
          <a:p>
            <a:endParaRPr lang="ko-KR" altLang="en-US"/>
          </a:p>
        </p:txBody>
      </p:sp>
      <p:pic>
        <p:nvPicPr>
          <p:cNvPr id="10" name="Picture 5"/>
          <p:cNvPicPr>
            <a:picLocks noChangeAspect="1" noChangeArrowheads="1"/>
          </p:cNvPicPr>
          <p:nvPr/>
        </p:nvPicPr>
        <p:blipFill>
          <a:blip r:embed="rId3" cstate="print"/>
          <a:srcRect/>
          <a:stretch>
            <a:fillRect/>
          </a:stretch>
        </p:blipFill>
        <p:spPr bwMode="auto">
          <a:xfrm>
            <a:off x="4572000" y="332656"/>
            <a:ext cx="4057154" cy="2994210"/>
          </a:xfrm>
          <a:prstGeom prst="rect">
            <a:avLst/>
          </a:prstGeom>
          <a:noFill/>
          <a:ln w="9525">
            <a:noFill/>
            <a:miter lim="800000"/>
            <a:headEnd/>
            <a:tailEnd/>
          </a:ln>
          <a:effectLst/>
        </p:spPr>
      </p:pic>
      <p:pic>
        <p:nvPicPr>
          <p:cNvPr id="11" name="Picture 4"/>
          <p:cNvPicPr>
            <a:picLocks noChangeAspect="1" noChangeArrowheads="1"/>
          </p:cNvPicPr>
          <p:nvPr/>
        </p:nvPicPr>
        <p:blipFill>
          <a:blip r:embed="rId4" cstate="print"/>
          <a:srcRect/>
          <a:stretch>
            <a:fillRect/>
          </a:stretch>
        </p:blipFill>
        <p:spPr bwMode="auto">
          <a:xfrm>
            <a:off x="432048" y="188640"/>
            <a:ext cx="4139952" cy="3112188"/>
          </a:xfrm>
          <a:prstGeom prst="rect">
            <a:avLst/>
          </a:prstGeom>
          <a:noFill/>
          <a:ln w="9525">
            <a:noFill/>
            <a:miter lim="800000"/>
            <a:headEnd/>
            <a:tailEnd/>
          </a:ln>
          <a:effectLst/>
        </p:spPr>
      </p:pic>
      <p:sp>
        <p:nvSpPr>
          <p:cNvPr id="4" name="TextBox 3"/>
          <p:cNvSpPr txBox="1"/>
          <p:nvPr/>
        </p:nvSpPr>
        <p:spPr>
          <a:xfrm>
            <a:off x="0" y="0"/>
            <a:ext cx="5006499"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Body</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Surface Potential Experiment Result -2</a:t>
            </a:r>
            <a:endParaRPr lang="ko-KR" altLang="en-US" sz="2000" dirty="0">
              <a:latin typeface="Times New Roman" pitchFamily="18" charset="0"/>
              <a:ea typeface="바탕" pitchFamily="18" charset="-127"/>
              <a:cs typeface="Times New Roman" pitchFamily="18" charset="0"/>
            </a:endParaRPr>
          </a:p>
        </p:txBody>
      </p:sp>
      <p:pic>
        <p:nvPicPr>
          <p:cNvPr id="12" name="Picture 4"/>
          <p:cNvPicPr>
            <a:picLocks noChangeAspect="1" noChangeArrowheads="1"/>
          </p:cNvPicPr>
          <p:nvPr/>
        </p:nvPicPr>
        <p:blipFill>
          <a:blip r:embed="rId5" cstate="print"/>
          <a:srcRect/>
          <a:stretch>
            <a:fillRect/>
          </a:stretch>
        </p:blipFill>
        <p:spPr bwMode="auto">
          <a:xfrm>
            <a:off x="395536" y="3429124"/>
            <a:ext cx="4214185" cy="3168228"/>
          </a:xfrm>
          <a:prstGeom prst="rect">
            <a:avLst/>
          </a:prstGeom>
          <a:noFill/>
          <a:ln w="9525">
            <a:noFill/>
            <a:miter lim="800000"/>
            <a:headEnd/>
            <a:tailEnd/>
          </a:ln>
          <a:effectLst/>
        </p:spPr>
      </p:pic>
      <p:sp>
        <p:nvSpPr>
          <p:cNvPr id="15" name="슬라이드 번호 개체 틀 14"/>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61</a:t>
            </a:fld>
            <a:endParaRPr lang="ko-KR" alt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5"/>
          <p:cNvPicPr>
            <a:picLocks noChangeAspect="1" noChangeArrowheads="1"/>
          </p:cNvPicPr>
          <p:nvPr/>
        </p:nvPicPr>
        <p:blipFill>
          <a:blip r:embed="rId2" cstate="print"/>
          <a:srcRect/>
          <a:stretch>
            <a:fillRect/>
          </a:stretch>
        </p:blipFill>
        <p:spPr bwMode="auto">
          <a:xfrm>
            <a:off x="4716016" y="3573016"/>
            <a:ext cx="4006429" cy="2945904"/>
          </a:xfrm>
          <a:prstGeom prst="rect">
            <a:avLst/>
          </a:prstGeom>
          <a:noFill/>
          <a:ln w="9525">
            <a:noFill/>
            <a:miter lim="800000"/>
            <a:headEnd/>
            <a:tailEnd/>
          </a:ln>
          <a:effectLst/>
        </p:spPr>
      </p:pic>
      <p:pic>
        <p:nvPicPr>
          <p:cNvPr id="14" name="Picture 5"/>
          <p:cNvPicPr>
            <a:picLocks noChangeAspect="1" noChangeArrowheads="1"/>
          </p:cNvPicPr>
          <p:nvPr/>
        </p:nvPicPr>
        <p:blipFill>
          <a:blip r:embed="rId3" cstate="print"/>
          <a:srcRect/>
          <a:stretch>
            <a:fillRect/>
          </a:stretch>
        </p:blipFill>
        <p:spPr bwMode="auto">
          <a:xfrm>
            <a:off x="4572000" y="332656"/>
            <a:ext cx="4176464" cy="3068893"/>
          </a:xfrm>
          <a:prstGeom prst="rect">
            <a:avLst/>
          </a:prstGeom>
          <a:noFill/>
          <a:ln w="9525">
            <a:noFill/>
            <a:miter lim="800000"/>
            <a:headEnd/>
            <a:tailEnd/>
          </a:ln>
          <a:effectLst/>
        </p:spPr>
      </p:pic>
      <p:sp>
        <p:nvSpPr>
          <p:cNvPr id="6" name="TextBox 5"/>
          <p:cNvSpPr txBox="1"/>
          <p:nvPr/>
        </p:nvSpPr>
        <p:spPr>
          <a:xfrm>
            <a:off x="0" y="0"/>
            <a:ext cx="5006499"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Body</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Surface Potential Experiment Result -5</a:t>
            </a:r>
            <a:endParaRPr lang="ko-KR" altLang="en-US" sz="2000" dirty="0">
              <a:latin typeface="Times New Roman" pitchFamily="18" charset="0"/>
              <a:ea typeface="바탕" pitchFamily="18" charset="-127"/>
              <a:cs typeface="Times New Roman" pitchFamily="18" charset="0"/>
            </a:endParaRPr>
          </a:p>
        </p:txBody>
      </p:sp>
      <p:sp>
        <p:nvSpPr>
          <p:cNvPr id="7" name="TextBox 6"/>
          <p:cNvSpPr txBox="1"/>
          <p:nvPr/>
        </p:nvSpPr>
        <p:spPr>
          <a:xfrm>
            <a:off x="1403648" y="3275111"/>
            <a:ext cx="6338595" cy="307777"/>
          </a:xfrm>
          <a:prstGeom prst="rect">
            <a:avLst/>
          </a:prstGeom>
          <a:noFill/>
        </p:spPr>
        <p:txBody>
          <a:bodyPr wrap="none" rtlCol="0">
            <a:spAutoFit/>
          </a:bodyPr>
          <a:lstStyle/>
          <a:p>
            <a:r>
              <a:rPr lang="en-US" altLang="ko-KR" sz="1400" dirty="0" smtClean="0">
                <a:latin typeface="+mj-ea"/>
                <a:ea typeface="+mj-ea"/>
              </a:rPr>
              <a:t>* </a:t>
            </a:r>
            <a:r>
              <a:rPr lang="en-US" altLang="ko-KR" sz="1400" dirty="0" smtClean="0"/>
              <a:t>Lead II </a:t>
            </a:r>
            <a:r>
              <a:rPr lang="ko-KR" altLang="en-US" sz="1400" dirty="0" smtClean="0"/>
              <a:t>방향</a:t>
            </a:r>
            <a:r>
              <a:rPr lang="en-US" altLang="ko-KR" sz="1400" dirty="0" smtClean="0"/>
              <a:t>(↘ )</a:t>
            </a:r>
            <a:r>
              <a:rPr lang="ko-KR" altLang="en-US" sz="1400" dirty="0" smtClean="0">
                <a:latin typeface="+mj-ea"/>
                <a:ea typeface="+mj-ea"/>
              </a:rPr>
              <a:t>으로 투영된 표면전위와 </a:t>
            </a:r>
            <a:r>
              <a:rPr lang="en-US" altLang="ko-KR" sz="1400" dirty="0" err="1" smtClean="0">
                <a:latin typeface="+mj-ea"/>
                <a:ea typeface="+mj-ea"/>
              </a:rPr>
              <a:t>LeadII</a:t>
            </a:r>
            <a:r>
              <a:rPr lang="ko-KR" altLang="en-US" sz="1400" dirty="0" smtClean="0">
                <a:latin typeface="+mj-ea"/>
                <a:ea typeface="+mj-ea"/>
              </a:rPr>
              <a:t>와의 상관관계</a:t>
            </a:r>
            <a:r>
              <a:rPr lang="en-US" altLang="ko-KR" sz="1400" dirty="0" smtClean="0">
                <a:latin typeface="+mj-ea"/>
                <a:ea typeface="+mj-ea"/>
              </a:rPr>
              <a:t>(Simulation) -</a:t>
            </a:r>
            <a:endParaRPr lang="ko-KR" altLang="en-US" sz="1400" dirty="0">
              <a:latin typeface="+mj-ea"/>
              <a:ea typeface="+mj-ea"/>
            </a:endParaRPr>
          </a:p>
        </p:txBody>
      </p:sp>
      <p:sp>
        <p:nvSpPr>
          <p:cNvPr id="11" name="TextBox 10"/>
          <p:cNvSpPr txBox="1"/>
          <p:nvPr/>
        </p:nvSpPr>
        <p:spPr>
          <a:xfrm>
            <a:off x="2762145" y="6453336"/>
            <a:ext cx="3619709" cy="307777"/>
          </a:xfrm>
          <a:prstGeom prst="rect">
            <a:avLst/>
          </a:prstGeom>
          <a:noFill/>
        </p:spPr>
        <p:txBody>
          <a:bodyPr wrap="none" rtlCol="0">
            <a:spAutoFit/>
          </a:bodyPr>
          <a:lstStyle/>
          <a:p>
            <a:r>
              <a:rPr lang="en-US" altLang="ko-KR" sz="1400" dirty="0" smtClean="0">
                <a:latin typeface="+mj-ea"/>
                <a:ea typeface="+mj-ea"/>
              </a:rPr>
              <a:t>- </a:t>
            </a:r>
            <a:r>
              <a:rPr lang="en-US" altLang="ko-KR" sz="1400" dirty="0" smtClean="0"/>
              <a:t>Body Surface Potential (5X5</a:t>
            </a:r>
            <a:r>
              <a:rPr lang="en-US" altLang="ko-KR" sz="1400" dirty="0" smtClean="0">
                <a:latin typeface="+mj-ea"/>
                <a:ea typeface="+mj-ea"/>
              </a:rPr>
              <a:t>) </a:t>
            </a:r>
            <a:r>
              <a:rPr lang="ko-KR" altLang="en-US" sz="1400" dirty="0" smtClean="0">
                <a:latin typeface="+mj-ea"/>
                <a:ea typeface="+mj-ea"/>
              </a:rPr>
              <a:t>측정 결과</a:t>
            </a:r>
            <a:r>
              <a:rPr lang="en-US" altLang="ko-KR" sz="1400" dirty="0" smtClean="0">
                <a:latin typeface="+mj-ea"/>
                <a:ea typeface="+mj-ea"/>
              </a:rPr>
              <a:t> -</a:t>
            </a:r>
            <a:endParaRPr lang="ko-KR" altLang="en-US" sz="1400" dirty="0">
              <a:latin typeface="+mj-ea"/>
              <a:ea typeface="+mj-ea"/>
            </a:endParaRPr>
          </a:p>
        </p:txBody>
      </p:sp>
      <p:pic>
        <p:nvPicPr>
          <p:cNvPr id="13" name="Picture 4"/>
          <p:cNvPicPr>
            <a:picLocks noChangeAspect="1" noChangeArrowheads="1"/>
          </p:cNvPicPr>
          <p:nvPr/>
        </p:nvPicPr>
        <p:blipFill>
          <a:blip r:embed="rId4" cstate="print"/>
          <a:srcRect/>
          <a:stretch>
            <a:fillRect/>
          </a:stretch>
        </p:blipFill>
        <p:spPr bwMode="auto">
          <a:xfrm>
            <a:off x="827584" y="548680"/>
            <a:ext cx="3639665" cy="2736304"/>
          </a:xfrm>
          <a:prstGeom prst="rect">
            <a:avLst/>
          </a:prstGeom>
          <a:noFill/>
          <a:ln w="9525">
            <a:noFill/>
            <a:miter lim="800000"/>
            <a:headEnd/>
            <a:tailEnd/>
          </a:ln>
          <a:effectLst/>
        </p:spPr>
      </p:pic>
      <p:pic>
        <p:nvPicPr>
          <p:cNvPr id="15" name="Picture 4"/>
          <p:cNvPicPr>
            <a:picLocks noChangeAspect="1" noChangeArrowheads="1"/>
          </p:cNvPicPr>
          <p:nvPr/>
        </p:nvPicPr>
        <p:blipFill>
          <a:blip r:embed="rId5" cstate="print"/>
          <a:srcRect/>
          <a:stretch>
            <a:fillRect/>
          </a:stretch>
        </p:blipFill>
        <p:spPr bwMode="auto">
          <a:xfrm>
            <a:off x="755576" y="3717032"/>
            <a:ext cx="3816424" cy="2869191"/>
          </a:xfrm>
          <a:prstGeom prst="rect">
            <a:avLst/>
          </a:prstGeom>
          <a:noFill/>
          <a:ln w="9525">
            <a:noFill/>
            <a:miter lim="800000"/>
            <a:headEnd/>
            <a:tailEnd/>
          </a:ln>
          <a:effectLst/>
        </p:spPr>
      </p:pic>
      <p:sp>
        <p:nvSpPr>
          <p:cNvPr id="10" name="슬라이드 번호 개체 틀 9"/>
          <p:cNvSpPr>
            <a:spLocks noGrp="1"/>
          </p:cNvSpPr>
          <p:nvPr>
            <p:ph type="sldNum" sz="quarter" idx="12"/>
          </p:nvPr>
        </p:nvSpPr>
        <p:spPr>
          <a:xfrm>
            <a:off x="6974904" y="6520259"/>
            <a:ext cx="2133600" cy="365125"/>
          </a:xfrm>
        </p:spPr>
        <p:txBody>
          <a:bodyPr/>
          <a:lstStyle/>
          <a:p>
            <a:fld id="{4BEDD84E-25D4-4983-8AA1-2863C96F08D9}" type="slidenum">
              <a:rPr lang="ko-KR" altLang="en-US" smtClean="0"/>
              <a:pPr/>
              <a:t>62</a:t>
            </a:fld>
            <a:endParaRPr lang="ko-KR" alt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noChangeArrowheads="1"/>
          </p:cNvPicPr>
          <p:nvPr/>
        </p:nvPicPr>
        <p:blipFill>
          <a:blip r:embed="rId2" cstate="print"/>
          <a:srcRect/>
          <a:stretch>
            <a:fillRect/>
          </a:stretch>
        </p:blipFill>
        <p:spPr bwMode="auto">
          <a:xfrm>
            <a:off x="4644008" y="3645024"/>
            <a:ext cx="3888432" cy="2884040"/>
          </a:xfrm>
          <a:prstGeom prst="rect">
            <a:avLst/>
          </a:prstGeom>
          <a:noFill/>
          <a:ln w="9525">
            <a:noFill/>
            <a:miter lim="800000"/>
            <a:headEnd/>
            <a:tailEnd/>
          </a:ln>
          <a:effectLst/>
        </p:spPr>
      </p:pic>
      <p:pic>
        <p:nvPicPr>
          <p:cNvPr id="12" name="Picture 5"/>
          <p:cNvPicPr>
            <a:picLocks noChangeAspect="1" noChangeArrowheads="1"/>
          </p:cNvPicPr>
          <p:nvPr/>
        </p:nvPicPr>
        <p:blipFill>
          <a:blip r:embed="rId3" cstate="print"/>
          <a:srcRect/>
          <a:stretch>
            <a:fillRect/>
          </a:stretch>
        </p:blipFill>
        <p:spPr bwMode="auto">
          <a:xfrm>
            <a:off x="4572000" y="547961"/>
            <a:ext cx="3925416" cy="2881039"/>
          </a:xfrm>
          <a:prstGeom prst="rect">
            <a:avLst/>
          </a:prstGeom>
          <a:noFill/>
          <a:ln w="9525">
            <a:noFill/>
            <a:miter lim="800000"/>
            <a:headEnd/>
            <a:tailEnd/>
          </a:ln>
          <a:effectLst/>
        </p:spPr>
      </p:pic>
      <p:sp>
        <p:nvSpPr>
          <p:cNvPr id="5" name="TextBox 4"/>
          <p:cNvSpPr txBox="1"/>
          <p:nvPr/>
        </p:nvSpPr>
        <p:spPr>
          <a:xfrm>
            <a:off x="1403648" y="3275111"/>
            <a:ext cx="6324167" cy="307777"/>
          </a:xfrm>
          <a:prstGeom prst="rect">
            <a:avLst/>
          </a:prstGeom>
          <a:noFill/>
        </p:spPr>
        <p:txBody>
          <a:bodyPr wrap="none" rtlCol="0">
            <a:spAutoFit/>
          </a:bodyPr>
          <a:lstStyle/>
          <a:p>
            <a:r>
              <a:rPr lang="en-US" altLang="ko-KR" sz="1400" dirty="0" smtClean="0">
                <a:latin typeface="+mj-ea"/>
                <a:ea typeface="+mj-ea"/>
              </a:rPr>
              <a:t>* </a:t>
            </a:r>
            <a:r>
              <a:rPr lang="en-US" altLang="ko-KR" sz="1400" dirty="0" smtClean="0"/>
              <a:t>Lead III</a:t>
            </a:r>
            <a:r>
              <a:rPr lang="ko-KR" altLang="en-US" sz="1400" dirty="0" smtClean="0"/>
              <a:t>방향</a:t>
            </a:r>
            <a:r>
              <a:rPr lang="en-US" altLang="ko-KR" sz="1400" dirty="0" smtClean="0"/>
              <a:t>(↓)</a:t>
            </a:r>
            <a:r>
              <a:rPr lang="ko-KR" altLang="en-US" sz="1400" dirty="0" smtClean="0"/>
              <a:t> </a:t>
            </a:r>
            <a:r>
              <a:rPr lang="ko-KR" altLang="en-US" sz="1400" dirty="0" err="1" smtClean="0"/>
              <a:t>으로</a:t>
            </a:r>
            <a:r>
              <a:rPr lang="ko-KR" altLang="en-US" sz="1400" dirty="0" smtClean="0"/>
              <a:t> </a:t>
            </a:r>
            <a:r>
              <a:rPr lang="ko-KR" altLang="en-US" sz="1400" dirty="0" smtClean="0">
                <a:latin typeface="+mj-ea"/>
                <a:ea typeface="+mj-ea"/>
              </a:rPr>
              <a:t>투영된 표면전위와 </a:t>
            </a:r>
            <a:r>
              <a:rPr lang="en-US" altLang="ko-KR" sz="1400" dirty="0" err="1" smtClean="0">
                <a:latin typeface="+mj-ea"/>
                <a:ea typeface="+mj-ea"/>
              </a:rPr>
              <a:t>LeadII</a:t>
            </a:r>
            <a:r>
              <a:rPr lang="ko-KR" altLang="en-US" sz="1400" dirty="0" smtClean="0">
                <a:latin typeface="+mj-ea"/>
                <a:ea typeface="+mj-ea"/>
              </a:rPr>
              <a:t>와의 상관관계</a:t>
            </a:r>
            <a:r>
              <a:rPr lang="en-US" altLang="ko-KR" sz="1400" dirty="0" smtClean="0">
                <a:latin typeface="+mj-ea"/>
                <a:ea typeface="+mj-ea"/>
              </a:rPr>
              <a:t>(Simulation) -</a:t>
            </a:r>
            <a:endParaRPr lang="ko-KR" altLang="en-US" sz="1400" dirty="0">
              <a:latin typeface="+mj-ea"/>
              <a:ea typeface="+mj-ea"/>
            </a:endParaRPr>
          </a:p>
        </p:txBody>
      </p:sp>
      <p:sp>
        <p:nvSpPr>
          <p:cNvPr id="6" name="TextBox 5"/>
          <p:cNvSpPr txBox="1"/>
          <p:nvPr/>
        </p:nvSpPr>
        <p:spPr>
          <a:xfrm>
            <a:off x="0" y="0"/>
            <a:ext cx="5006499"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Body</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Surface Potential Experiment Result -8</a:t>
            </a:r>
            <a:endParaRPr lang="ko-KR" altLang="en-US" sz="2000" dirty="0">
              <a:latin typeface="Times New Roman" pitchFamily="18" charset="0"/>
              <a:ea typeface="바탕" pitchFamily="18" charset="-127"/>
              <a:cs typeface="Times New Roman" pitchFamily="18" charset="0"/>
            </a:endParaRPr>
          </a:p>
        </p:txBody>
      </p:sp>
      <p:sp>
        <p:nvSpPr>
          <p:cNvPr id="9" name="TextBox 8"/>
          <p:cNvSpPr txBox="1"/>
          <p:nvPr/>
        </p:nvSpPr>
        <p:spPr>
          <a:xfrm>
            <a:off x="2762145" y="6453336"/>
            <a:ext cx="3619709" cy="307777"/>
          </a:xfrm>
          <a:prstGeom prst="rect">
            <a:avLst/>
          </a:prstGeom>
          <a:noFill/>
        </p:spPr>
        <p:txBody>
          <a:bodyPr wrap="none" rtlCol="0">
            <a:spAutoFit/>
          </a:bodyPr>
          <a:lstStyle/>
          <a:p>
            <a:r>
              <a:rPr lang="en-US" altLang="ko-KR" sz="1400" dirty="0" smtClean="0">
                <a:latin typeface="+mj-ea"/>
                <a:ea typeface="+mj-ea"/>
              </a:rPr>
              <a:t>- </a:t>
            </a:r>
            <a:r>
              <a:rPr lang="en-US" altLang="ko-KR" sz="1400" dirty="0" smtClean="0"/>
              <a:t>Body Surface Potential (5X5</a:t>
            </a:r>
            <a:r>
              <a:rPr lang="en-US" altLang="ko-KR" sz="1400" dirty="0" smtClean="0">
                <a:latin typeface="+mj-ea"/>
                <a:ea typeface="+mj-ea"/>
              </a:rPr>
              <a:t>) </a:t>
            </a:r>
            <a:r>
              <a:rPr lang="ko-KR" altLang="en-US" sz="1400" dirty="0" smtClean="0">
                <a:latin typeface="+mj-ea"/>
                <a:ea typeface="+mj-ea"/>
              </a:rPr>
              <a:t>측정 결과</a:t>
            </a:r>
            <a:r>
              <a:rPr lang="en-US" altLang="ko-KR" sz="1400" dirty="0" smtClean="0">
                <a:latin typeface="+mj-ea"/>
                <a:ea typeface="+mj-ea"/>
              </a:rPr>
              <a:t> -</a:t>
            </a:r>
            <a:endParaRPr lang="ko-KR" altLang="en-US" sz="1400" dirty="0">
              <a:latin typeface="+mj-ea"/>
              <a:ea typeface="+mj-ea"/>
            </a:endParaRPr>
          </a:p>
        </p:txBody>
      </p:sp>
      <p:pic>
        <p:nvPicPr>
          <p:cNvPr id="11" name="Picture 4"/>
          <p:cNvPicPr>
            <a:picLocks noChangeAspect="1" noChangeArrowheads="1"/>
          </p:cNvPicPr>
          <p:nvPr/>
        </p:nvPicPr>
        <p:blipFill>
          <a:blip r:embed="rId4" cstate="print"/>
          <a:srcRect/>
          <a:stretch>
            <a:fillRect/>
          </a:stretch>
        </p:blipFill>
        <p:spPr bwMode="auto">
          <a:xfrm>
            <a:off x="467544" y="451760"/>
            <a:ext cx="3960440" cy="2977240"/>
          </a:xfrm>
          <a:prstGeom prst="rect">
            <a:avLst/>
          </a:prstGeom>
          <a:noFill/>
          <a:ln w="9525">
            <a:noFill/>
            <a:miter lim="800000"/>
            <a:headEnd/>
            <a:tailEnd/>
          </a:ln>
          <a:effectLst/>
        </p:spPr>
      </p:pic>
      <p:pic>
        <p:nvPicPr>
          <p:cNvPr id="14" name="Picture 4"/>
          <p:cNvPicPr>
            <a:picLocks noChangeAspect="1" noChangeArrowheads="1"/>
          </p:cNvPicPr>
          <p:nvPr/>
        </p:nvPicPr>
        <p:blipFill>
          <a:blip r:embed="rId5" cstate="print"/>
          <a:srcRect/>
          <a:stretch>
            <a:fillRect/>
          </a:stretch>
        </p:blipFill>
        <p:spPr bwMode="auto">
          <a:xfrm>
            <a:off x="683568" y="3717032"/>
            <a:ext cx="3672408" cy="2761414"/>
          </a:xfrm>
          <a:prstGeom prst="rect">
            <a:avLst/>
          </a:prstGeom>
          <a:noFill/>
          <a:ln w="9525">
            <a:noFill/>
            <a:miter lim="800000"/>
            <a:headEnd/>
            <a:tailEnd/>
          </a:ln>
          <a:effectLst/>
        </p:spPr>
      </p:pic>
      <p:sp>
        <p:nvSpPr>
          <p:cNvPr id="15" name="슬라이드 번호 개체 틀 14"/>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63</a:t>
            </a:fld>
            <a:endParaRPr lang="ko-KR" alt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9"/>
          <p:cNvGrpSpPr/>
          <p:nvPr/>
        </p:nvGrpSpPr>
        <p:grpSpPr>
          <a:xfrm>
            <a:off x="179512" y="548680"/>
            <a:ext cx="3609811" cy="2663577"/>
            <a:chOff x="4572000" y="476672"/>
            <a:chExt cx="3609811" cy="2663577"/>
          </a:xfrm>
        </p:grpSpPr>
        <p:pic>
          <p:nvPicPr>
            <p:cNvPr id="3074" name="Picture 5"/>
            <p:cNvPicPr>
              <a:picLocks noChangeAspect="1" noChangeArrowheads="1"/>
            </p:cNvPicPr>
            <p:nvPr/>
          </p:nvPicPr>
          <p:blipFill>
            <a:blip r:embed="rId2" cstate="print"/>
            <a:srcRect/>
            <a:stretch>
              <a:fillRect/>
            </a:stretch>
          </p:blipFill>
          <p:spPr bwMode="auto">
            <a:xfrm>
              <a:off x="4572000" y="476672"/>
              <a:ext cx="3609811" cy="2663577"/>
            </a:xfrm>
            <a:prstGeom prst="rect">
              <a:avLst/>
            </a:prstGeom>
            <a:noFill/>
            <a:ln w="9525">
              <a:noFill/>
              <a:miter lim="800000"/>
              <a:headEnd/>
              <a:tailEnd/>
            </a:ln>
          </p:spPr>
        </p:pic>
        <p:sp>
          <p:nvSpPr>
            <p:cNvPr id="4" name="직사각형 3"/>
            <p:cNvSpPr/>
            <p:nvPr/>
          </p:nvSpPr>
          <p:spPr>
            <a:xfrm>
              <a:off x="5139099" y="1529415"/>
              <a:ext cx="2197547" cy="20754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grpSp>
      <p:sp>
        <p:nvSpPr>
          <p:cNvPr id="5" name="TextBox 4"/>
          <p:cNvSpPr txBox="1"/>
          <p:nvPr/>
        </p:nvSpPr>
        <p:spPr>
          <a:xfrm>
            <a:off x="35496" y="3175084"/>
            <a:ext cx="4001416" cy="253916"/>
          </a:xfrm>
          <a:prstGeom prst="rect">
            <a:avLst/>
          </a:prstGeom>
          <a:noFill/>
        </p:spPr>
        <p:txBody>
          <a:bodyPr wrap="none" rtlCol="0">
            <a:spAutoFit/>
          </a:bodyPr>
          <a:lstStyle/>
          <a:p>
            <a:r>
              <a:rPr lang="en-US" altLang="ko-KR" sz="1050" dirty="0" smtClean="0">
                <a:latin typeface="+mj-ea"/>
                <a:ea typeface="+mj-ea"/>
              </a:rPr>
              <a:t>- </a:t>
            </a:r>
            <a:r>
              <a:rPr lang="en-US" altLang="ko-KR" sz="1050" dirty="0" smtClean="0"/>
              <a:t>Lead I</a:t>
            </a:r>
            <a:r>
              <a:rPr lang="ko-KR" altLang="en-US" sz="1050" dirty="0" smtClean="0"/>
              <a:t>방향</a:t>
            </a:r>
            <a:r>
              <a:rPr lang="en-US" altLang="ko-KR" sz="1050" dirty="0" smtClean="0"/>
              <a:t>(→ )</a:t>
            </a:r>
            <a:r>
              <a:rPr lang="ko-KR" altLang="en-US" sz="1050" dirty="0" smtClean="0">
                <a:latin typeface="+mj-ea"/>
                <a:ea typeface="+mj-ea"/>
              </a:rPr>
              <a:t>으로 투영된 표면전위와 </a:t>
            </a:r>
            <a:r>
              <a:rPr lang="en-US" altLang="ko-KR" sz="1050" dirty="0" err="1" smtClean="0">
                <a:latin typeface="+mj-ea"/>
                <a:ea typeface="+mj-ea"/>
              </a:rPr>
              <a:t>LeadII</a:t>
            </a:r>
            <a:r>
              <a:rPr lang="ko-KR" altLang="en-US" sz="1050" dirty="0" smtClean="0">
                <a:latin typeface="+mj-ea"/>
                <a:ea typeface="+mj-ea"/>
              </a:rPr>
              <a:t>와의 상관관계</a:t>
            </a:r>
            <a:r>
              <a:rPr lang="en-US" altLang="ko-KR" sz="1050" dirty="0" smtClean="0">
                <a:latin typeface="+mj-ea"/>
                <a:ea typeface="+mj-ea"/>
              </a:rPr>
              <a:t> -</a:t>
            </a:r>
            <a:endParaRPr lang="ko-KR" altLang="en-US" sz="1050" dirty="0">
              <a:latin typeface="+mj-ea"/>
              <a:ea typeface="+mj-ea"/>
            </a:endParaRPr>
          </a:p>
        </p:txBody>
      </p:sp>
      <p:sp>
        <p:nvSpPr>
          <p:cNvPr id="6" name="TextBox 5"/>
          <p:cNvSpPr txBox="1"/>
          <p:nvPr/>
        </p:nvSpPr>
        <p:spPr>
          <a:xfrm>
            <a:off x="0" y="0"/>
            <a:ext cx="8856984" cy="369332"/>
          </a:xfrm>
          <a:prstGeom prst="rect">
            <a:avLst/>
          </a:prstGeom>
          <a:noFill/>
        </p:spPr>
        <p:txBody>
          <a:bodyPr wrap="square" rtlCol="0">
            <a:spAutoFit/>
          </a:bodyPr>
          <a:lstStyle/>
          <a:p>
            <a:r>
              <a:rPr lang="en-US" altLang="ko-KR" dirty="0" smtClean="0">
                <a:latin typeface="+mj-ea"/>
                <a:ea typeface="+mj-ea"/>
              </a:rPr>
              <a:t>Annex-1: </a:t>
            </a:r>
            <a:r>
              <a:rPr lang="en-US" altLang="ko-KR" dirty="0" smtClean="0"/>
              <a:t>Heart</a:t>
            </a:r>
            <a:r>
              <a:rPr lang="ko-KR" altLang="en-US" dirty="0" smtClean="0"/>
              <a:t> </a:t>
            </a:r>
            <a:r>
              <a:rPr lang="en-US" altLang="ko-KR" dirty="0" smtClean="0"/>
              <a:t>Dipole Projection Simulation – Lead I direction</a:t>
            </a:r>
            <a:r>
              <a:rPr lang="ko-KR" altLang="en-US" dirty="0" smtClean="0"/>
              <a:t> </a:t>
            </a:r>
            <a:r>
              <a:rPr lang="en-US" altLang="ko-KR" dirty="0" smtClean="0"/>
              <a:t>Projection -01</a:t>
            </a:r>
            <a:endParaRPr lang="ko-KR" altLang="en-US" dirty="0">
              <a:latin typeface="+mj-ea"/>
              <a:ea typeface="+mj-ea"/>
            </a:endParaRPr>
          </a:p>
        </p:txBody>
      </p:sp>
      <p:pic>
        <p:nvPicPr>
          <p:cNvPr id="8" name="Picture 3"/>
          <p:cNvPicPr>
            <a:picLocks noChangeAspect="1" noChangeArrowheads="1"/>
          </p:cNvPicPr>
          <p:nvPr/>
        </p:nvPicPr>
        <p:blipFill>
          <a:blip r:embed="rId3" cstate="print"/>
          <a:srcRect/>
          <a:stretch>
            <a:fillRect/>
          </a:stretch>
        </p:blipFill>
        <p:spPr bwMode="auto">
          <a:xfrm>
            <a:off x="3851920" y="476672"/>
            <a:ext cx="5044793" cy="3243535"/>
          </a:xfrm>
          <a:prstGeom prst="rect">
            <a:avLst/>
          </a:prstGeom>
          <a:noFill/>
          <a:ln w="9525">
            <a:noFill/>
            <a:miter lim="800000"/>
            <a:headEnd/>
            <a:tailEnd/>
          </a:ln>
          <a:effectLst/>
        </p:spPr>
      </p:pic>
      <p:pic>
        <p:nvPicPr>
          <p:cNvPr id="9" name="Picture 2"/>
          <p:cNvPicPr>
            <a:picLocks noChangeAspect="1" noChangeArrowheads="1"/>
          </p:cNvPicPr>
          <p:nvPr/>
        </p:nvPicPr>
        <p:blipFill>
          <a:blip r:embed="rId4" cstate="print"/>
          <a:srcRect/>
          <a:stretch>
            <a:fillRect/>
          </a:stretch>
        </p:blipFill>
        <p:spPr bwMode="auto">
          <a:xfrm>
            <a:off x="4572000" y="3617640"/>
            <a:ext cx="4320480" cy="3240360"/>
          </a:xfrm>
          <a:prstGeom prst="rect">
            <a:avLst/>
          </a:prstGeom>
          <a:noFill/>
          <a:ln w="9525">
            <a:noFill/>
            <a:miter lim="800000"/>
            <a:headEnd/>
            <a:tailEnd/>
          </a:ln>
          <a:effectLst/>
        </p:spPr>
      </p:pic>
      <p:sp>
        <p:nvSpPr>
          <p:cNvPr id="11" name="TextBox 10"/>
          <p:cNvSpPr txBox="1"/>
          <p:nvPr/>
        </p:nvSpPr>
        <p:spPr>
          <a:xfrm>
            <a:off x="107504" y="3645024"/>
            <a:ext cx="4320480" cy="954107"/>
          </a:xfrm>
          <a:prstGeom prst="rect">
            <a:avLst/>
          </a:prstGeom>
          <a:noFill/>
        </p:spPr>
        <p:txBody>
          <a:bodyPr wrap="square" rtlCol="0">
            <a:spAutoFit/>
          </a:bodyPr>
          <a:lstStyle/>
          <a:p>
            <a:pPr>
              <a:buFont typeface="Arial" charset="0"/>
              <a:buChar char="•"/>
            </a:pPr>
            <a:r>
              <a:rPr lang="en-US" altLang="ko-KR" sz="1400" dirty="0" smtClean="0"/>
              <a:t> Dipole vector</a:t>
            </a:r>
            <a:r>
              <a:rPr lang="ko-KR" altLang="en-US" sz="1400" dirty="0" smtClean="0"/>
              <a:t>의 가로</a:t>
            </a:r>
            <a:r>
              <a:rPr lang="en-US" altLang="ko-KR" sz="1400" dirty="0" smtClean="0"/>
              <a:t> </a:t>
            </a:r>
            <a:r>
              <a:rPr lang="ko-KR" altLang="en-US" sz="1400" dirty="0" smtClean="0"/>
              <a:t>방향의 벡터 투영은 전극벡터의  방향이 변화함에 따라 파형의 형태가 변화를 일으킨다</a:t>
            </a:r>
            <a:r>
              <a:rPr lang="en-US" altLang="ko-KR" sz="1400" dirty="0" smtClean="0"/>
              <a:t>.</a:t>
            </a:r>
          </a:p>
          <a:p>
            <a:pPr>
              <a:buFont typeface="Arial" charset="0"/>
              <a:buChar char="•"/>
            </a:pPr>
            <a:endParaRPr lang="ko-KR" altLang="en-US" sz="1400" dirty="0"/>
          </a:p>
        </p:txBody>
      </p:sp>
      <p:sp>
        <p:nvSpPr>
          <p:cNvPr id="12" name="슬라이드 번호 개체 틀 11"/>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64</a:t>
            </a:fld>
            <a:endParaRPr lang="ko-KR" alt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8"/>
          <p:cNvGrpSpPr/>
          <p:nvPr/>
        </p:nvGrpSpPr>
        <p:grpSpPr>
          <a:xfrm>
            <a:off x="251520" y="548680"/>
            <a:ext cx="3600400" cy="2663577"/>
            <a:chOff x="4572000" y="333375"/>
            <a:chExt cx="4057650" cy="2994025"/>
          </a:xfrm>
        </p:grpSpPr>
        <p:pic>
          <p:nvPicPr>
            <p:cNvPr id="8196" name="Picture 5"/>
            <p:cNvPicPr>
              <a:picLocks noChangeAspect="1" noChangeArrowheads="1"/>
            </p:cNvPicPr>
            <p:nvPr/>
          </p:nvPicPr>
          <p:blipFill>
            <a:blip r:embed="rId2" cstate="print"/>
            <a:srcRect/>
            <a:stretch>
              <a:fillRect/>
            </a:stretch>
          </p:blipFill>
          <p:spPr bwMode="auto">
            <a:xfrm>
              <a:off x="4572000" y="333375"/>
              <a:ext cx="4057650" cy="2994025"/>
            </a:xfrm>
            <a:prstGeom prst="rect">
              <a:avLst/>
            </a:prstGeom>
            <a:noFill/>
            <a:ln w="9525">
              <a:noFill/>
              <a:miter lim="800000"/>
              <a:headEnd/>
              <a:tailEnd/>
            </a:ln>
          </p:spPr>
        </p:pic>
        <p:sp>
          <p:nvSpPr>
            <p:cNvPr id="2" name="직사각형 1"/>
            <p:cNvSpPr/>
            <p:nvPr/>
          </p:nvSpPr>
          <p:spPr>
            <a:xfrm>
              <a:off x="6468799" y="692150"/>
              <a:ext cx="180975" cy="216058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ko-KR" altLang="en-US"/>
            </a:p>
          </p:txBody>
        </p:sp>
      </p:grpSp>
      <p:sp>
        <p:nvSpPr>
          <p:cNvPr id="8" name="TextBox 7"/>
          <p:cNvSpPr txBox="1"/>
          <p:nvPr/>
        </p:nvSpPr>
        <p:spPr>
          <a:xfrm>
            <a:off x="0" y="0"/>
            <a:ext cx="8856984" cy="369332"/>
          </a:xfrm>
          <a:prstGeom prst="rect">
            <a:avLst/>
          </a:prstGeom>
          <a:noFill/>
        </p:spPr>
        <p:txBody>
          <a:bodyPr wrap="square" rtlCol="0">
            <a:spAutoFit/>
          </a:bodyPr>
          <a:lstStyle/>
          <a:p>
            <a:r>
              <a:rPr lang="en-US" altLang="ko-KR" dirty="0" smtClean="0">
                <a:latin typeface="+mj-ea"/>
                <a:ea typeface="+mj-ea"/>
              </a:rPr>
              <a:t>Annex-1: </a:t>
            </a:r>
            <a:r>
              <a:rPr lang="en-US" altLang="ko-KR" dirty="0" smtClean="0"/>
              <a:t>Heart</a:t>
            </a:r>
            <a:r>
              <a:rPr lang="ko-KR" altLang="en-US" dirty="0" smtClean="0"/>
              <a:t> </a:t>
            </a:r>
            <a:r>
              <a:rPr lang="en-US" altLang="ko-KR" dirty="0" smtClean="0"/>
              <a:t>Dipole Projection Simulation – Lead I direction</a:t>
            </a:r>
            <a:r>
              <a:rPr lang="ko-KR" altLang="en-US" dirty="0" smtClean="0"/>
              <a:t> </a:t>
            </a:r>
            <a:r>
              <a:rPr lang="en-US" altLang="ko-KR" dirty="0" smtClean="0"/>
              <a:t>Projection - 02</a:t>
            </a:r>
            <a:endParaRPr lang="ko-KR" altLang="en-US" dirty="0">
              <a:latin typeface="+mj-ea"/>
              <a:ea typeface="+mj-ea"/>
            </a:endParaRPr>
          </a:p>
        </p:txBody>
      </p:sp>
      <p:pic>
        <p:nvPicPr>
          <p:cNvPr id="10" name="Picture 2"/>
          <p:cNvPicPr>
            <a:picLocks noChangeAspect="1" noChangeArrowheads="1"/>
          </p:cNvPicPr>
          <p:nvPr/>
        </p:nvPicPr>
        <p:blipFill>
          <a:blip r:embed="rId3" cstate="print"/>
          <a:srcRect/>
          <a:stretch>
            <a:fillRect/>
          </a:stretch>
        </p:blipFill>
        <p:spPr bwMode="auto">
          <a:xfrm>
            <a:off x="3851920" y="332656"/>
            <a:ext cx="5292080" cy="3429000"/>
          </a:xfrm>
          <a:prstGeom prst="rect">
            <a:avLst/>
          </a:prstGeom>
          <a:noFill/>
          <a:ln w="9525">
            <a:noFill/>
            <a:miter lim="800000"/>
            <a:headEnd/>
            <a:tailEnd/>
          </a:ln>
          <a:effectLst/>
        </p:spPr>
      </p:pic>
      <p:pic>
        <p:nvPicPr>
          <p:cNvPr id="11" name="Picture 2"/>
          <p:cNvPicPr>
            <a:picLocks noChangeAspect="1" noChangeArrowheads="1"/>
          </p:cNvPicPr>
          <p:nvPr/>
        </p:nvPicPr>
        <p:blipFill>
          <a:blip r:embed="rId4" cstate="print"/>
          <a:srcRect/>
          <a:stretch>
            <a:fillRect/>
          </a:stretch>
        </p:blipFill>
        <p:spPr bwMode="auto">
          <a:xfrm>
            <a:off x="4320480" y="3429000"/>
            <a:ext cx="4572000" cy="3429000"/>
          </a:xfrm>
          <a:prstGeom prst="rect">
            <a:avLst/>
          </a:prstGeom>
          <a:noFill/>
          <a:ln w="9525">
            <a:noFill/>
            <a:miter lim="800000"/>
            <a:headEnd/>
            <a:tailEnd/>
          </a:ln>
          <a:effectLst/>
        </p:spPr>
      </p:pic>
      <p:sp>
        <p:nvSpPr>
          <p:cNvPr id="12" name="TextBox 11"/>
          <p:cNvSpPr txBox="1"/>
          <p:nvPr/>
        </p:nvSpPr>
        <p:spPr>
          <a:xfrm>
            <a:off x="-5480" y="3175084"/>
            <a:ext cx="4001416" cy="253916"/>
          </a:xfrm>
          <a:prstGeom prst="rect">
            <a:avLst/>
          </a:prstGeom>
          <a:noFill/>
        </p:spPr>
        <p:txBody>
          <a:bodyPr wrap="none" rtlCol="0">
            <a:spAutoFit/>
          </a:bodyPr>
          <a:lstStyle/>
          <a:p>
            <a:r>
              <a:rPr lang="en-US" altLang="ko-KR" sz="1050" dirty="0" smtClean="0">
                <a:latin typeface="+mj-ea"/>
                <a:ea typeface="+mj-ea"/>
              </a:rPr>
              <a:t>- </a:t>
            </a:r>
            <a:r>
              <a:rPr lang="en-US" altLang="ko-KR" sz="1050" dirty="0" smtClean="0"/>
              <a:t>Lead I</a:t>
            </a:r>
            <a:r>
              <a:rPr lang="ko-KR" altLang="en-US" sz="1050" dirty="0" smtClean="0"/>
              <a:t>방향</a:t>
            </a:r>
            <a:r>
              <a:rPr lang="en-US" altLang="ko-KR" sz="1050" dirty="0" smtClean="0"/>
              <a:t>(→ )</a:t>
            </a:r>
            <a:r>
              <a:rPr lang="ko-KR" altLang="en-US" sz="1050" dirty="0" smtClean="0">
                <a:latin typeface="+mj-ea"/>
                <a:ea typeface="+mj-ea"/>
              </a:rPr>
              <a:t>으로 투영된 표면전위와 </a:t>
            </a:r>
            <a:r>
              <a:rPr lang="en-US" altLang="ko-KR" sz="1050" dirty="0" err="1" smtClean="0">
                <a:latin typeface="+mj-ea"/>
                <a:ea typeface="+mj-ea"/>
              </a:rPr>
              <a:t>LeadII</a:t>
            </a:r>
            <a:r>
              <a:rPr lang="ko-KR" altLang="en-US" sz="1050" dirty="0" smtClean="0">
                <a:latin typeface="+mj-ea"/>
                <a:ea typeface="+mj-ea"/>
              </a:rPr>
              <a:t>와의 상관관계</a:t>
            </a:r>
            <a:r>
              <a:rPr lang="en-US" altLang="ko-KR" sz="1050" dirty="0" smtClean="0">
                <a:latin typeface="+mj-ea"/>
                <a:ea typeface="+mj-ea"/>
              </a:rPr>
              <a:t> -</a:t>
            </a:r>
            <a:endParaRPr lang="ko-KR" altLang="en-US" sz="1050" dirty="0">
              <a:latin typeface="+mj-ea"/>
              <a:ea typeface="+mj-ea"/>
            </a:endParaRPr>
          </a:p>
        </p:txBody>
      </p:sp>
      <p:sp>
        <p:nvSpPr>
          <p:cNvPr id="13" name="TextBox 12"/>
          <p:cNvSpPr txBox="1"/>
          <p:nvPr/>
        </p:nvSpPr>
        <p:spPr>
          <a:xfrm>
            <a:off x="107504" y="3645024"/>
            <a:ext cx="4320480" cy="1600438"/>
          </a:xfrm>
          <a:prstGeom prst="rect">
            <a:avLst/>
          </a:prstGeom>
          <a:noFill/>
        </p:spPr>
        <p:txBody>
          <a:bodyPr wrap="square" rtlCol="0">
            <a:spAutoFit/>
          </a:bodyPr>
          <a:lstStyle/>
          <a:p>
            <a:pPr>
              <a:buFont typeface="Arial" charset="0"/>
              <a:buChar char="•"/>
            </a:pPr>
            <a:r>
              <a:rPr lang="en-US" altLang="ko-KR" sz="1400" dirty="0" smtClean="0"/>
              <a:t> Dipole vector</a:t>
            </a:r>
            <a:r>
              <a:rPr lang="ko-KR" altLang="en-US" sz="1400" dirty="0" smtClean="0"/>
              <a:t>의 세로</a:t>
            </a:r>
            <a:r>
              <a:rPr lang="en-US" altLang="ko-KR" sz="1400" dirty="0" smtClean="0"/>
              <a:t> </a:t>
            </a:r>
            <a:r>
              <a:rPr lang="ko-KR" altLang="en-US" sz="1400" dirty="0" smtClean="0"/>
              <a:t>방향의 벡터 투영은 전극벡터의  방향이 변화함에 따라 파형의 형태가 변화하지 않고</a:t>
            </a:r>
            <a:r>
              <a:rPr lang="en-US" altLang="ko-KR" sz="1400" dirty="0" smtClean="0"/>
              <a:t>, Dipole</a:t>
            </a:r>
            <a:r>
              <a:rPr lang="ko-KR" altLang="en-US" sz="1400" dirty="0" smtClean="0"/>
              <a:t>의 원점에 의한 모양</a:t>
            </a:r>
            <a:r>
              <a:rPr lang="en-US" altLang="ko-KR" sz="1400" dirty="0" smtClean="0"/>
              <a:t>(</a:t>
            </a:r>
            <a:r>
              <a:rPr lang="ko-KR" altLang="en-US" sz="1400" dirty="0" smtClean="0"/>
              <a:t>크기</a:t>
            </a:r>
            <a:r>
              <a:rPr lang="en-US" altLang="ko-KR" sz="1400" dirty="0" smtClean="0"/>
              <a:t>)</a:t>
            </a:r>
            <a:r>
              <a:rPr lang="ko-KR" altLang="en-US" sz="1400" dirty="0" smtClean="0"/>
              <a:t>가 변화한다</a:t>
            </a:r>
            <a:r>
              <a:rPr lang="en-US" altLang="ko-KR" sz="1400" dirty="0" smtClean="0"/>
              <a:t>. </a:t>
            </a:r>
            <a:r>
              <a:rPr lang="ko-KR" altLang="en-US" sz="1400" dirty="0" smtClean="0"/>
              <a:t>따라서</a:t>
            </a:r>
            <a:r>
              <a:rPr lang="en-US" altLang="ko-KR" sz="1400" dirty="0" smtClean="0"/>
              <a:t>, </a:t>
            </a:r>
            <a:r>
              <a:rPr lang="ko-KR" altLang="en-US" sz="1400" dirty="0" smtClean="0"/>
              <a:t>상관계수를 구하는 방법에서</a:t>
            </a:r>
            <a:r>
              <a:rPr lang="en-US" altLang="ko-KR" sz="1400" dirty="0" smtClean="0"/>
              <a:t>, </a:t>
            </a:r>
            <a:r>
              <a:rPr lang="ko-KR" altLang="en-US" sz="1400" dirty="0" smtClean="0"/>
              <a:t>파형의 크기가 정규화가 이루어 지기 때문에</a:t>
            </a:r>
            <a:r>
              <a:rPr lang="en-US" altLang="ko-KR" sz="1400" dirty="0" smtClean="0"/>
              <a:t>, </a:t>
            </a:r>
            <a:r>
              <a:rPr lang="ko-KR" altLang="en-US" sz="1400" dirty="0" smtClean="0"/>
              <a:t>상관계수의 값은 같아지게 된다</a:t>
            </a:r>
            <a:r>
              <a:rPr lang="en-US" altLang="ko-KR" sz="1400" dirty="0" smtClean="0"/>
              <a:t>. </a:t>
            </a:r>
          </a:p>
          <a:p>
            <a:pPr>
              <a:buFont typeface="Arial" charset="0"/>
              <a:buChar char="•"/>
            </a:pPr>
            <a:endParaRPr lang="ko-KR" altLang="en-US" sz="1400" dirty="0"/>
          </a:p>
        </p:txBody>
      </p:sp>
      <p:sp>
        <p:nvSpPr>
          <p:cNvPr id="15" name="슬라이드 번호 개체 틀 14"/>
          <p:cNvSpPr>
            <a:spLocks noGrp="1"/>
          </p:cNvSpPr>
          <p:nvPr>
            <p:ph type="sldNum" sz="quarter" idx="12"/>
          </p:nvPr>
        </p:nvSpPr>
        <p:spPr>
          <a:xfrm>
            <a:off x="7020272" y="6448251"/>
            <a:ext cx="2133600" cy="365125"/>
          </a:xfrm>
        </p:spPr>
        <p:txBody>
          <a:bodyPr/>
          <a:lstStyle/>
          <a:p>
            <a:fld id="{4BEDD84E-25D4-4983-8AA1-2863C96F08D9}" type="slidenum">
              <a:rPr lang="ko-KR" altLang="en-US" smtClean="0"/>
              <a:pPr/>
              <a:t>65</a:t>
            </a:fld>
            <a:endParaRPr lang="ko-KR" alt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ChangeArrowheads="1"/>
          </p:cNvSpPr>
          <p:nvPr/>
        </p:nvSpPr>
        <p:spPr bwMode="auto">
          <a:xfrm>
            <a:off x="0" y="0"/>
            <a:ext cx="4261103" cy="369332"/>
          </a:xfrm>
          <a:prstGeom prst="rect">
            <a:avLst/>
          </a:prstGeom>
          <a:noFill/>
        </p:spPr>
        <p:txBody>
          <a:bodyPr wrap="square" rtlCol="0">
            <a:spAutoFit/>
          </a:bodyPr>
          <a:lstStyle/>
          <a:p>
            <a:pPr fontAlgn="base">
              <a:spcBef>
                <a:spcPct val="0"/>
              </a:spcBef>
              <a:spcAft>
                <a:spcPct val="0"/>
              </a:spcAft>
            </a:pPr>
            <a:r>
              <a:rPr lang="en-US" altLang="ko-KR" dirty="0" smtClean="0"/>
              <a:t>* Formation of the ECG Signal -1</a:t>
            </a:r>
          </a:p>
        </p:txBody>
      </p:sp>
      <p:pic>
        <p:nvPicPr>
          <p:cNvPr id="8195" name="Picture 25" descr="C:\Users\user\Documents\2007-08;연구개발과제\2008-04;LUCIS-24HR_Monitoring시스템개발\2009-07-특강강의\2009-BEMBOOK\15\fi\1503a.gif">
            <a:hlinkClick r:id="rId2" action="ppaction://hlinkfile"/>
          </p:cNvPr>
          <p:cNvPicPr>
            <a:picLocks noChangeAspect="1" noChangeArrowheads="1"/>
          </p:cNvPicPr>
          <p:nvPr/>
        </p:nvPicPr>
        <p:blipFill>
          <a:blip r:embed="rId3" cstate="print"/>
          <a:srcRect/>
          <a:stretch>
            <a:fillRect/>
          </a:stretch>
        </p:blipFill>
        <p:spPr bwMode="auto">
          <a:xfrm>
            <a:off x="175846" y="548680"/>
            <a:ext cx="4396154" cy="5667375"/>
          </a:xfrm>
          <a:prstGeom prst="rect">
            <a:avLst/>
          </a:prstGeom>
          <a:noFill/>
          <a:ln w="9525">
            <a:noFill/>
            <a:miter lim="800000"/>
            <a:headEnd/>
            <a:tailEnd/>
          </a:ln>
        </p:spPr>
      </p:pic>
      <p:pic>
        <p:nvPicPr>
          <p:cNvPr id="8196" name="Picture 27" descr="C:\Users\user\Documents\2007-08;연구개발과제\2008-04;LUCIS-24HR_Monitoring시스템개발\2009-07-특강강의\2009-BEMBOOK\15\fi\1503b.gif"/>
          <p:cNvPicPr>
            <a:picLocks noChangeAspect="1" noChangeArrowheads="1"/>
          </p:cNvPicPr>
          <p:nvPr/>
        </p:nvPicPr>
        <p:blipFill>
          <a:blip r:embed="rId4" cstate="print"/>
          <a:srcRect/>
          <a:stretch>
            <a:fillRect/>
          </a:stretch>
        </p:blipFill>
        <p:spPr bwMode="auto">
          <a:xfrm>
            <a:off x="4572000" y="548680"/>
            <a:ext cx="4396154" cy="5667375"/>
          </a:xfrm>
          <a:prstGeom prst="rect">
            <a:avLst/>
          </a:prstGeom>
          <a:noFill/>
          <a:ln w="9525">
            <a:noFill/>
            <a:miter lim="800000"/>
            <a:headEnd/>
            <a:tailEnd/>
          </a:ln>
        </p:spPr>
      </p:pic>
      <p:sp>
        <p:nvSpPr>
          <p:cNvPr id="7" name="슬라이드 번호 개체 틀 14"/>
          <p:cNvSpPr>
            <a:spLocks noGrp="1"/>
          </p:cNvSpPr>
          <p:nvPr>
            <p:ph type="sldNum" sz="quarter" idx="12"/>
          </p:nvPr>
        </p:nvSpPr>
        <p:spPr>
          <a:xfrm>
            <a:off x="7020272" y="6448251"/>
            <a:ext cx="2133600" cy="365125"/>
          </a:xfrm>
          <a:noFill/>
          <a:ln w="9525">
            <a:noFill/>
            <a:miter lim="800000"/>
            <a:headEnd/>
            <a:tailEnd/>
          </a:ln>
          <a:effectLst/>
        </p:spPr>
        <p:txBody>
          <a:bodyPr vert="horz" wrap="square" lIns="91440" tIns="45720" rIns="91440" bIns="45720" numCol="1" rtlCol="0" anchor="ctr" anchorCtr="0" compatLnSpc="1">
            <a:prstTxWarp prst="textNoShape">
              <a:avLst/>
            </a:prstTxWarp>
          </a:bodyPr>
          <a:lstStyle/>
          <a:p>
            <a:fld id="{4BEDD84E-25D4-4983-8AA1-2863C96F08D9}" type="slidenum">
              <a:rPr lang="ko-KR" altLang="en-US" sz="1200" smtClean="0">
                <a:solidFill>
                  <a:schemeClr val="tx1">
                    <a:tint val="75000"/>
                  </a:schemeClr>
                </a:solidFill>
                <a:latin typeface="+mn-lt"/>
                <a:ea typeface="+mn-ea"/>
              </a:rPr>
              <a:pPr/>
              <a:t>66</a:t>
            </a:fld>
            <a:endParaRPr lang="ko-KR" altLang="en-US" sz="1200" dirty="0">
              <a:solidFill>
                <a:schemeClr val="tx1">
                  <a:tint val="75000"/>
                </a:schemeClr>
              </a:solidFill>
              <a:latin typeface="+mn-lt"/>
              <a:ea typeface="+mn-ea"/>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auto">
          <a:xfrm>
            <a:off x="0" y="0"/>
            <a:ext cx="4261103" cy="369332"/>
          </a:xfrm>
          <a:prstGeom prst="rect">
            <a:avLst/>
          </a:prstGeom>
          <a:noFill/>
        </p:spPr>
        <p:txBody>
          <a:bodyPr wrap="square" rtlCol="0">
            <a:spAutoFit/>
          </a:bodyPr>
          <a:lstStyle/>
          <a:p>
            <a:pPr fontAlgn="base">
              <a:spcBef>
                <a:spcPct val="0"/>
              </a:spcBef>
              <a:spcAft>
                <a:spcPct val="0"/>
              </a:spcAft>
            </a:pPr>
            <a:r>
              <a:rPr lang="en-US" altLang="ko-KR" dirty="0" smtClean="0"/>
              <a:t>* Formation of the ECG Signal -2</a:t>
            </a:r>
          </a:p>
        </p:txBody>
      </p:sp>
      <p:pic>
        <p:nvPicPr>
          <p:cNvPr id="9219" name="Picture 19" descr="C:\Users\user\Documents\2007-08;연구개발과제\2008-04;LUCIS-24HR_Monitoring시스템개발\2009-07-특강강의\2009-BEMBOOK\15\fi\1503c.gif"/>
          <p:cNvPicPr>
            <a:picLocks noChangeAspect="1" noChangeArrowheads="1"/>
          </p:cNvPicPr>
          <p:nvPr/>
        </p:nvPicPr>
        <p:blipFill>
          <a:blip r:embed="rId2" cstate="print"/>
          <a:srcRect/>
          <a:stretch>
            <a:fillRect/>
          </a:stretch>
        </p:blipFill>
        <p:spPr bwMode="auto">
          <a:xfrm>
            <a:off x="175846" y="548680"/>
            <a:ext cx="4396154" cy="5667375"/>
          </a:xfrm>
          <a:prstGeom prst="rect">
            <a:avLst/>
          </a:prstGeom>
          <a:noFill/>
          <a:ln w="9525">
            <a:noFill/>
            <a:miter lim="800000"/>
            <a:headEnd/>
            <a:tailEnd/>
          </a:ln>
        </p:spPr>
      </p:pic>
      <p:pic>
        <p:nvPicPr>
          <p:cNvPr id="9220" name="Picture 21" descr="C:\Users\user\Documents\2007-08;연구개발과제\2008-04;LUCIS-24HR_Monitoring시스템개발\2009-07-특강강의\2009-BEMBOOK\15\fi\1503d.gif"/>
          <p:cNvPicPr>
            <a:picLocks noChangeAspect="1" noChangeArrowheads="1"/>
          </p:cNvPicPr>
          <p:nvPr/>
        </p:nvPicPr>
        <p:blipFill>
          <a:blip r:embed="rId3" cstate="print"/>
          <a:srcRect/>
          <a:stretch>
            <a:fillRect/>
          </a:stretch>
        </p:blipFill>
        <p:spPr bwMode="auto">
          <a:xfrm>
            <a:off x="4572000" y="548680"/>
            <a:ext cx="4396154" cy="5667375"/>
          </a:xfrm>
          <a:prstGeom prst="rect">
            <a:avLst/>
          </a:prstGeom>
          <a:noFill/>
          <a:ln w="9525">
            <a:noFill/>
            <a:miter lim="800000"/>
            <a:headEnd/>
            <a:tailEnd/>
          </a:ln>
        </p:spPr>
      </p:pic>
      <p:sp>
        <p:nvSpPr>
          <p:cNvPr id="5" name="슬라이드 번호 개체 틀 14"/>
          <p:cNvSpPr>
            <a:spLocks noGrp="1"/>
          </p:cNvSpPr>
          <p:nvPr>
            <p:ph type="sldNum" sz="quarter" idx="12"/>
          </p:nvPr>
        </p:nvSpPr>
        <p:spPr>
          <a:xfrm>
            <a:off x="7020272" y="6448251"/>
            <a:ext cx="2133600" cy="365125"/>
          </a:xfrm>
        </p:spPr>
        <p:txBody>
          <a:bodyPr vert="horz" lIns="91440" tIns="45720" rIns="91440" bIns="45720" rtlCol="0" anchor="ctr"/>
          <a:lstStyle/>
          <a:p>
            <a:fld id="{4BEDD84E-25D4-4983-8AA1-2863C96F08D9}" type="slidenum">
              <a:rPr lang="ko-KR" altLang="en-US" sz="1200" smtClean="0">
                <a:solidFill>
                  <a:schemeClr val="tx1">
                    <a:tint val="75000"/>
                  </a:schemeClr>
                </a:solidFill>
                <a:latin typeface="+mn-lt"/>
                <a:ea typeface="+mn-ea"/>
              </a:rPr>
              <a:pPr/>
              <a:t>67</a:t>
            </a:fld>
            <a:endParaRPr lang="ko-KR" altLang="en-US" sz="1200" dirty="0" smtClean="0">
              <a:solidFill>
                <a:schemeClr val="tx1">
                  <a:tint val="75000"/>
                </a:schemeClr>
              </a:solidFill>
              <a:latin typeface="+mn-lt"/>
              <a:ea typeface="+mn-ea"/>
            </a:endParaRPr>
          </a:p>
        </p:txBody>
      </p:sp>
      <p:sp>
        <p:nvSpPr>
          <p:cNvPr id="7" name="실행 단추: 돌아가기 6">
            <a:hlinkClick r:id="rId4" action="ppaction://hlinksldjump" highlightClick="1"/>
          </p:cNvPr>
          <p:cNvSpPr/>
          <p:nvPr/>
        </p:nvSpPr>
        <p:spPr>
          <a:xfrm>
            <a:off x="8604448" y="116632"/>
            <a:ext cx="432048" cy="432048"/>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0"/>
            <a:ext cx="4572000" cy="261610"/>
          </a:xfrm>
          <a:prstGeom prst="rect">
            <a:avLst/>
          </a:prstGeom>
        </p:spPr>
        <p:txBody>
          <a:bodyPr>
            <a:spAutoFit/>
          </a:bodyPr>
          <a:lstStyle/>
          <a:p>
            <a:r>
              <a:rPr lang="en-US" altLang="ko-KR" sz="1100" b="1" dirty="0" smtClean="0"/>
              <a:t>11.5.5 Image Surface of Homogeneous Human Torso</a:t>
            </a:r>
            <a:endParaRPr lang="en-US" altLang="ko-KR" sz="1100" b="1" dirty="0"/>
          </a:p>
        </p:txBody>
      </p:sp>
      <p:sp>
        <p:nvSpPr>
          <p:cNvPr id="18433" name="Rectangle 1"/>
          <p:cNvSpPr>
            <a:spLocks noChangeArrowheads="1"/>
          </p:cNvSpPr>
          <p:nvPr/>
        </p:nvSpPr>
        <p:spPr bwMode="auto">
          <a:xfrm>
            <a:off x="0" y="332656"/>
            <a:ext cx="9144000" cy="18697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1050" b="0" i="0" u="none" strike="noStrike" cap="none" normalizeH="0" baseline="0" dirty="0" smtClean="0">
                <a:ln>
                  <a:noFill/>
                </a:ln>
                <a:solidFill>
                  <a:schemeClr val="tx1"/>
                </a:solidFill>
                <a:effectLst/>
                <a:ea typeface="굴림" charset="-127"/>
                <a:cs typeface="굴림" charset="-127"/>
              </a:rPr>
              <a:t>We consider here the image surface of the homogeneous human torso, as determined by Ernest Frank (1954). Frank constructed a tank model having the form of the thorax. It was oriented upside down because it was easier to insert and manipulate the source dipole from the larger opening of the model at the level of the abdomen. The model was filled with a salt solution and therefore formed a finite, homogeneous model. </a:t>
            </a:r>
            <a:br>
              <a:rPr kumimoji="1" lang="ko-KR" altLang="ko-KR" sz="1050" b="0" i="0" u="none" strike="noStrike" cap="none" normalizeH="0" baseline="0" dirty="0" smtClean="0">
                <a:ln>
                  <a:noFill/>
                </a:ln>
                <a:solidFill>
                  <a:schemeClr val="tx1"/>
                </a:solidFill>
                <a:effectLst/>
                <a:ea typeface="굴림" charset="-127"/>
                <a:cs typeface="굴림" charset="-127"/>
              </a:rPr>
            </a:br>
            <a:r>
              <a:rPr kumimoji="1" lang="ko-KR" altLang="ko-KR" sz="1050" b="0" i="0" u="none" strike="noStrike" cap="none" normalizeH="0" baseline="0" dirty="0" smtClean="0">
                <a:ln>
                  <a:noFill/>
                </a:ln>
                <a:solidFill>
                  <a:schemeClr val="tx1"/>
                </a:solidFill>
                <a:effectLst/>
                <a:ea typeface="굴림" charset="-127"/>
                <a:cs typeface="굴림" charset="-127"/>
              </a:rPr>
              <a:t>  Frank adopted the following coordinate system for the model: The model was divided into 12 levels with horizontal planes at increments of 5 cm (2 inches). The center of the heart was located on level 6 about 4 cm to the front of the plane located at the midline of the right and left arms, and about 2.5 cm to the left of the sagittal plane located at the midline of the model. On each horizontal plane, 16 points were established by drawing 8 lines through the midline of the model (within increments of 22.5°). The intersections of these lines on the surface of the model were labeled with letters A through P in a clockwise direction starting from the left side, as shown in Figure 11.14. Note that the coordinate axis nomenclature used here is not the same as that adopted by Frank, since the consistent coordinate system of the Appendix A has been used. </a:t>
            </a:r>
            <a:br>
              <a:rPr kumimoji="1" lang="ko-KR" altLang="ko-KR" sz="1050" b="0" i="0" u="none" strike="noStrike" cap="none" normalizeH="0" baseline="0" dirty="0" smtClean="0">
                <a:ln>
                  <a:noFill/>
                </a:ln>
                <a:solidFill>
                  <a:schemeClr val="tx1"/>
                </a:solidFill>
                <a:effectLst/>
                <a:ea typeface="굴림" charset="-127"/>
                <a:cs typeface="굴림" charset="-127"/>
              </a:rPr>
            </a:br>
            <a:r>
              <a:rPr kumimoji="1" lang="ko-KR" altLang="ko-KR" sz="1050" b="0" i="0" u="none" strike="noStrike" cap="none" normalizeH="0" baseline="0" dirty="0" smtClean="0">
                <a:ln>
                  <a:noFill/>
                </a:ln>
                <a:solidFill>
                  <a:schemeClr val="tx1"/>
                </a:solidFill>
                <a:effectLst/>
                <a:ea typeface="굴림" charset="-127"/>
                <a:cs typeface="굴림" charset="-127"/>
              </a:rPr>
              <a:t>  Figures 11.15, 11.16, and 11.17 illustrate the image surface measured by Frank in the three projections - the frontal, sagittal, and transverse planes. The figures also show the points corresponding to the Einthoven limb leads, which in this case form the Frank triangle. </a:t>
            </a:r>
          </a:p>
        </p:txBody>
      </p:sp>
      <p:pic>
        <p:nvPicPr>
          <p:cNvPr id="18435" name="Picture 3" descr="L:\00IvanMyDoc\2007-08;연구개발과제\2008-04;LUCIS-24HR_Monitoring시스템개발\2009-07-특강강의\2009-BEMBOOK\ic\tp.gif"/>
          <p:cNvPicPr>
            <a:picLocks noChangeAspect="1" noChangeArrowheads="1"/>
          </p:cNvPicPr>
          <p:nvPr/>
        </p:nvPicPr>
        <p:blipFill>
          <a:blip r:embed="rId2" cstate="print"/>
          <a:srcRect/>
          <a:stretch>
            <a:fillRect/>
          </a:stretch>
        </p:blipFill>
        <p:spPr bwMode="auto">
          <a:xfrm>
            <a:off x="168275" y="962025"/>
            <a:ext cx="381000" cy="38100"/>
          </a:xfrm>
          <a:prstGeom prst="rect">
            <a:avLst/>
          </a:prstGeom>
          <a:noFill/>
        </p:spPr>
      </p:pic>
      <p:pic>
        <p:nvPicPr>
          <p:cNvPr id="18437" name="Picture 5" descr="Return"/>
          <p:cNvPicPr>
            <a:picLocks noChangeAspect="1" noChangeArrowheads="1"/>
          </p:cNvPicPr>
          <p:nvPr/>
        </p:nvPicPr>
        <p:blipFill>
          <a:blip r:embed="rId3" cstate="print"/>
          <a:srcRect/>
          <a:stretch>
            <a:fillRect/>
          </a:stretch>
        </p:blipFill>
        <p:spPr bwMode="auto">
          <a:xfrm>
            <a:off x="539552" y="2204864"/>
            <a:ext cx="3016794" cy="4032448"/>
          </a:xfrm>
          <a:prstGeom prst="rect">
            <a:avLst/>
          </a:prstGeom>
          <a:noFill/>
        </p:spPr>
      </p:pic>
      <p:sp>
        <p:nvSpPr>
          <p:cNvPr id="7" name="직사각형 6"/>
          <p:cNvSpPr/>
          <p:nvPr/>
        </p:nvSpPr>
        <p:spPr>
          <a:xfrm>
            <a:off x="179512" y="6237312"/>
            <a:ext cx="4572000" cy="338554"/>
          </a:xfrm>
          <a:prstGeom prst="rect">
            <a:avLst/>
          </a:prstGeom>
        </p:spPr>
        <p:txBody>
          <a:bodyPr>
            <a:spAutoFit/>
          </a:bodyPr>
          <a:lstStyle/>
          <a:p>
            <a:r>
              <a:rPr lang="en-US" altLang="ko-KR" sz="800" b="1" dirty="0" smtClean="0"/>
              <a:t>Fig. 11.14.</a:t>
            </a:r>
            <a:r>
              <a:rPr lang="en-US" altLang="ko-KR" sz="800" dirty="0" smtClean="0"/>
              <a:t> The Frank torso model and coordinate system. (The latter has been related to correspond with the system adopted in this text and discussed in the Appendix A.).</a:t>
            </a:r>
            <a:endParaRPr lang="en-US" altLang="ko-KR" sz="800" dirty="0"/>
          </a:p>
        </p:txBody>
      </p:sp>
      <p:sp>
        <p:nvSpPr>
          <p:cNvPr id="9" name="슬라이드 번호 개체 틀 8"/>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68</a:t>
            </a:fld>
            <a:endParaRPr lang="ko-KR" alt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00IvanMyDoc\2009-10-ResearchProjectsMgmt\2010-06-SAIT-Multi-Patch개발과제\BSPM관련논문자료\overview3[1].jpg"/>
          <p:cNvPicPr>
            <a:picLocks noChangeAspect="1" noChangeArrowheads="1"/>
          </p:cNvPicPr>
          <p:nvPr/>
        </p:nvPicPr>
        <p:blipFill>
          <a:blip r:embed="rId2" cstate="print"/>
          <a:srcRect/>
          <a:stretch>
            <a:fillRect/>
          </a:stretch>
        </p:blipFill>
        <p:spPr bwMode="auto">
          <a:xfrm>
            <a:off x="5652120" y="1268760"/>
            <a:ext cx="2409825" cy="3438525"/>
          </a:xfrm>
          <a:prstGeom prst="rect">
            <a:avLst/>
          </a:prstGeom>
          <a:noFill/>
        </p:spPr>
      </p:pic>
      <p:sp>
        <p:nvSpPr>
          <p:cNvPr id="5" name="직사각형 4"/>
          <p:cNvSpPr/>
          <p:nvPr/>
        </p:nvSpPr>
        <p:spPr>
          <a:xfrm>
            <a:off x="5580112" y="4725144"/>
            <a:ext cx="2430016" cy="1223412"/>
          </a:xfrm>
          <a:prstGeom prst="rect">
            <a:avLst/>
          </a:prstGeom>
        </p:spPr>
        <p:txBody>
          <a:bodyPr wrap="square">
            <a:spAutoFit/>
          </a:bodyPr>
          <a:lstStyle/>
          <a:p>
            <a:pPr algn="just"/>
            <a:r>
              <a:rPr lang="en-US" altLang="ko-KR" sz="1050" dirty="0" smtClean="0"/>
              <a:t>Application of the ECGI vest used for imaging the electrical activity of the heart. Body Surface Potential Maps (BSPM) are displayed on the monitor. These BSPM are used to reconstruct the electrical activity on the heart surface noninvasively</a:t>
            </a:r>
            <a:endParaRPr lang="ko-KR" altLang="en-US" sz="1050" dirty="0"/>
          </a:p>
        </p:txBody>
      </p:sp>
      <p:sp>
        <p:nvSpPr>
          <p:cNvPr id="6" name="직사각형 5"/>
          <p:cNvSpPr/>
          <p:nvPr/>
        </p:nvSpPr>
        <p:spPr>
          <a:xfrm>
            <a:off x="5724128" y="5949860"/>
            <a:ext cx="2286000" cy="215444"/>
          </a:xfrm>
          <a:prstGeom prst="rect">
            <a:avLst/>
          </a:prstGeom>
        </p:spPr>
        <p:txBody>
          <a:bodyPr wrap="square">
            <a:spAutoFit/>
          </a:bodyPr>
          <a:lstStyle/>
          <a:p>
            <a:r>
              <a:rPr lang="en-US" altLang="ko-KR" sz="800" dirty="0" smtClean="0"/>
              <a:t>http://rudylab.wustl.edu/overview/index.htm</a:t>
            </a:r>
            <a:endParaRPr lang="ko-KR" altLang="en-US" sz="800" dirty="0"/>
          </a:p>
        </p:txBody>
      </p:sp>
      <p:pic>
        <p:nvPicPr>
          <p:cNvPr id="1027" name="Picture 3"/>
          <p:cNvPicPr>
            <a:picLocks noChangeAspect="1" noChangeArrowheads="1"/>
          </p:cNvPicPr>
          <p:nvPr/>
        </p:nvPicPr>
        <p:blipFill>
          <a:blip r:embed="rId3" cstate="print"/>
          <a:srcRect/>
          <a:stretch>
            <a:fillRect/>
          </a:stretch>
        </p:blipFill>
        <p:spPr bwMode="auto">
          <a:xfrm>
            <a:off x="107504" y="908720"/>
            <a:ext cx="4464496" cy="3504389"/>
          </a:xfrm>
          <a:prstGeom prst="rect">
            <a:avLst/>
          </a:prstGeom>
          <a:noFill/>
          <a:ln w="9525">
            <a:noFill/>
            <a:miter lim="800000"/>
            <a:headEnd/>
            <a:tailEnd/>
          </a:ln>
        </p:spPr>
      </p:pic>
      <p:sp>
        <p:nvSpPr>
          <p:cNvPr id="8" name="직사각형 7"/>
          <p:cNvSpPr/>
          <p:nvPr/>
        </p:nvSpPr>
        <p:spPr>
          <a:xfrm>
            <a:off x="0" y="0"/>
            <a:ext cx="8964488" cy="646331"/>
          </a:xfrm>
          <a:prstGeom prst="rect">
            <a:avLst/>
          </a:prstGeom>
          <a:noFill/>
        </p:spPr>
        <p:txBody>
          <a:bodyPr wrap="square" rtlCol="0">
            <a:spAutoFit/>
          </a:bodyPr>
          <a:lstStyle/>
          <a:p>
            <a:r>
              <a:rPr lang="en-US" altLang="ko-KR" dirty="0" smtClean="0"/>
              <a:t>Body Surface Potential Mapping and Computer Simulation of Human Ventricular Fibrillation</a:t>
            </a:r>
            <a:endParaRPr lang="ko-KR" altLang="en-US" dirty="0" smtClean="0"/>
          </a:p>
        </p:txBody>
      </p:sp>
      <p:pic>
        <p:nvPicPr>
          <p:cNvPr id="2050" name="Picture 2"/>
          <p:cNvPicPr>
            <a:picLocks noChangeAspect="1" noChangeArrowheads="1"/>
          </p:cNvPicPr>
          <p:nvPr/>
        </p:nvPicPr>
        <p:blipFill>
          <a:blip r:embed="rId4" cstate="print"/>
          <a:srcRect/>
          <a:stretch>
            <a:fillRect/>
          </a:stretch>
        </p:blipFill>
        <p:spPr bwMode="auto">
          <a:xfrm>
            <a:off x="539552" y="4437112"/>
            <a:ext cx="3600399" cy="2255730"/>
          </a:xfrm>
          <a:prstGeom prst="rect">
            <a:avLst/>
          </a:prstGeom>
          <a:noFill/>
          <a:ln w="9525">
            <a:noFill/>
            <a:miter lim="800000"/>
            <a:headEnd/>
            <a:tailEnd/>
          </a:ln>
        </p:spPr>
      </p:pic>
      <p:sp>
        <p:nvSpPr>
          <p:cNvPr id="10" name="슬라이드 번호 개체 틀 9"/>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69</a:t>
            </a:fld>
            <a:endParaRPr lang="ko-KR"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36"/>
          <p:cNvGrpSpPr/>
          <p:nvPr/>
        </p:nvGrpSpPr>
        <p:grpSpPr>
          <a:xfrm>
            <a:off x="827584" y="3167390"/>
            <a:ext cx="2664296" cy="3312368"/>
            <a:chOff x="1619672" y="1556792"/>
            <a:chExt cx="2808312" cy="3744416"/>
          </a:xfrm>
        </p:grpSpPr>
        <p:sp>
          <p:nvSpPr>
            <p:cNvPr id="4" name="원통 3"/>
            <p:cNvSpPr/>
            <p:nvPr/>
          </p:nvSpPr>
          <p:spPr>
            <a:xfrm>
              <a:off x="1619672" y="1556792"/>
              <a:ext cx="2808312" cy="3744416"/>
            </a:xfrm>
            <a:prstGeom prst="can">
              <a:avLst>
                <a:gd name="adj" fmla="val 23927"/>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p:cNvSpPr/>
            <p:nvPr/>
          </p:nvSpPr>
          <p:spPr>
            <a:xfrm>
              <a:off x="1835696" y="2348880"/>
              <a:ext cx="288032" cy="288032"/>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타원 5"/>
            <p:cNvSpPr/>
            <p:nvPr/>
          </p:nvSpPr>
          <p:spPr>
            <a:xfrm>
              <a:off x="3995936" y="4437112"/>
              <a:ext cx="288032" cy="288032"/>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14"/>
            <p:cNvGrpSpPr/>
            <p:nvPr/>
          </p:nvGrpSpPr>
          <p:grpSpPr>
            <a:xfrm>
              <a:off x="2987824" y="2564904"/>
              <a:ext cx="720080" cy="864096"/>
              <a:chOff x="5652120" y="2780928"/>
              <a:chExt cx="720080" cy="864096"/>
            </a:xfrm>
          </p:grpSpPr>
          <p:cxnSp>
            <p:nvCxnSpPr>
              <p:cNvPr id="8" name="직선 화살표 연결선 7"/>
              <p:cNvCxnSpPr/>
              <p:nvPr/>
            </p:nvCxnSpPr>
            <p:spPr>
              <a:xfrm rot="16200000" flipH="1">
                <a:off x="5472894" y="3255447"/>
                <a:ext cx="647278" cy="79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a:off x="5652120" y="3076221"/>
                <a:ext cx="72008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오른쪽 화살표 12"/>
              <p:cNvSpPr/>
              <p:nvPr/>
            </p:nvSpPr>
            <p:spPr>
              <a:xfrm rot="3025887">
                <a:off x="5462287" y="3068960"/>
                <a:ext cx="864096" cy="28803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20" name="직선 화살표 연결선 19"/>
            <p:cNvCxnSpPr>
              <a:endCxn id="5" idx="6"/>
            </p:cNvCxnSpPr>
            <p:nvPr/>
          </p:nvCxnSpPr>
          <p:spPr>
            <a:xfrm rot="10800000">
              <a:off x="2123728" y="2492896"/>
              <a:ext cx="1008112"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p:nvPr/>
          </p:nvCxnSpPr>
          <p:spPr>
            <a:xfrm rot="16200000" flipH="1">
              <a:off x="2807804" y="3176972"/>
              <a:ext cx="1584176" cy="93610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hape 26"/>
            <p:cNvCxnSpPr>
              <a:stCxn id="5" idx="4"/>
              <a:endCxn id="6" idx="2"/>
            </p:cNvCxnSpPr>
            <p:nvPr/>
          </p:nvCxnSpPr>
          <p:spPr>
            <a:xfrm rot="16200000" flipH="1">
              <a:off x="2015716" y="2600908"/>
              <a:ext cx="1944216" cy="2016224"/>
            </a:xfrm>
            <a:prstGeom prst="curvedConnector2">
              <a:avLst/>
            </a:prstGeom>
            <a:ln>
              <a:prstDash val="dash"/>
            </a:ln>
          </p:spPr>
          <p:style>
            <a:lnRef idx="1">
              <a:schemeClr val="accent1"/>
            </a:lnRef>
            <a:fillRef idx="0">
              <a:schemeClr val="accent1"/>
            </a:fillRef>
            <a:effectRef idx="0">
              <a:schemeClr val="accent1"/>
            </a:effectRef>
            <a:fontRef idx="minor">
              <a:schemeClr val="tx1"/>
            </a:fontRef>
          </p:style>
        </p:cxnSp>
        <p:sp>
          <p:nvSpPr>
            <p:cNvPr id="31" name="타원 30"/>
            <p:cNvSpPr/>
            <p:nvPr/>
          </p:nvSpPr>
          <p:spPr>
            <a:xfrm>
              <a:off x="2123728" y="3429000"/>
              <a:ext cx="288032" cy="288032"/>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p:cNvSpPr/>
            <p:nvPr/>
          </p:nvSpPr>
          <p:spPr>
            <a:xfrm>
              <a:off x="2555776" y="3933056"/>
              <a:ext cx="288032" cy="288032"/>
            </a:xfrm>
            <a:prstGeom prst="ellips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직선 화살표 연결선 32"/>
            <p:cNvCxnSpPr>
              <a:endCxn id="31" idx="7"/>
            </p:cNvCxnSpPr>
            <p:nvPr/>
          </p:nvCxnSpPr>
          <p:spPr>
            <a:xfrm rot="10800000" flipV="1">
              <a:off x="2369580" y="2852935"/>
              <a:ext cx="762261" cy="618245"/>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a:endCxn id="32" idx="7"/>
            </p:cNvCxnSpPr>
            <p:nvPr/>
          </p:nvCxnSpPr>
          <p:spPr>
            <a:xfrm rot="5400000">
              <a:off x="2405584" y="3248980"/>
              <a:ext cx="1122301" cy="330213"/>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p:nvPr/>
          </p:nvCxnSpPr>
          <p:spPr>
            <a:xfrm rot="16200000" flipH="1">
              <a:off x="2123728" y="2636912"/>
              <a:ext cx="1872208" cy="1872208"/>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a:stCxn id="31" idx="5"/>
              <a:endCxn id="32" idx="1"/>
            </p:cNvCxnSpPr>
            <p:nvPr/>
          </p:nvCxnSpPr>
          <p:spPr>
            <a:xfrm rot="16200000" flipH="1">
              <a:off x="2333575" y="3710855"/>
              <a:ext cx="300386" cy="228378"/>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851920" y="3933056"/>
              <a:ext cx="288862" cy="253916"/>
            </a:xfrm>
            <a:prstGeom prst="rect">
              <a:avLst/>
            </a:prstGeom>
            <a:noFill/>
          </p:spPr>
          <p:txBody>
            <a:bodyPr wrap="none" rtlCol="0">
              <a:spAutoFit/>
            </a:bodyPr>
            <a:lstStyle/>
            <a:p>
              <a:r>
                <a:rPr lang="en-US" altLang="ko-KR" sz="1050" dirty="0" smtClean="0"/>
                <a:t>r</a:t>
              </a:r>
              <a:r>
                <a:rPr lang="en-US" altLang="ko-KR" sz="1050" baseline="-25000" dirty="0" smtClean="0"/>
                <a:t>2</a:t>
              </a:r>
              <a:endParaRPr lang="ko-KR" altLang="en-US" sz="1050" baseline="-25000" dirty="0"/>
            </a:p>
          </p:txBody>
        </p:sp>
        <p:graphicFrame>
          <p:nvGraphicFramePr>
            <p:cNvPr id="46" name="개체 45"/>
            <p:cNvGraphicFramePr>
              <a:graphicFrameLocks noChangeAspect="1"/>
            </p:cNvGraphicFramePr>
            <p:nvPr/>
          </p:nvGraphicFramePr>
          <p:xfrm>
            <a:off x="3563888" y="3140968"/>
            <a:ext cx="152400" cy="203200"/>
          </p:xfrm>
          <a:graphic>
            <a:graphicData uri="http://schemas.openxmlformats.org/presentationml/2006/ole">
              <p:oleObj spid="_x0000_s71682" name="Equation" r:id="rId3" imgW="152280" imgH="203040" progId="Equation.DSMT4">
                <p:embed/>
              </p:oleObj>
            </a:graphicData>
          </a:graphic>
        </p:graphicFrame>
        <p:sp>
          <p:nvSpPr>
            <p:cNvPr id="47" name="TextBox 46"/>
            <p:cNvSpPr txBox="1"/>
            <p:nvPr/>
          </p:nvSpPr>
          <p:spPr>
            <a:xfrm>
              <a:off x="2411760" y="2420888"/>
              <a:ext cx="282450" cy="253916"/>
            </a:xfrm>
            <a:prstGeom prst="rect">
              <a:avLst/>
            </a:prstGeom>
            <a:noFill/>
          </p:spPr>
          <p:txBody>
            <a:bodyPr wrap="none" rtlCol="0">
              <a:spAutoFit/>
            </a:bodyPr>
            <a:lstStyle/>
            <a:p>
              <a:r>
                <a:rPr lang="en-US" altLang="ko-KR" sz="1050" dirty="0" smtClean="0"/>
                <a:t>r</a:t>
              </a:r>
              <a:r>
                <a:rPr lang="en-US" altLang="ko-KR" sz="1050" baseline="-25000" dirty="0" smtClean="0"/>
                <a:t>1</a:t>
              </a:r>
              <a:endParaRPr lang="ko-KR" altLang="en-US" sz="1050" baseline="-25000" dirty="0"/>
            </a:p>
          </p:txBody>
        </p:sp>
        <p:sp>
          <p:nvSpPr>
            <p:cNvPr id="48" name="TextBox 47"/>
            <p:cNvSpPr txBox="1"/>
            <p:nvPr/>
          </p:nvSpPr>
          <p:spPr>
            <a:xfrm>
              <a:off x="2489350" y="3284984"/>
              <a:ext cx="282450" cy="253916"/>
            </a:xfrm>
            <a:prstGeom prst="rect">
              <a:avLst/>
            </a:prstGeom>
            <a:noFill/>
          </p:spPr>
          <p:txBody>
            <a:bodyPr wrap="none" rtlCol="0">
              <a:spAutoFit/>
            </a:bodyPr>
            <a:lstStyle/>
            <a:p>
              <a:r>
                <a:rPr lang="en-US" altLang="ko-KR" sz="1050" smtClean="0"/>
                <a:t>r</a:t>
              </a:r>
              <a:r>
                <a:rPr lang="en-US" altLang="ko-KR" sz="1050" baseline="-25000" smtClean="0"/>
                <a:t>3</a:t>
              </a:r>
              <a:endParaRPr lang="ko-KR" altLang="en-US" sz="1050" baseline="-25000" dirty="0"/>
            </a:p>
          </p:txBody>
        </p:sp>
        <p:sp>
          <p:nvSpPr>
            <p:cNvPr id="49" name="TextBox 48"/>
            <p:cNvSpPr txBox="1"/>
            <p:nvPr/>
          </p:nvSpPr>
          <p:spPr>
            <a:xfrm>
              <a:off x="2849390" y="3645024"/>
              <a:ext cx="282450" cy="253916"/>
            </a:xfrm>
            <a:prstGeom prst="rect">
              <a:avLst/>
            </a:prstGeom>
            <a:noFill/>
          </p:spPr>
          <p:txBody>
            <a:bodyPr wrap="none" rtlCol="0">
              <a:spAutoFit/>
            </a:bodyPr>
            <a:lstStyle/>
            <a:p>
              <a:r>
                <a:rPr lang="en-US" altLang="ko-KR" sz="1050" dirty="0" smtClean="0"/>
                <a:t>r</a:t>
              </a:r>
              <a:r>
                <a:rPr lang="en-US" altLang="ko-KR" sz="1050" baseline="-25000" dirty="0" smtClean="0"/>
                <a:t>4</a:t>
              </a:r>
              <a:endParaRPr lang="ko-KR" altLang="en-US" sz="1050" baseline="-25000" dirty="0"/>
            </a:p>
          </p:txBody>
        </p:sp>
        <p:sp>
          <p:nvSpPr>
            <p:cNvPr id="50" name="TextBox 49"/>
            <p:cNvSpPr txBox="1"/>
            <p:nvPr/>
          </p:nvSpPr>
          <p:spPr>
            <a:xfrm>
              <a:off x="3419872" y="1700808"/>
              <a:ext cx="740908" cy="369332"/>
            </a:xfrm>
            <a:prstGeom prst="rect">
              <a:avLst/>
            </a:prstGeom>
            <a:noFill/>
          </p:spPr>
          <p:txBody>
            <a:bodyPr wrap="none" rtlCol="0">
              <a:spAutoFit/>
            </a:bodyPr>
            <a:lstStyle/>
            <a:p>
              <a:r>
                <a:rPr lang="en-US" altLang="ko-KR" dirty="0" smtClean="0"/>
                <a:t>Torso</a:t>
              </a:r>
              <a:endParaRPr lang="ko-KR" altLang="en-US" dirty="0"/>
            </a:p>
          </p:txBody>
        </p:sp>
        <p:sp>
          <p:nvSpPr>
            <p:cNvPr id="51" name="TextBox 50"/>
            <p:cNvSpPr txBox="1"/>
            <p:nvPr/>
          </p:nvSpPr>
          <p:spPr>
            <a:xfrm>
              <a:off x="1619672" y="2060848"/>
              <a:ext cx="412292" cy="307777"/>
            </a:xfrm>
            <a:prstGeom prst="rect">
              <a:avLst/>
            </a:prstGeom>
            <a:noFill/>
          </p:spPr>
          <p:txBody>
            <a:bodyPr wrap="none" rtlCol="0">
              <a:spAutoFit/>
            </a:bodyPr>
            <a:lstStyle/>
            <a:p>
              <a:r>
                <a:rPr lang="en-US" altLang="ko-KR" sz="1400" dirty="0" smtClean="0"/>
                <a:t>RA</a:t>
              </a:r>
              <a:endParaRPr lang="ko-KR" altLang="en-US" sz="1400" dirty="0"/>
            </a:p>
          </p:txBody>
        </p:sp>
        <p:sp>
          <p:nvSpPr>
            <p:cNvPr id="52" name="TextBox 51"/>
            <p:cNvSpPr txBox="1"/>
            <p:nvPr/>
          </p:nvSpPr>
          <p:spPr>
            <a:xfrm>
              <a:off x="3995936" y="4705399"/>
              <a:ext cx="357790" cy="307777"/>
            </a:xfrm>
            <a:prstGeom prst="rect">
              <a:avLst/>
            </a:prstGeom>
            <a:noFill/>
          </p:spPr>
          <p:txBody>
            <a:bodyPr wrap="none" rtlCol="0">
              <a:spAutoFit/>
            </a:bodyPr>
            <a:lstStyle/>
            <a:p>
              <a:r>
                <a:rPr lang="en-US" altLang="ko-KR" sz="1400" dirty="0" smtClean="0"/>
                <a:t>LL</a:t>
              </a:r>
              <a:endParaRPr lang="ko-KR" altLang="en-US" sz="1400" dirty="0"/>
            </a:p>
          </p:txBody>
        </p:sp>
        <p:sp>
          <p:nvSpPr>
            <p:cNvPr id="53" name="TextBox 52"/>
            <p:cNvSpPr txBox="1"/>
            <p:nvPr/>
          </p:nvSpPr>
          <p:spPr>
            <a:xfrm>
              <a:off x="1763688" y="3656057"/>
              <a:ext cx="638829" cy="276999"/>
            </a:xfrm>
            <a:prstGeom prst="rect">
              <a:avLst/>
            </a:prstGeom>
            <a:noFill/>
          </p:spPr>
          <p:txBody>
            <a:bodyPr wrap="none" rtlCol="0">
              <a:spAutoFit/>
            </a:bodyPr>
            <a:lstStyle/>
            <a:p>
              <a:r>
                <a:rPr lang="en-US" altLang="ko-KR" sz="1200" dirty="0" err="1" smtClean="0"/>
                <a:t>Patch</a:t>
              </a:r>
              <a:r>
                <a:rPr lang="en-US" altLang="ko-KR" sz="1200" baseline="-25000" dirty="0" err="1" smtClean="0"/>
                <a:t>N</a:t>
              </a:r>
              <a:endParaRPr lang="ko-KR" altLang="en-US" sz="1200" baseline="-25000" dirty="0"/>
            </a:p>
          </p:txBody>
        </p:sp>
        <p:sp>
          <p:nvSpPr>
            <p:cNvPr id="55" name="TextBox 54"/>
            <p:cNvSpPr txBox="1"/>
            <p:nvPr/>
          </p:nvSpPr>
          <p:spPr>
            <a:xfrm>
              <a:off x="2339752" y="4221088"/>
              <a:ext cx="619593" cy="276999"/>
            </a:xfrm>
            <a:prstGeom prst="rect">
              <a:avLst/>
            </a:prstGeom>
            <a:noFill/>
          </p:spPr>
          <p:txBody>
            <a:bodyPr wrap="none" rtlCol="0">
              <a:spAutoFit/>
            </a:bodyPr>
            <a:lstStyle/>
            <a:p>
              <a:r>
                <a:rPr lang="en-US" altLang="ko-KR" sz="1200" dirty="0" err="1" smtClean="0"/>
                <a:t>Patch</a:t>
              </a:r>
              <a:r>
                <a:rPr lang="en-US" altLang="ko-KR" sz="1200" baseline="-25000" dirty="0" err="1" smtClean="0"/>
                <a:t>P</a:t>
              </a:r>
              <a:endParaRPr lang="ko-KR" altLang="en-US" sz="1200" baseline="-25000" dirty="0"/>
            </a:p>
          </p:txBody>
        </p:sp>
        <p:sp>
          <p:nvSpPr>
            <p:cNvPr id="56" name="TextBox 55"/>
            <p:cNvSpPr txBox="1"/>
            <p:nvPr/>
          </p:nvSpPr>
          <p:spPr>
            <a:xfrm>
              <a:off x="3131840" y="2420888"/>
              <a:ext cx="1227452" cy="307777"/>
            </a:xfrm>
            <a:prstGeom prst="rect">
              <a:avLst/>
            </a:prstGeom>
            <a:noFill/>
          </p:spPr>
          <p:txBody>
            <a:bodyPr wrap="none" rtlCol="0">
              <a:spAutoFit/>
            </a:bodyPr>
            <a:lstStyle/>
            <a:p>
              <a:r>
                <a:rPr lang="en-US" altLang="ko-KR" sz="1400" dirty="0" smtClean="0"/>
                <a:t>Heart Dipole</a:t>
              </a:r>
              <a:endParaRPr lang="ko-KR" altLang="en-US" sz="1400" dirty="0"/>
            </a:p>
          </p:txBody>
        </p:sp>
      </p:grpSp>
      <p:sp>
        <p:nvSpPr>
          <p:cNvPr id="29" name="직사각형 28"/>
          <p:cNvSpPr/>
          <p:nvPr/>
        </p:nvSpPr>
        <p:spPr>
          <a:xfrm>
            <a:off x="251520" y="6551766"/>
            <a:ext cx="3888432" cy="261610"/>
          </a:xfrm>
          <a:prstGeom prst="rect">
            <a:avLst/>
          </a:prstGeom>
        </p:spPr>
        <p:txBody>
          <a:bodyPr wrap="square">
            <a:spAutoFit/>
          </a:bodyPr>
          <a:lstStyle/>
          <a:p>
            <a:pPr algn="ctr"/>
            <a:r>
              <a:rPr lang="ko-KR" altLang="ko-KR" sz="1100" dirty="0" smtClean="0"/>
              <a:t>심장 </a:t>
            </a:r>
            <a:r>
              <a:rPr lang="ko-KR" altLang="ko-KR" sz="1100" dirty="0" err="1" smtClean="0"/>
              <a:t>전기쌍극자의</a:t>
            </a:r>
            <a:r>
              <a:rPr lang="ko-KR" altLang="ko-KR" sz="1100" dirty="0" smtClean="0"/>
              <a:t> 몸통 모델과 측정 전위와의 관계</a:t>
            </a:r>
            <a:endParaRPr lang="ko-KR" altLang="en-US" sz="1100" dirty="0"/>
          </a:p>
        </p:txBody>
      </p:sp>
      <p:sp>
        <p:nvSpPr>
          <p:cNvPr id="21509"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21508" name="Object 4"/>
          <p:cNvGraphicFramePr>
            <a:graphicFrameLocks noChangeAspect="1"/>
          </p:cNvGraphicFramePr>
          <p:nvPr/>
        </p:nvGraphicFramePr>
        <p:xfrm>
          <a:off x="4067944" y="3645024"/>
          <a:ext cx="3989243" cy="648072"/>
        </p:xfrm>
        <a:graphic>
          <a:graphicData uri="http://schemas.openxmlformats.org/presentationml/2006/ole">
            <p:oleObj spid="_x0000_s71683" name="Equation" r:id="rId4" imgW="2641320" imgH="431640" progId="Equation.DSMT4">
              <p:embed/>
            </p:oleObj>
          </a:graphicData>
        </a:graphic>
      </p:graphicFrame>
      <p:sp>
        <p:nvSpPr>
          <p:cNvPr id="21510" name="Rectangle 6"/>
          <p:cNvSpPr>
            <a:spLocks noChangeArrowheads="1"/>
          </p:cNvSpPr>
          <p:nvPr/>
        </p:nvSpPr>
        <p:spPr bwMode="auto">
          <a:xfrm>
            <a:off x="0" y="428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1200" b="0" i="0" u="none" strike="noStrike" cap="none" normalizeH="0" baseline="0" smtClean="0">
                <a:ln>
                  <a:noFill/>
                </a:ln>
                <a:solidFill>
                  <a:schemeClr val="tx1"/>
                </a:solidFill>
                <a:effectLst/>
                <a:latin typeface="굴림" pitchFamily="50" charset="-127"/>
                <a:ea typeface="HY신명조" pitchFamily="18" charset="-127"/>
                <a:cs typeface="바탕체" pitchFamily="17" charset="-127"/>
              </a:rPr>
              <a:t>   </a:t>
            </a:r>
            <a:endParaRPr kumimoji="1" lang="en-US"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1512"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21511" name="Object 7"/>
          <p:cNvGraphicFramePr>
            <a:graphicFrameLocks noChangeAspect="1"/>
          </p:cNvGraphicFramePr>
          <p:nvPr/>
        </p:nvGraphicFramePr>
        <p:xfrm>
          <a:off x="4067944" y="4365104"/>
          <a:ext cx="4608512" cy="648072"/>
        </p:xfrm>
        <a:graphic>
          <a:graphicData uri="http://schemas.openxmlformats.org/presentationml/2006/ole">
            <p:oleObj spid="_x0000_s71684" name="Equation" r:id="rId5" imgW="3047760" imgH="431640" progId="Equation.DSMT4">
              <p:embed/>
            </p:oleObj>
          </a:graphicData>
        </a:graphic>
      </p:graphicFrame>
      <p:sp>
        <p:nvSpPr>
          <p:cNvPr id="21513" name="Rectangle 9"/>
          <p:cNvSpPr>
            <a:spLocks noChangeArrowheads="1"/>
          </p:cNvSpPr>
          <p:nvPr/>
        </p:nvSpPr>
        <p:spPr bwMode="auto">
          <a:xfrm>
            <a:off x="0" y="4286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1200" b="0" i="0" u="none" strike="noStrike" cap="none" normalizeH="0" baseline="0" smtClean="0">
                <a:ln>
                  <a:noFill/>
                </a:ln>
                <a:solidFill>
                  <a:schemeClr val="tx1"/>
                </a:solidFill>
                <a:effectLst/>
                <a:latin typeface="굴림" pitchFamily="50" charset="-127"/>
                <a:ea typeface="HY신명조" pitchFamily="18" charset="-127"/>
                <a:cs typeface="바탕체" pitchFamily="17" charset="-127"/>
              </a:rPr>
              <a:t>  </a:t>
            </a:r>
            <a:endParaRPr kumimoji="1" lang="en-US"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05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graphicFrame>
        <p:nvGraphicFramePr>
          <p:cNvPr id="2053" name="Object 5"/>
          <p:cNvGraphicFramePr>
            <a:graphicFrameLocks noChangeAspect="1"/>
          </p:cNvGraphicFramePr>
          <p:nvPr/>
        </p:nvGraphicFramePr>
        <p:xfrm>
          <a:off x="4067944" y="5301208"/>
          <a:ext cx="4649788" cy="584200"/>
        </p:xfrm>
        <a:graphic>
          <a:graphicData uri="http://schemas.openxmlformats.org/presentationml/2006/ole">
            <p:oleObj spid="_x0000_s71685" name="Equation" r:id="rId6" imgW="3568680" imgH="444240" progId="Equation.DSMT4">
              <p:embed/>
            </p:oleObj>
          </a:graphicData>
        </a:graphic>
      </p:graphicFrame>
      <p:sp>
        <p:nvSpPr>
          <p:cNvPr id="2055" name="Rectangle 7"/>
          <p:cNvSpPr>
            <a:spLocks noChangeArrowheads="1"/>
          </p:cNvSpPr>
          <p:nvPr/>
        </p:nvSpPr>
        <p:spPr bwMode="auto">
          <a:xfrm>
            <a:off x="0" y="447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en-US" altLang="ko-KR" sz="1200" b="0" i="0" u="none" strike="noStrike" cap="none" normalizeH="0" baseline="0" smtClean="0">
                <a:ln>
                  <a:noFill/>
                </a:ln>
                <a:solidFill>
                  <a:schemeClr val="tx1"/>
                </a:solidFill>
                <a:effectLst/>
                <a:latin typeface="굴림" pitchFamily="50" charset="-127"/>
                <a:ea typeface="HY신명조" pitchFamily="18" charset="-127"/>
                <a:cs typeface="바탕체" pitchFamily="17" charset="-127"/>
              </a:rPr>
              <a:t>      </a:t>
            </a:r>
            <a:endParaRPr kumimoji="1" lang="en-US"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42" name="TextBox 41"/>
          <p:cNvSpPr txBox="1"/>
          <p:nvPr/>
        </p:nvSpPr>
        <p:spPr>
          <a:xfrm>
            <a:off x="215515" y="749603"/>
            <a:ext cx="8712969" cy="2031325"/>
          </a:xfrm>
          <a:prstGeom prst="rect">
            <a:avLst/>
          </a:prstGeom>
          <a:noFill/>
        </p:spPr>
        <p:txBody>
          <a:bodyPr wrap="square" rtlCol="0">
            <a:spAutoFit/>
          </a:bodyPr>
          <a:lstStyle/>
          <a:p>
            <a:pPr>
              <a:lnSpc>
                <a:spcPct val="150000"/>
              </a:lnSpc>
              <a:buFontTx/>
              <a:buChar char="-"/>
            </a:pPr>
            <a:r>
              <a:rPr lang="ko-KR" altLang="en-US" sz="1400" dirty="0" smtClean="0"/>
              <a:t> </a:t>
            </a:r>
            <a:r>
              <a:rPr lang="ko-KR" altLang="en-US" sz="1400" dirty="0" err="1" smtClean="0"/>
              <a:t>체표면에서</a:t>
            </a:r>
            <a:r>
              <a:rPr lang="ko-KR" altLang="en-US" sz="1400" dirty="0" smtClean="0"/>
              <a:t> 측정되는 임상 심전도의 사지 </a:t>
            </a:r>
            <a:r>
              <a:rPr lang="ko-KR" altLang="en-US" sz="1400" dirty="0" err="1" smtClean="0"/>
              <a:t>리드법</a:t>
            </a:r>
            <a:r>
              <a:rPr lang="en-US" altLang="ko-KR" sz="1400" dirty="0" smtClean="0"/>
              <a:t>(Limb lead)</a:t>
            </a:r>
            <a:r>
              <a:rPr lang="ko-KR" altLang="en-US" sz="1400" dirty="0" smtClean="0"/>
              <a:t>은</a:t>
            </a:r>
            <a:r>
              <a:rPr lang="en-US" altLang="ko-KR" sz="1400" dirty="0" smtClean="0"/>
              <a:t>, </a:t>
            </a:r>
            <a:r>
              <a:rPr lang="ko-KR" altLang="en-US" sz="1400" dirty="0" smtClean="0"/>
              <a:t>심장의 </a:t>
            </a:r>
            <a:r>
              <a:rPr lang="ko-KR" altLang="en-US" sz="1400" dirty="0" err="1" smtClean="0"/>
              <a:t>전기쌍극자의</a:t>
            </a:r>
            <a:r>
              <a:rPr lang="ko-KR" altLang="en-US" sz="1400" dirty="0" smtClean="0"/>
              <a:t> 움직임을 </a:t>
            </a:r>
            <a:r>
              <a:rPr lang="en-US" altLang="ko-KR" sz="1400" dirty="0" smtClean="0"/>
              <a:t>RA(Right arm), LA(Left arm), LL(Left Leg)</a:t>
            </a:r>
            <a:r>
              <a:rPr lang="ko-KR" altLang="en-US" sz="1400" dirty="0" smtClean="0"/>
              <a:t>의</a:t>
            </a:r>
            <a:r>
              <a:rPr lang="en-US" altLang="ko-KR" sz="1400" dirty="0" smtClean="0"/>
              <a:t> </a:t>
            </a:r>
            <a:r>
              <a:rPr lang="ko-KR" altLang="en-US" sz="1400" dirty="0" smtClean="0"/>
              <a:t>세</a:t>
            </a:r>
            <a:r>
              <a:rPr lang="en-US" altLang="ko-KR" sz="1400" dirty="0" smtClean="0"/>
              <a:t> </a:t>
            </a:r>
            <a:r>
              <a:rPr lang="ko-KR" altLang="en-US" sz="1400" dirty="0" smtClean="0"/>
              <a:t>측정 포인트를 연결하는 </a:t>
            </a:r>
            <a:r>
              <a:rPr lang="en-US" altLang="ko-KR" sz="1400" dirty="0" smtClean="0"/>
              <a:t>Lead I(LA-RA), II(LL-RA), III(LL-LA)</a:t>
            </a:r>
            <a:r>
              <a:rPr lang="ko-KR" altLang="en-US" sz="1400" dirty="0" smtClean="0"/>
              <a:t>의 벡터 방향으로의 투영</a:t>
            </a:r>
            <a:r>
              <a:rPr lang="en-US" altLang="ko-KR" sz="1400" dirty="0" smtClean="0"/>
              <a:t>(projection)</a:t>
            </a:r>
            <a:r>
              <a:rPr lang="ko-KR" altLang="en-US" sz="1400" dirty="0" smtClean="0"/>
              <a:t>된 값을 의미함</a:t>
            </a:r>
            <a:r>
              <a:rPr lang="en-US" altLang="ko-KR" sz="1400" dirty="0" smtClean="0"/>
              <a:t>. </a:t>
            </a:r>
          </a:p>
          <a:p>
            <a:pPr>
              <a:lnSpc>
                <a:spcPct val="150000"/>
              </a:lnSpc>
              <a:buFontTx/>
              <a:buChar char="-"/>
            </a:pPr>
            <a:r>
              <a:rPr lang="en-US" altLang="ko-KR" sz="1400" dirty="0" smtClean="0"/>
              <a:t> Patch </a:t>
            </a:r>
            <a:r>
              <a:rPr lang="ko-KR" altLang="en-US" sz="1400" dirty="0" smtClean="0"/>
              <a:t>전극은 기존의 심장 전체를 포함하는 전위의 측정을 </a:t>
            </a:r>
            <a:r>
              <a:rPr lang="ko-KR" altLang="en-US" sz="1400" dirty="0" err="1" smtClean="0"/>
              <a:t>보존계</a:t>
            </a:r>
            <a:r>
              <a:rPr lang="en-US" altLang="ko-KR" sz="1400" dirty="0" smtClean="0"/>
              <a:t>(Conservation System)</a:t>
            </a:r>
            <a:r>
              <a:rPr lang="ko-KR" altLang="en-US" sz="1400" dirty="0" smtClean="0"/>
              <a:t>이라는 전자기학적 특성을 이용하여</a:t>
            </a:r>
            <a:r>
              <a:rPr lang="en-US" altLang="ko-KR" sz="1400" dirty="0" smtClean="0"/>
              <a:t>, </a:t>
            </a:r>
            <a:r>
              <a:rPr lang="ko-KR" altLang="en-US" sz="1400" dirty="0" smtClean="0"/>
              <a:t>심장보다 작은 간격의 전극으로 측정된 다수의 측정 값을 이용하여 원래의 파형을 유추하는 방법을 적용하고 있다</a:t>
            </a:r>
            <a:r>
              <a:rPr lang="en-US" altLang="ko-KR" sz="1400" dirty="0" smtClean="0"/>
              <a:t>. </a:t>
            </a:r>
            <a:r>
              <a:rPr lang="ko-KR" altLang="en-US" sz="1400" dirty="0" smtClean="0"/>
              <a:t> </a:t>
            </a:r>
          </a:p>
        </p:txBody>
      </p:sp>
      <p:sp>
        <p:nvSpPr>
          <p:cNvPr id="43" name="Rectangle 4"/>
          <p:cNvSpPr>
            <a:spLocks noChangeArrowheads="1"/>
          </p:cNvSpPr>
          <p:nvPr/>
        </p:nvSpPr>
        <p:spPr bwMode="auto">
          <a:xfrm>
            <a:off x="35496" y="44624"/>
            <a:ext cx="3972562"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Heart Dipole vs. </a:t>
            </a:r>
            <a:r>
              <a:rPr lang="ko-KR" altLang="en-US" sz="2000" dirty="0" smtClean="0">
                <a:latin typeface="Times New Roman" pitchFamily="18" charset="0"/>
                <a:ea typeface="바탕" pitchFamily="18" charset="-127"/>
                <a:cs typeface="Times New Roman" pitchFamily="18" charset="0"/>
              </a:rPr>
              <a:t>표준 사지 </a:t>
            </a:r>
            <a:r>
              <a:rPr lang="en-US" altLang="ko-KR" sz="2000" dirty="0" smtClean="0">
                <a:latin typeface="Times New Roman" pitchFamily="18" charset="0"/>
                <a:ea typeface="바탕" pitchFamily="18" charset="-127"/>
                <a:cs typeface="Times New Roman" pitchFamily="18" charset="0"/>
              </a:rPr>
              <a:t>Lead</a:t>
            </a:r>
            <a:endParaRPr lang="en-US" altLang="ko-KR" sz="2000" dirty="0">
              <a:latin typeface="Times New Roman" pitchFamily="18" charset="0"/>
              <a:ea typeface="바탕" pitchFamily="18" charset="-127"/>
              <a:cs typeface="Times New Roman" pitchFamily="18" charset="0"/>
            </a:endParaRPr>
          </a:p>
        </p:txBody>
      </p:sp>
      <p:sp>
        <p:nvSpPr>
          <p:cNvPr id="54" name="슬라이드 번호 개체 틀 53"/>
          <p:cNvSpPr>
            <a:spLocks noGrp="1"/>
          </p:cNvSpPr>
          <p:nvPr>
            <p:ph type="sldNum" sz="quarter" idx="12"/>
          </p:nvPr>
        </p:nvSpPr>
        <p:spPr>
          <a:xfrm>
            <a:off x="6974904" y="6448251"/>
            <a:ext cx="2133600" cy="365125"/>
          </a:xfrm>
        </p:spPr>
        <p:txBody>
          <a:bodyPr/>
          <a:lstStyle/>
          <a:p>
            <a:fld id="{4BEDD84E-25D4-4983-8AA1-2863C96F08D9}" type="slidenum">
              <a:rPr lang="ko-KR" altLang="en-US" smtClean="0"/>
              <a:pPr/>
              <a:t>7</a:t>
            </a:fld>
            <a:endParaRPr lang="ko-KR" alt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6"/>
          <p:cNvGrpSpPr>
            <a:grpSpLocks/>
          </p:cNvGrpSpPr>
          <p:nvPr/>
        </p:nvGrpSpPr>
        <p:grpSpPr bwMode="auto">
          <a:xfrm>
            <a:off x="160471" y="706438"/>
            <a:ext cx="5707673" cy="5321300"/>
            <a:chOff x="185" y="441"/>
            <a:chExt cx="3895" cy="3352"/>
          </a:xfrm>
        </p:grpSpPr>
        <p:grpSp>
          <p:nvGrpSpPr>
            <p:cNvPr id="3" name="Group 2"/>
            <p:cNvGrpSpPr>
              <a:grpSpLocks/>
            </p:cNvGrpSpPr>
            <p:nvPr/>
          </p:nvGrpSpPr>
          <p:grpSpPr bwMode="auto">
            <a:xfrm>
              <a:off x="1311" y="668"/>
              <a:ext cx="244" cy="340"/>
              <a:chOff x="3046" y="1926"/>
              <a:chExt cx="156" cy="310"/>
            </a:xfrm>
          </p:grpSpPr>
          <p:sp>
            <p:nvSpPr>
              <p:cNvPr id="8195" name="Line 3"/>
              <p:cNvSpPr>
                <a:spLocks noChangeShapeType="1"/>
              </p:cNvSpPr>
              <p:nvPr/>
            </p:nvSpPr>
            <p:spPr bwMode="auto">
              <a:xfrm>
                <a:off x="3046" y="2056"/>
                <a:ext cx="156" cy="0"/>
              </a:xfrm>
              <a:prstGeom prst="line">
                <a:avLst/>
              </a:prstGeom>
              <a:noFill/>
              <a:ln w="28575">
                <a:solidFill>
                  <a:schemeClr val="tx1"/>
                </a:solidFill>
                <a:round/>
                <a:headEnd/>
                <a:tailEnd/>
              </a:ln>
              <a:effectLst/>
            </p:spPr>
            <p:txBody>
              <a:bodyPr lIns="92075" tIns="82800" rIns="92075" bIns="82800" anchor="ctr"/>
              <a:lstStyle/>
              <a:p>
                <a:endParaRPr lang="ko-KR" altLang="en-US"/>
              </a:p>
            </p:txBody>
          </p:sp>
          <p:sp>
            <p:nvSpPr>
              <p:cNvPr id="8196" name="Line 4"/>
              <p:cNvSpPr>
                <a:spLocks noChangeShapeType="1"/>
              </p:cNvSpPr>
              <p:nvPr/>
            </p:nvSpPr>
            <p:spPr bwMode="auto">
              <a:xfrm>
                <a:off x="3046" y="2118"/>
                <a:ext cx="156" cy="0"/>
              </a:xfrm>
              <a:prstGeom prst="line">
                <a:avLst/>
              </a:prstGeom>
              <a:noFill/>
              <a:ln w="28575">
                <a:solidFill>
                  <a:schemeClr val="tx1"/>
                </a:solidFill>
                <a:round/>
                <a:headEnd/>
                <a:tailEnd/>
              </a:ln>
              <a:effectLst/>
            </p:spPr>
            <p:txBody>
              <a:bodyPr lIns="92075" tIns="82800" rIns="92075" bIns="82800" anchor="ctr"/>
              <a:lstStyle/>
              <a:p>
                <a:endParaRPr lang="ko-KR" altLang="en-US"/>
              </a:p>
            </p:txBody>
          </p:sp>
          <p:sp>
            <p:nvSpPr>
              <p:cNvPr id="8197" name="Line 5"/>
              <p:cNvSpPr>
                <a:spLocks noChangeShapeType="1"/>
              </p:cNvSpPr>
              <p:nvPr/>
            </p:nvSpPr>
            <p:spPr bwMode="auto">
              <a:xfrm flipV="1">
                <a:off x="3124" y="1926"/>
                <a:ext cx="0" cy="118"/>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198" name="Line 6"/>
              <p:cNvSpPr>
                <a:spLocks noChangeShapeType="1"/>
              </p:cNvSpPr>
              <p:nvPr/>
            </p:nvSpPr>
            <p:spPr bwMode="auto">
              <a:xfrm flipV="1">
                <a:off x="3124" y="2118"/>
                <a:ext cx="0" cy="118"/>
              </a:xfrm>
              <a:prstGeom prst="line">
                <a:avLst/>
              </a:prstGeom>
              <a:noFill/>
              <a:ln w="9525">
                <a:solidFill>
                  <a:schemeClr val="tx1"/>
                </a:solidFill>
                <a:round/>
                <a:headEnd/>
                <a:tailEnd/>
              </a:ln>
              <a:effectLst/>
            </p:spPr>
            <p:txBody>
              <a:bodyPr lIns="92075" tIns="82800" rIns="92075" bIns="82800" anchor="ctr"/>
              <a:lstStyle/>
              <a:p>
                <a:endParaRPr lang="ko-KR" altLang="en-US"/>
              </a:p>
            </p:txBody>
          </p:sp>
        </p:grpSp>
        <p:grpSp>
          <p:nvGrpSpPr>
            <p:cNvPr id="4" name="Group 7"/>
            <p:cNvGrpSpPr>
              <a:grpSpLocks/>
            </p:cNvGrpSpPr>
            <p:nvPr/>
          </p:nvGrpSpPr>
          <p:grpSpPr bwMode="auto">
            <a:xfrm>
              <a:off x="2769" y="3447"/>
              <a:ext cx="314" cy="283"/>
              <a:chOff x="2967" y="1895"/>
              <a:chExt cx="314" cy="283"/>
            </a:xfrm>
          </p:grpSpPr>
          <p:sp>
            <p:nvSpPr>
              <p:cNvPr id="8200" name="Line 8"/>
              <p:cNvSpPr>
                <a:spLocks noChangeShapeType="1"/>
              </p:cNvSpPr>
              <p:nvPr/>
            </p:nvSpPr>
            <p:spPr bwMode="auto">
              <a:xfrm>
                <a:off x="2967" y="2034"/>
                <a:ext cx="314" cy="0"/>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01" name="Line 9"/>
              <p:cNvSpPr>
                <a:spLocks noChangeShapeType="1"/>
              </p:cNvSpPr>
              <p:nvPr/>
            </p:nvSpPr>
            <p:spPr bwMode="auto">
              <a:xfrm>
                <a:off x="3028" y="2080"/>
                <a:ext cx="191" cy="2"/>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02" name="Line 10"/>
              <p:cNvSpPr>
                <a:spLocks noChangeShapeType="1"/>
              </p:cNvSpPr>
              <p:nvPr/>
            </p:nvSpPr>
            <p:spPr bwMode="auto">
              <a:xfrm>
                <a:off x="3077" y="2129"/>
                <a:ext cx="99" cy="2"/>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03" name="Line 11"/>
              <p:cNvSpPr>
                <a:spLocks noChangeShapeType="1"/>
              </p:cNvSpPr>
              <p:nvPr/>
            </p:nvSpPr>
            <p:spPr bwMode="auto">
              <a:xfrm flipV="1">
                <a:off x="3124" y="1895"/>
                <a:ext cx="0" cy="136"/>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04" name="Line 12"/>
              <p:cNvSpPr>
                <a:spLocks noChangeShapeType="1"/>
              </p:cNvSpPr>
              <p:nvPr/>
            </p:nvSpPr>
            <p:spPr bwMode="auto">
              <a:xfrm>
                <a:off x="3112" y="2178"/>
                <a:ext cx="28" cy="0"/>
              </a:xfrm>
              <a:prstGeom prst="line">
                <a:avLst/>
              </a:prstGeom>
              <a:noFill/>
              <a:ln w="9525">
                <a:solidFill>
                  <a:schemeClr val="tx1"/>
                </a:solidFill>
                <a:round/>
                <a:headEnd/>
                <a:tailEnd/>
              </a:ln>
              <a:effectLst/>
            </p:spPr>
            <p:txBody>
              <a:bodyPr lIns="92075" tIns="82800" rIns="92075" bIns="82800" anchor="ctr"/>
              <a:lstStyle/>
              <a:p>
                <a:endParaRPr lang="ko-KR" altLang="en-US"/>
              </a:p>
            </p:txBody>
          </p:sp>
        </p:grpSp>
        <p:sp>
          <p:nvSpPr>
            <p:cNvPr id="8205" name="Line 13"/>
            <p:cNvSpPr>
              <a:spLocks noChangeShapeType="1"/>
            </p:cNvSpPr>
            <p:nvPr/>
          </p:nvSpPr>
          <p:spPr bwMode="auto">
            <a:xfrm>
              <a:off x="347" y="668"/>
              <a:ext cx="3685" cy="0"/>
            </a:xfrm>
            <a:prstGeom prst="line">
              <a:avLst/>
            </a:prstGeom>
            <a:noFill/>
            <a:ln w="28575">
              <a:solidFill>
                <a:schemeClr val="tx1"/>
              </a:solidFill>
              <a:prstDash val="sysDot"/>
              <a:round/>
              <a:headEnd/>
              <a:tailEnd/>
            </a:ln>
            <a:effectLst/>
          </p:spPr>
          <p:txBody>
            <a:bodyPr lIns="92075" tIns="82800" rIns="92075" bIns="82800" anchor="ctr"/>
            <a:lstStyle/>
            <a:p>
              <a:endParaRPr lang="ko-KR" altLang="en-US"/>
            </a:p>
          </p:txBody>
        </p:sp>
        <p:sp>
          <p:nvSpPr>
            <p:cNvPr id="8206" name="Text Box 14"/>
            <p:cNvSpPr txBox="1">
              <a:spLocks noChangeArrowheads="1"/>
            </p:cNvSpPr>
            <p:nvPr/>
          </p:nvSpPr>
          <p:spPr bwMode="auto">
            <a:xfrm>
              <a:off x="426" y="441"/>
              <a:ext cx="797" cy="227"/>
            </a:xfrm>
            <a:prstGeom prst="rect">
              <a:avLst/>
            </a:prstGeom>
            <a:noFill/>
            <a:ln w="9525">
              <a:noFill/>
              <a:miter lim="800000"/>
              <a:headEnd/>
              <a:tailEnd/>
            </a:ln>
            <a:effectLst/>
          </p:spPr>
          <p:txBody>
            <a:bodyPr wrap="none" lIns="92075" tIns="82800" rIns="92075" bIns="82800">
              <a:spAutoFit/>
            </a:bodyPr>
            <a:lstStyle/>
            <a:p>
              <a:pPr algn="ctr" latinLnBrk="0">
                <a:lnSpc>
                  <a:spcPct val="90000"/>
                </a:lnSpc>
                <a:buClr>
                  <a:srgbClr val="FF3300"/>
                </a:buClr>
                <a:buFont typeface="Wingdings" pitchFamily="2" charset="2"/>
                <a:buNone/>
              </a:pPr>
              <a:r>
                <a:rPr lang="en-US" altLang="ko-KR" sz="1400" i="1">
                  <a:latin typeface="Verdana" pitchFamily="34" charset="0"/>
                  <a:ea typeface="돋움" pitchFamily="50" charset="-127"/>
                </a:rPr>
                <a:t>Power Line</a:t>
              </a:r>
            </a:p>
          </p:txBody>
        </p:sp>
        <p:sp>
          <p:nvSpPr>
            <p:cNvPr id="8207" name="Oval 15"/>
            <p:cNvSpPr>
              <a:spLocks noChangeArrowheads="1"/>
            </p:cNvSpPr>
            <p:nvPr/>
          </p:nvSpPr>
          <p:spPr bwMode="auto">
            <a:xfrm>
              <a:off x="201" y="1632"/>
              <a:ext cx="284" cy="283"/>
            </a:xfrm>
            <a:prstGeom prst="ellipse">
              <a:avLst/>
            </a:prstGeom>
            <a:solidFill>
              <a:schemeClr val="bg1"/>
            </a:solidFill>
            <a:ln w="9525">
              <a:solidFill>
                <a:schemeClr val="tx1"/>
              </a:solidFill>
              <a:round/>
              <a:headEnd/>
              <a:tailEnd/>
            </a:ln>
            <a:effectLst/>
          </p:spPr>
          <p:txBody>
            <a:bodyPr wrap="none" lIns="92075" tIns="82800" rIns="92075" bIns="82800" anchor="ctr"/>
            <a:lstStyle/>
            <a:p>
              <a:endParaRPr lang="ko-KR" altLang="en-US"/>
            </a:p>
          </p:txBody>
        </p:sp>
        <p:cxnSp>
          <p:nvCxnSpPr>
            <p:cNvPr id="8208" name="AutoShape 16"/>
            <p:cNvCxnSpPr>
              <a:cxnSpLocks noChangeShapeType="1"/>
              <a:stCxn id="8207" idx="0"/>
              <a:endCxn id="8205" idx="0"/>
            </p:cNvCxnSpPr>
            <p:nvPr/>
          </p:nvCxnSpPr>
          <p:spPr bwMode="auto">
            <a:xfrm flipV="1">
              <a:off x="343" y="659"/>
              <a:ext cx="4" cy="973"/>
            </a:xfrm>
            <a:prstGeom prst="straightConnector1">
              <a:avLst/>
            </a:prstGeom>
            <a:noFill/>
            <a:ln w="9525">
              <a:solidFill>
                <a:schemeClr val="tx1"/>
              </a:solidFill>
              <a:round/>
              <a:headEnd/>
              <a:tailEnd/>
            </a:ln>
            <a:effectLst/>
          </p:spPr>
        </p:cxnSp>
        <p:grpSp>
          <p:nvGrpSpPr>
            <p:cNvPr id="5" name="Group 17"/>
            <p:cNvGrpSpPr>
              <a:grpSpLocks/>
            </p:cNvGrpSpPr>
            <p:nvPr/>
          </p:nvGrpSpPr>
          <p:grpSpPr bwMode="auto">
            <a:xfrm>
              <a:off x="185" y="3504"/>
              <a:ext cx="314" cy="283"/>
              <a:chOff x="2967" y="1895"/>
              <a:chExt cx="314" cy="283"/>
            </a:xfrm>
          </p:grpSpPr>
          <p:sp>
            <p:nvSpPr>
              <p:cNvPr id="8210" name="Line 18"/>
              <p:cNvSpPr>
                <a:spLocks noChangeShapeType="1"/>
              </p:cNvSpPr>
              <p:nvPr/>
            </p:nvSpPr>
            <p:spPr bwMode="auto">
              <a:xfrm>
                <a:off x="2967" y="2034"/>
                <a:ext cx="314" cy="0"/>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11" name="Line 19"/>
              <p:cNvSpPr>
                <a:spLocks noChangeShapeType="1"/>
              </p:cNvSpPr>
              <p:nvPr/>
            </p:nvSpPr>
            <p:spPr bwMode="auto">
              <a:xfrm>
                <a:off x="3028" y="2080"/>
                <a:ext cx="191" cy="2"/>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12" name="Line 20"/>
              <p:cNvSpPr>
                <a:spLocks noChangeShapeType="1"/>
              </p:cNvSpPr>
              <p:nvPr/>
            </p:nvSpPr>
            <p:spPr bwMode="auto">
              <a:xfrm>
                <a:off x="3077" y="2129"/>
                <a:ext cx="99" cy="2"/>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13" name="Line 21"/>
              <p:cNvSpPr>
                <a:spLocks noChangeShapeType="1"/>
              </p:cNvSpPr>
              <p:nvPr/>
            </p:nvSpPr>
            <p:spPr bwMode="auto">
              <a:xfrm flipV="1">
                <a:off x="3124" y="1895"/>
                <a:ext cx="0" cy="136"/>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14" name="Line 22"/>
              <p:cNvSpPr>
                <a:spLocks noChangeShapeType="1"/>
              </p:cNvSpPr>
              <p:nvPr/>
            </p:nvSpPr>
            <p:spPr bwMode="auto">
              <a:xfrm>
                <a:off x="3112" y="2178"/>
                <a:ext cx="28" cy="0"/>
              </a:xfrm>
              <a:prstGeom prst="line">
                <a:avLst/>
              </a:prstGeom>
              <a:noFill/>
              <a:ln w="9525">
                <a:solidFill>
                  <a:schemeClr val="tx1"/>
                </a:solidFill>
                <a:round/>
                <a:headEnd/>
                <a:tailEnd/>
              </a:ln>
              <a:effectLst/>
            </p:spPr>
            <p:txBody>
              <a:bodyPr lIns="92075" tIns="82800" rIns="92075" bIns="82800" anchor="ctr"/>
              <a:lstStyle/>
              <a:p>
                <a:endParaRPr lang="ko-KR" altLang="en-US"/>
              </a:p>
            </p:txBody>
          </p:sp>
        </p:grpSp>
        <p:cxnSp>
          <p:nvCxnSpPr>
            <p:cNvPr id="8215" name="AutoShape 23"/>
            <p:cNvCxnSpPr>
              <a:cxnSpLocks noChangeShapeType="1"/>
              <a:stCxn id="8213" idx="1"/>
              <a:endCxn id="8207" idx="4"/>
            </p:cNvCxnSpPr>
            <p:nvPr/>
          </p:nvCxnSpPr>
          <p:spPr bwMode="auto">
            <a:xfrm flipV="1">
              <a:off x="342" y="1915"/>
              <a:ext cx="1" cy="1589"/>
            </a:xfrm>
            <a:prstGeom prst="straightConnector1">
              <a:avLst/>
            </a:prstGeom>
            <a:noFill/>
            <a:ln w="9525">
              <a:solidFill>
                <a:schemeClr val="tx1"/>
              </a:solidFill>
              <a:round/>
              <a:headEnd/>
              <a:tailEnd/>
            </a:ln>
            <a:effectLst/>
          </p:spPr>
        </p:cxnSp>
        <p:grpSp>
          <p:nvGrpSpPr>
            <p:cNvPr id="6" name="Group 24"/>
            <p:cNvGrpSpPr>
              <a:grpSpLocks/>
            </p:cNvGrpSpPr>
            <p:nvPr/>
          </p:nvGrpSpPr>
          <p:grpSpPr bwMode="auto">
            <a:xfrm>
              <a:off x="1276" y="3510"/>
              <a:ext cx="314" cy="283"/>
              <a:chOff x="2967" y="1895"/>
              <a:chExt cx="314" cy="283"/>
            </a:xfrm>
          </p:grpSpPr>
          <p:sp>
            <p:nvSpPr>
              <p:cNvPr id="8217" name="Line 25"/>
              <p:cNvSpPr>
                <a:spLocks noChangeShapeType="1"/>
              </p:cNvSpPr>
              <p:nvPr/>
            </p:nvSpPr>
            <p:spPr bwMode="auto">
              <a:xfrm>
                <a:off x="2967" y="2034"/>
                <a:ext cx="314" cy="0"/>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18" name="Line 26"/>
              <p:cNvSpPr>
                <a:spLocks noChangeShapeType="1"/>
              </p:cNvSpPr>
              <p:nvPr/>
            </p:nvSpPr>
            <p:spPr bwMode="auto">
              <a:xfrm>
                <a:off x="3028" y="2080"/>
                <a:ext cx="191" cy="2"/>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19" name="Line 27"/>
              <p:cNvSpPr>
                <a:spLocks noChangeShapeType="1"/>
              </p:cNvSpPr>
              <p:nvPr/>
            </p:nvSpPr>
            <p:spPr bwMode="auto">
              <a:xfrm>
                <a:off x="3077" y="2129"/>
                <a:ext cx="99" cy="2"/>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20" name="Line 28"/>
              <p:cNvSpPr>
                <a:spLocks noChangeShapeType="1"/>
              </p:cNvSpPr>
              <p:nvPr/>
            </p:nvSpPr>
            <p:spPr bwMode="auto">
              <a:xfrm flipV="1">
                <a:off x="3124" y="1895"/>
                <a:ext cx="0" cy="136"/>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21" name="Line 29"/>
              <p:cNvSpPr>
                <a:spLocks noChangeShapeType="1"/>
              </p:cNvSpPr>
              <p:nvPr/>
            </p:nvSpPr>
            <p:spPr bwMode="auto">
              <a:xfrm>
                <a:off x="3112" y="2178"/>
                <a:ext cx="28" cy="0"/>
              </a:xfrm>
              <a:prstGeom prst="line">
                <a:avLst/>
              </a:prstGeom>
              <a:noFill/>
              <a:ln w="9525">
                <a:solidFill>
                  <a:schemeClr val="tx1"/>
                </a:solidFill>
                <a:round/>
                <a:headEnd/>
                <a:tailEnd/>
              </a:ln>
              <a:effectLst/>
            </p:spPr>
            <p:txBody>
              <a:bodyPr lIns="92075" tIns="82800" rIns="92075" bIns="82800" anchor="ctr"/>
              <a:lstStyle/>
              <a:p>
                <a:endParaRPr lang="ko-KR" altLang="en-US"/>
              </a:p>
            </p:txBody>
          </p:sp>
        </p:grpSp>
        <p:grpSp>
          <p:nvGrpSpPr>
            <p:cNvPr id="7" name="Group 30"/>
            <p:cNvGrpSpPr>
              <a:grpSpLocks/>
            </p:cNvGrpSpPr>
            <p:nvPr/>
          </p:nvGrpSpPr>
          <p:grpSpPr bwMode="auto">
            <a:xfrm rot="-5400000">
              <a:off x="280" y="1654"/>
              <a:ext cx="119" cy="237"/>
              <a:chOff x="2993" y="1935"/>
              <a:chExt cx="240" cy="451"/>
            </a:xfrm>
          </p:grpSpPr>
          <p:sp>
            <p:nvSpPr>
              <p:cNvPr id="8223" name="Arc 31"/>
              <p:cNvSpPr>
                <a:spLocks/>
              </p:cNvSpPr>
              <p:nvPr/>
            </p:nvSpPr>
            <p:spPr bwMode="auto">
              <a:xfrm flipV="1">
                <a:off x="3106" y="1935"/>
                <a:ext cx="127" cy="226"/>
              </a:xfrm>
              <a:custGeom>
                <a:avLst/>
                <a:gdLst>
                  <a:gd name="G0" fmla="+- 3620 0 0"/>
                  <a:gd name="G1" fmla="+- 21600 0 0"/>
                  <a:gd name="G2" fmla="+- 21600 0 0"/>
                  <a:gd name="T0" fmla="*/ 3620 w 25220"/>
                  <a:gd name="T1" fmla="*/ 0 h 43200"/>
                  <a:gd name="T2" fmla="*/ 0 w 25220"/>
                  <a:gd name="T3" fmla="*/ 42895 h 43200"/>
                  <a:gd name="T4" fmla="*/ 3620 w 25220"/>
                  <a:gd name="T5" fmla="*/ 21600 h 43200"/>
                </a:gdLst>
                <a:ahLst/>
                <a:cxnLst>
                  <a:cxn ang="0">
                    <a:pos x="T0" y="T1"/>
                  </a:cxn>
                  <a:cxn ang="0">
                    <a:pos x="T2" y="T3"/>
                  </a:cxn>
                  <a:cxn ang="0">
                    <a:pos x="T4" y="T5"/>
                  </a:cxn>
                </a:cxnLst>
                <a:rect l="0" t="0" r="r" b="b"/>
                <a:pathLst>
                  <a:path w="25220" h="43200" fill="none" extrusionOk="0">
                    <a:moveTo>
                      <a:pt x="3619" y="0"/>
                    </a:moveTo>
                    <a:cubicBezTo>
                      <a:pt x="15549" y="0"/>
                      <a:pt x="25220" y="9670"/>
                      <a:pt x="25220" y="21600"/>
                    </a:cubicBezTo>
                    <a:cubicBezTo>
                      <a:pt x="25220" y="33529"/>
                      <a:pt x="15549" y="43200"/>
                      <a:pt x="3620" y="43200"/>
                    </a:cubicBezTo>
                    <a:cubicBezTo>
                      <a:pt x="2406" y="43200"/>
                      <a:pt x="1196" y="43097"/>
                      <a:pt x="0" y="42894"/>
                    </a:cubicBezTo>
                  </a:path>
                  <a:path w="25220" h="43200" stroke="0" extrusionOk="0">
                    <a:moveTo>
                      <a:pt x="3619" y="0"/>
                    </a:moveTo>
                    <a:cubicBezTo>
                      <a:pt x="15549" y="0"/>
                      <a:pt x="25220" y="9670"/>
                      <a:pt x="25220" y="21600"/>
                    </a:cubicBezTo>
                    <a:cubicBezTo>
                      <a:pt x="25220" y="33529"/>
                      <a:pt x="15549" y="43200"/>
                      <a:pt x="3620" y="43200"/>
                    </a:cubicBezTo>
                    <a:cubicBezTo>
                      <a:pt x="2406" y="43200"/>
                      <a:pt x="1196" y="43097"/>
                      <a:pt x="0" y="42894"/>
                    </a:cubicBezTo>
                    <a:lnTo>
                      <a:pt x="3620" y="21600"/>
                    </a:lnTo>
                    <a:close/>
                  </a:path>
                </a:pathLst>
              </a:custGeom>
              <a:noFill/>
              <a:ln w="9525">
                <a:solidFill>
                  <a:schemeClr val="tx1"/>
                </a:solidFill>
                <a:round/>
                <a:headEnd/>
                <a:tailEnd/>
              </a:ln>
              <a:effectLst/>
            </p:spPr>
            <p:txBody>
              <a:bodyPr wrap="none" lIns="92075" tIns="82800" rIns="92075" bIns="82800" anchor="ctr"/>
              <a:lstStyle/>
              <a:p>
                <a:endParaRPr lang="ko-KR" altLang="en-US"/>
              </a:p>
            </p:txBody>
          </p:sp>
          <p:sp>
            <p:nvSpPr>
              <p:cNvPr id="8224" name="Arc 32"/>
              <p:cNvSpPr>
                <a:spLocks/>
              </p:cNvSpPr>
              <p:nvPr/>
            </p:nvSpPr>
            <p:spPr bwMode="auto">
              <a:xfrm flipH="1" flipV="1">
                <a:off x="2993" y="2160"/>
                <a:ext cx="127" cy="226"/>
              </a:xfrm>
              <a:custGeom>
                <a:avLst/>
                <a:gdLst>
                  <a:gd name="G0" fmla="+- 3620 0 0"/>
                  <a:gd name="G1" fmla="+- 21600 0 0"/>
                  <a:gd name="G2" fmla="+- 21600 0 0"/>
                  <a:gd name="T0" fmla="*/ 3620 w 25220"/>
                  <a:gd name="T1" fmla="*/ 0 h 43200"/>
                  <a:gd name="T2" fmla="*/ 0 w 25220"/>
                  <a:gd name="T3" fmla="*/ 42895 h 43200"/>
                  <a:gd name="T4" fmla="*/ 3620 w 25220"/>
                  <a:gd name="T5" fmla="*/ 21600 h 43200"/>
                </a:gdLst>
                <a:ahLst/>
                <a:cxnLst>
                  <a:cxn ang="0">
                    <a:pos x="T0" y="T1"/>
                  </a:cxn>
                  <a:cxn ang="0">
                    <a:pos x="T2" y="T3"/>
                  </a:cxn>
                  <a:cxn ang="0">
                    <a:pos x="T4" y="T5"/>
                  </a:cxn>
                </a:cxnLst>
                <a:rect l="0" t="0" r="r" b="b"/>
                <a:pathLst>
                  <a:path w="25220" h="43200" fill="none" extrusionOk="0">
                    <a:moveTo>
                      <a:pt x="3619" y="0"/>
                    </a:moveTo>
                    <a:cubicBezTo>
                      <a:pt x="15549" y="0"/>
                      <a:pt x="25220" y="9670"/>
                      <a:pt x="25220" y="21600"/>
                    </a:cubicBezTo>
                    <a:cubicBezTo>
                      <a:pt x="25220" y="33529"/>
                      <a:pt x="15549" y="43200"/>
                      <a:pt x="3620" y="43200"/>
                    </a:cubicBezTo>
                    <a:cubicBezTo>
                      <a:pt x="2406" y="43200"/>
                      <a:pt x="1196" y="43097"/>
                      <a:pt x="0" y="42894"/>
                    </a:cubicBezTo>
                  </a:path>
                  <a:path w="25220" h="43200" stroke="0" extrusionOk="0">
                    <a:moveTo>
                      <a:pt x="3619" y="0"/>
                    </a:moveTo>
                    <a:cubicBezTo>
                      <a:pt x="15549" y="0"/>
                      <a:pt x="25220" y="9670"/>
                      <a:pt x="25220" y="21600"/>
                    </a:cubicBezTo>
                    <a:cubicBezTo>
                      <a:pt x="25220" y="33529"/>
                      <a:pt x="15549" y="43200"/>
                      <a:pt x="3620" y="43200"/>
                    </a:cubicBezTo>
                    <a:cubicBezTo>
                      <a:pt x="2406" y="43200"/>
                      <a:pt x="1196" y="43097"/>
                      <a:pt x="0" y="42894"/>
                    </a:cubicBezTo>
                    <a:lnTo>
                      <a:pt x="3620" y="21600"/>
                    </a:lnTo>
                    <a:close/>
                  </a:path>
                </a:pathLst>
              </a:custGeom>
              <a:noFill/>
              <a:ln w="9525">
                <a:solidFill>
                  <a:schemeClr val="tx1"/>
                </a:solidFill>
                <a:round/>
                <a:headEnd/>
                <a:tailEnd/>
              </a:ln>
              <a:effectLst/>
            </p:spPr>
            <p:txBody>
              <a:bodyPr wrap="none" lIns="92075" tIns="82800" rIns="92075" bIns="82800" anchor="ctr"/>
              <a:lstStyle/>
              <a:p>
                <a:endParaRPr lang="ko-KR" altLang="en-US"/>
              </a:p>
            </p:txBody>
          </p:sp>
        </p:grpSp>
        <p:grpSp>
          <p:nvGrpSpPr>
            <p:cNvPr id="8" name="Group 33"/>
            <p:cNvGrpSpPr>
              <a:grpSpLocks/>
            </p:cNvGrpSpPr>
            <p:nvPr/>
          </p:nvGrpSpPr>
          <p:grpSpPr bwMode="auto">
            <a:xfrm>
              <a:off x="1311" y="3050"/>
              <a:ext cx="244" cy="340"/>
              <a:chOff x="3046" y="1926"/>
              <a:chExt cx="156" cy="310"/>
            </a:xfrm>
          </p:grpSpPr>
          <p:sp>
            <p:nvSpPr>
              <p:cNvPr id="8226" name="Line 34"/>
              <p:cNvSpPr>
                <a:spLocks noChangeShapeType="1"/>
              </p:cNvSpPr>
              <p:nvPr/>
            </p:nvSpPr>
            <p:spPr bwMode="auto">
              <a:xfrm>
                <a:off x="3046" y="2056"/>
                <a:ext cx="156" cy="0"/>
              </a:xfrm>
              <a:prstGeom prst="line">
                <a:avLst/>
              </a:prstGeom>
              <a:noFill/>
              <a:ln w="28575">
                <a:solidFill>
                  <a:schemeClr val="tx1"/>
                </a:solidFill>
                <a:round/>
                <a:headEnd/>
                <a:tailEnd/>
              </a:ln>
              <a:effectLst/>
            </p:spPr>
            <p:txBody>
              <a:bodyPr lIns="92075" tIns="82800" rIns="92075" bIns="82800" anchor="ctr"/>
              <a:lstStyle/>
              <a:p>
                <a:endParaRPr lang="ko-KR" altLang="en-US"/>
              </a:p>
            </p:txBody>
          </p:sp>
          <p:sp>
            <p:nvSpPr>
              <p:cNvPr id="8227" name="Line 35"/>
              <p:cNvSpPr>
                <a:spLocks noChangeShapeType="1"/>
              </p:cNvSpPr>
              <p:nvPr/>
            </p:nvSpPr>
            <p:spPr bwMode="auto">
              <a:xfrm>
                <a:off x="3046" y="2118"/>
                <a:ext cx="156" cy="0"/>
              </a:xfrm>
              <a:prstGeom prst="line">
                <a:avLst/>
              </a:prstGeom>
              <a:noFill/>
              <a:ln w="28575">
                <a:solidFill>
                  <a:schemeClr val="tx1"/>
                </a:solidFill>
                <a:round/>
                <a:headEnd/>
                <a:tailEnd/>
              </a:ln>
              <a:effectLst/>
            </p:spPr>
            <p:txBody>
              <a:bodyPr lIns="92075" tIns="82800" rIns="92075" bIns="82800" anchor="ctr"/>
              <a:lstStyle/>
              <a:p>
                <a:endParaRPr lang="ko-KR" altLang="en-US"/>
              </a:p>
            </p:txBody>
          </p:sp>
          <p:sp>
            <p:nvSpPr>
              <p:cNvPr id="8228" name="Line 36"/>
              <p:cNvSpPr>
                <a:spLocks noChangeShapeType="1"/>
              </p:cNvSpPr>
              <p:nvPr/>
            </p:nvSpPr>
            <p:spPr bwMode="auto">
              <a:xfrm flipV="1">
                <a:off x="3124" y="1926"/>
                <a:ext cx="0" cy="118"/>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29" name="Line 37"/>
              <p:cNvSpPr>
                <a:spLocks noChangeShapeType="1"/>
              </p:cNvSpPr>
              <p:nvPr/>
            </p:nvSpPr>
            <p:spPr bwMode="auto">
              <a:xfrm flipV="1">
                <a:off x="3124" y="2118"/>
                <a:ext cx="0" cy="118"/>
              </a:xfrm>
              <a:prstGeom prst="line">
                <a:avLst/>
              </a:prstGeom>
              <a:noFill/>
              <a:ln w="9525">
                <a:solidFill>
                  <a:schemeClr val="tx1"/>
                </a:solidFill>
                <a:round/>
                <a:headEnd/>
                <a:tailEnd/>
              </a:ln>
              <a:effectLst/>
            </p:spPr>
            <p:txBody>
              <a:bodyPr lIns="92075" tIns="82800" rIns="92075" bIns="82800" anchor="ctr"/>
              <a:lstStyle/>
              <a:p>
                <a:endParaRPr lang="ko-KR" altLang="en-US"/>
              </a:p>
            </p:txBody>
          </p:sp>
        </p:grpSp>
        <p:grpSp>
          <p:nvGrpSpPr>
            <p:cNvPr id="9" name="Group 38"/>
            <p:cNvGrpSpPr>
              <a:grpSpLocks/>
            </p:cNvGrpSpPr>
            <p:nvPr/>
          </p:nvGrpSpPr>
          <p:grpSpPr bwMode="auto">
            <a:xfrm>
              <a:off x="1027" y="986"/>
              <a:ext cx="814" cy="2085"/>
              <a:chOff x="2848" y="1176"/>
              <a:chExt cx="552" cy="1470"/>
            </a:xfrm>
          </p:grpSpPr>
          <p:sp>
            <p:nvSpPr>
              <p:cNvPr id="8231" name="Oval 39"/>
              <p:cNvSpPr>
                <a:spLocks noChangeArrowheads="1"/>
              </p:cNvSpPr>
              <p:nvPr/>
            </p:nvSpPr>
            <p:spPr bwMode="auto">
              <a:xfrm>
                <a:off x="2977" y="1176"/>
                <a:ext cx="294" cy="294"/>
              </a:xfrm>
              <a:prstGeom prst="ellipse">
                <a:avLst/>
              </a:prstGeom>
              <a:solidFill>
                <a:srgbClr val="C0C0C0"/>
              </a:solidFill>
              <a:ln w="9525">
                <a:noFill/>
                <a:round/>
                <a:headEnd/>
                <a:tailEnd/>
              </a:ln>
              <a:effectLst/>
            </p:spPr>
            <p:txBody>
              <a:bodyPr wrap="none" lIns="92075" tIns="82800" rIns="92075" bIns="82800" anchor="ctr"/>
              <a:lstStyle/>
              <a:p>
                <a:endParaRPr lang="ko-KR" altLang="en-US"/>
              </a:p>
            </p:txBody>
          </p:sp>
          <p:sp>
            <p:nvSpPr>
              <p:cNvPr id="8232" name="AutoShape 40"/>
              <p:cNvSpPr>
                <a:spLocks noChangeArrowheads="1"/>
              </p:cNvSpPr>
              <p:nvPr/>
            </p:nvSpPr>
            <p:spPr bwMode="auto">
              <a:xfrm>
                <a:off x="2848" y="1464"/>
                <a:ext cx="552" cy="594"/>
              </a:xfrm>
              <a:prstGeom prst="roundRect">
                <a:avLst>
                  <a:gd name="adj" fmla="val 16667"/>
                </a:avLst>
              </a:prstGeom>
              <a:solidFill>
                <a:srgbClr val="C0C0C0"/>
              </a:solidFill>
              <a:ln w="9525">
                <a:noFill/>
                <a:round/>
                <a:headEnd/>
                <a:tailEnd/>
              </a:ln>
              <a:effectLst/>
            </p:spPr>
            <p:txBody>
              <a:bodyPr wrap="none" lIns="92075" tIns="82800" rIns="92075" bIns="82800" anchor="ctr"/>
              <a:lstStyle/>
              <a:p>
                <a:endParaRPr lang="ko-KR" altLang="en-US"/>
              </a:p>
            </p:txBody>
          </p:sp>
          <p:sp>
            <p:nvSpPr>
              <p:cNvPr id="8233" name="AutoShape 41"/>
              <p:cNvSpPr>
                <a:spLocks noChangeArrowheads="1"/>
              </p:cNvSpPr>
              <p:nvPr/>
            </p:nvSpPr>
            <p:spPr bwMode="auto">
              <a:xfrm>
                <a:off x="2980" y="1998"/>
                <a:ext cx="288" cy="648"/>
              </a:xfrm>
              <a:prstGeom prst="roundRect">
                <a:avLst>
                  <a:gd name="adj" fmla="val 16667"/>
                </a:avLst>
              </a:prstGeom>
              <a:solidFill>
                <a:srgbClr val="C0C0C0"/>
              </a:solidFill>
              <a:ln w="9525">
                <a:noFill/>
                <a:round/>
                <a:headEnd/>
                <a:tailEnd/>
              </a:ln>
              <a:effectLst/>
            </p:spPr>
            <p:txBody>
              <a:bodyPr wrap="none" lIns="92075" tIns="82800" rIns="92075" bIns="82800" anchor="ctr"/>
              <a:lstStyle/>
              <a:p>
                <a:endParaRPr lang="ko-KR" altLang="en-US"/>
              </a:p>
            </p:txBody>
          </p:sp>
        </p:grpSp>
        <p:cxnSp>
          <p:nvCxnSpPr>
            <p:cNvPr id="8234" name="AutoShape 42"/>
            <p:cNvCxnSpPr>
              <a:cxnSpLocks noChangeShapeType="1"/>
              <a:stCxn id="8220" idx="1"/>
              <a:endCxn id="8229" idx="0"/>
            </p:cNvCxnSpPr>
            <p:nvPr/>
          </p:nvCxnSpPr>
          <p:spPr bwMode="auto">
            <a:xfrm flipV="1">
              <a:off x="1433" y="3391"/>
              <a:ext cx="0" cy="119"/>
            </a:xfrm>
            <a:prstGeom prst="straightConnector1">
              <a:avLst/>
            </a:prstGeom>
            <a:noFill/>
            <a:ln w="9525">
              <a:solidFill>
                <a:schemeClr val="tx1"/>
              </a:solidFill>
              <a:round/>
              <a:headEnd/>
              <a:tailEnd/>
            </a:ln>
            <a:effectLst/>
          </p:spPr>
        </p:cxnSp>
        <p:grpSp>
          <p:nvGrpSpPr>
            <p:cNvPr id="10" name="Group 43"/>
            <p:cNvGrpSpPr>
              <a:grpSpLocks noChangeAspect="1"/>
            </p:cNvGrpSpPr>
            <p:nvPr/>
          </p:nvGrpSpPr>
          <p:grpSpPr bwMode="auto">
            <a:xfrm rot="-5400000">
              <a:off x="1899" y="1360"/>
              <a:ext cx="102" cy="306"/>
              <a:chOff x="3007" y="1990"/>
              <a:chExt cx="226" cy="737"/>
            </a:xfrm>
          </p:grpSpPr>
          <p:sp>
            <p:nvSpPr>
              <p:cNvPr id="8236" name="Line 44"/>
              <p:cNvSpPr>
                <a:spLocks noChangeAspect="1" noChangeShapeType="1"/>
              </p:cNvSpPr>
              <p:nvPr/>
            </p:nvSpPr>
            <p:spPr bwMode="auto">
              <a:xfrm>
                <a:off x="3124" y="1990"/>
                <a:ext cx="0" cy="170"/>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37" name="Line 45"/>
              <p:cNvSpPr>
                <a:spLocks noChangeAspect="1" noChangeShapeType="1"/>
              </p:cNvSpPr>
              <p:nvPr/>
            </p:nvSpPr>
            <p:spPr bwMode="auto">
              <a:xfrm flipH="1">
                <a:off x="3007" y="2160"/>
                <a:ext cx="117" cy="57"/>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38" name="Line 46"/>
              <p:cNvSpPr>
                <a:spLocks noChangeAspect="1" noChangeShapeType="1"/>
              </p:cNvSpPr>
              <p:nvPr/>
            </p:nvSpPr>
            <p:spPr bwMode="auto">
              <a:xfrm>
                <a:off x="3007" y="2217"/>
                <a:ext cx="226" cy="56"/>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39" name="Line 47"/>
              <p:cNvSpPr>
                <a:spLocks noChangeAspect="1" noChangeShapeType="1"/>
              </p:cNvSpPr>
              <p:nvPr/>
            </p:nvSpPr>
            <p:spPr bwMode="auto">
              <a:xfrm flipH="1">
                <a:off x="3007" y="2273"/>
                <a:ext cx="226" cy="57"/>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40" name="Line 48"/>
              <p:cNvSpPr>
                <a:spLocks noChangeAspect="1" noChangeShapeType="1"/>
              </p:cNvSpPr>
              <p:nvPr/>
            </p:nvSpPr>
            <p:spPr bwMode="auto">
              <a:xfrm>
                <a:off x="3007" y="2330"/>
                <a:ext cx="226" cy="57"/>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41" name="Line 49"/>
              <p:cNvSpPr>
                <a:spLocks noChangeAspect="1" noChangeShapeType="1"/>
              </p:cNvSpPr>
              <p:nvPr/>
            </p:nvSpPr>
            <p:spPr bwMode="auto">
              <a:xfrm flipH="1">
                <a:off x="3007" y="2387"/>
                <a:ext cx="226" cy="57"/>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42" name="Line 50"/>
              <p:cNvSpPr>
                <a:spLocks noChangeAspect="1" noChangeShapeType="1"/>
              </p:cNvSpPr>
              <p:nvPr/>
            </p:nvSpPr>
            <p:spPr bwMode="auto">
              <a:xfrm>
                <a:off x="3007" y="2444"/>
                <a:ext cx="226" cy="56"/>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43" name="Line 51"/>
              <p:cNvSpPr>
                <a:spLocks noChangeAspect="1" noChangeShapeType="1"/>
              </p:cNvSpPr>
              <p:nvPr/>
            </p:nvSpPr>
            <p:spPr bwMode="auto">
              <a:xfrm flipH="1">
                <a:off x="3124" y="2500"/>
                <a:ext cx="109" cy="57"/>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44" name="Line 52"/>
              <p:cNvSpPr>
                <a:spLocks noChangeAspect="1" noChangeShapeType="1"/>
              </p:cNvSpPr>
              <p:nvPr/>
            </p:nvSpPr>
            <p:spPr bwMode="auto">
              <a:xfrm>
                <a:off x="3124" y="2557"/>
                <a:ext cx="0" cy="170"/>
              </a:xfrm>
              <a:prstGeom prst="line">
                <a:avLst/>
              </a:prstGeom>
              <a:noFill/>
              <a:ln w="9525">
                <a:solidFill>
                  <a:schemeClr val="tx1"/>
                </a:solidFill>
                <a:round/>
                <a:headEnd/>
                <a:tailEnd/>
              </a:ln>
              <a:effectLst/>
            </p:spPr>
            <p:txBody>
              <a:bodyPr lIns="92075" tIns="82800" rIns="92075" bIns="82800" anchor="ctr"/>
              <a:lstStyle/>
              <a:p>
                <a:endParaRPr lang="ko-KR" altLang="en-US"/>
              </a:p>
            </p:txBody>
          </p:sp>
        </p:grpSp>
        <p:sp>
          <p:nvSpPr>
            <p:cNvPr id="8245" name="Oval 53"/>
            <p:cNvSpPr>
              <a:spLocks noChangeArrowheads="1"/>
            </p:cNvSpPr>
            <p:nvPr/>
          </p:nvSpPr>
          <p:spPr bwMode="auto">
            <a:xfrm>
              <a:off x="1424" y="1482"/>
              <a:ext cx="56" cy="57"/>
            </a:xfrm>
            <a:prstGeom prst="ellipse">
              <a:avLst/>
            </a:prstGeom>
            <a:solidFill>
              <a:schemeClr val="tx2"/>
            </a:solidFill>
            <a:ln w="9525">
              <a:noFill/>
              <a:round/>
              <a:headEnd/>
              <a:tailEnd/>
            </a:ln>
            <a:effectLst/>
          </p:spPr>
          <p:txBody>
            <a:bodyPr wrap="none" lIns="92075" tIns="82800" rIns="92075" bIns="82800" anchor="ctr"/>
            <a:lstStyle/>
            <a:p>
              <a:endParaRPr lang="ko-KR" altLang="en-US"/>
            </a:p>
          </p:txBody>
        </p:sp>
        <p:grpSp>
          <p:nvGrpSpPr>
            <p:cNvPr id="11" name="Group 54"/>
            <p:cNvGrpSpPr>
              <a:grpSpLocks noChangeAspect="1"/>
            </p:cNvGrpSpPr>
            <p:nvPr/>
          </p:nvGrpSpPr>
          <p:grpSpPr bwMode="auto">
            <a:xfrm rot="-5400000">
              <a:off x="1899" y="1587"/>
              <a:ext cx="102" cy="306"/>
              <a:chOff x="3007" y="1990"/>
              <a:chExt cx="226" cy="737"/>
            </a:xfrm>
          </p:grpSpPr>
          <p:sp>
            <p:nvSpPr>
              <p:cNvPr id="8247" name="Line 55"/>
              <p:cNvSpPr>
                <a:spLocks noChangeAspect="1" noChangeShapeType="1"/>
              </p:cNvSpPr>
              <p:nvPr/>
            </p:nvSpPr>
            <p:spPr bwMode="auto">
              <a:xfrm>
                <a:off x="3124" y="1990"/>
                <a:ext cx="0" cy="170"/>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48" name="Line 56"/>
              <p:cNvSpPr>
                <a:spLocks noChangeAspect="1" noChangeShapeType="1"/>
              </p:cNvSpPr>
              <p:nvPr/>
            </p:nvSpPr>
            <p:spPr bwMode="auto">
              <a:xfrm flipH="1">
                <a:off x="3007" y="2160"/>
                <a:ext cx="117" cy="57"/>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49" name="Line 57"/>
              <p:cNvSpPr>
                <a:spLocks noChangeAspect="1" noChangeShapeType="1"/>
              </p:cNvSpPr>
              <p:nvPr/>
            </p:nvSpPr>
            <p:spPr bwMode="auto">
              <a:xfrm>
                <a:off x="3007" y="2217"/>
                <a:ext cx="226" cy="56"/>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50" name="Line 58"/>
              <p:cNvSpPr>
                <a:spLocks noChangeAspect="1" noChangeShapeType="1"/>
              </p:cNvSpPr>
              <p:nvPr/>
            </p:nvSpPr>
            <p:spPr bwMode="auto">
              <a:xfrm flipH="1">
                <a:off x="3007" y="2273"/>
                <a:ext cx="226" cy="57"/>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51" name="Line 59"/>
              <p:cNvSpPr>
                <a:spLocks noChangeAspect="1" noChangeShapeType="1"/>
              </p:cNvSpPr>
              <p:nvPr/>
            </p:nvSpPr>
            <p:spPr bwMode="auto">
              <a:xfrm>
                <a:off x="3007" y="2330"/>
                <a:ext cx="226" cy="57"/>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52" name="Line 60"/>
              <p:cNvSpPr>
                <a:spLocks noChangeAspect="1" noChangeShapeType="1"/>
              </p:cNvSpPr>
              <p:nvPr/>
            </p:nvSpPr>
            <p:spPr bwMode="auto">
              <a:xfrm flipH="1">
                <a:off x="3007" y="2387"/>
                <a:ext cx="226" cy="57"/>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53" name="Line 61"/>
              <p:cNvSpPr>
                <a:spLocks noChangeAspect="1" noChangeShapeType="1"/>
              </p:cNvSpPr>
              <p:nvPr/>
            </p:nvSpPr>
            <p:spPr bwMode="auto">
              <a:xfrm>
                <a:off x="3007" y="2444"/>
                <a:ext cx="226" cy="56"/>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54" name="Line 62"/>
              <p:cNvSpPr>
                <a:spLocks noChangeAspect="1" noChangeShapeType="1"/>
              </p:cNvSpPr>
              <p:nvPr/>
            </p:nvSpPr>
            <p:spPr bwMode="auto">
              <a:xfrm flipH="1">
                <a:off x="3124" y="2500"/>
                <a:ext cx="109" cy="57"/>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55" name="Line 63"/>
              <p:cNvSpPr>
                <a:spLocks noChangeAspect="1" noChangeShapeType="1"/>
              </p:cNvSpPr>
              <p:nvPr/>
            </p:nvSpPr>
            <p:spPr bwMode="auto">
              <a:xfrm>
                <a:off x="3124" y="2557"/>
                <a:ext cx="0" cy="170"/>
              </a:xfrm>
              <a:prstGeom prst="line">
                <a:avLst/>
              </a:prstGeom>
              <a:noFill/>
              <a:ln w="9525">
                <a:solidFill>
                  <a:schemeClr val="tx1"/>
                </a:solidFill>
                <a:round/>
                <a:headEnd/>
                <a:tailEnd/>
              </a:ln>
              <a:effectLst/>
            </p:spPr>
            <p:txBody>
              <a:bodyPr lIns="92075" tIns="82800" rIns="92075" bIns="82800" anchor="ctr"/>
              <a:lstStyle/>
              <a:p>
                <a:endParaRPr lang="ko-KR" altLang="en-US"/>
              </a:p>
            </p:txBody>
          </p:sp>
        </p:grpSp>
        <p:sp>
          <p:nvSpPr>
            <p:cNvPr id="8256" name="Oval 64"/>
            <p:cNvSpPr>
              <a:spLocks noChangeArrowheads="1"/>
            </p:cNvSpPr>
            <p:nvPr/>
          </p:nvSpPr>
          <p:spPr bwMode="auto">
            <a:xfrm>
              <a:off x="1424" y="1709"/>
              <a:ext cx="56" cy="57"/>
            </a:xfrm>
            <a:prstGeom prst="ellipse">
              <a:avLst/>
            </a:prstGeom>
            <a:solidFill>
              <a:schemeClr val="tx2"/>
            </a:solidFill>
            <a:ln w="9525">
              <a:noFill/>
              <a:round/>
              <a:headEnd/>
              <a:tailEnd/>
            </a:ln>
            <a:effectLst/>
          </p:spPr>
          <p:txBody>
            <a:bodyPr wrap="none" lIns="92075" tIns="82800" rIns="92075" bIns="82800" anchor="ctr"/>
            <a:lstStyle/>
            <a:p>
              <a:endParaRPr lang="ko-KR" altLang="en-US"/>
            </a:p>
          </p:txBody>
        </p:sp>
        <p:grpSp>
          <p:nvGrpSpPr>
            <p:cNvPr id="12" name="Group 65"/>
            <p:cNvGrpSpPr>
              <a:grpSpLocks noChangeAspect="1"/>
            </p:cNvGrpSpPr>
            <p:nvPr/>
          </p:nvGrpSpPr>
          <p:grpSpPr bwMode="auto">
            <a:xfrm rot="-5400000">
              <a:off x="1899" y="2052"/>
              <a:ext cx="102" cy="306"/>
              <a:chOff x="3007" y="1990"/>
              <a:chExt cx="226" cy="737"/>
            </a:xfrm>
          </p:grpSpPr>
          <p:sp>
            <p:nvSpPr>
              <p:cNvPr id="8258" name="Line 66"/>
              <p:cNvSpPr>
                <a:spLocks noChangeAspect="1" noChangeShapeType="1"/>
              </p:cNvSpPr>
              <p:nvPr/>
            </p:nvSpPr>
            <p:spPr bwMode="auto">
              <a:xfrm>
                <a:off x="3124" y="1990"/>
                <a:ext cx="0" cy="170"/>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59" name="Line 67"/>
              <p:cNvSpPr>
                <a:spLocks noChangeAspect="1" noChangeShapeType="1"/>
              </p:cNvSpPr>
              <p:nvPr/>
            </p:nvSpPr>
            <p:spPr bwMode="auto">
              <a:xfrm flipH="1">
                <a:off x="3007" y="2160"/>
                <a:ext cx="117" cy="57"/>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60" name="Line 68"/>
              <p:cNvSpPr>
                <a:spLocks noChangeAspect="1" noChangeShapeType="1"/>
              </p:cNvSpPr>
              <p:nvPr/>
            </p:nvSpPr>
            <p:spPr bwMode="auto">
              <a:xfrm>
                <a:off x="3007" y="2217"/>
                <a:ext cx="226" cy="56"/>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61" name="Line 69"/>
              <p:cNvSpPr>
                <a:spLocks noChangeAspect="1" noChangeShapeType="1"/>
              </p:cNvSpPr>
              <p:nvPr/>
            </p:nvSpPr>
            <p:spPr bwMode="auto">
              <a:xfrm flipH="1">
                <a:off x="3007" y="2273"/>
                <a:ext cx="226" cy="57"/>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62" name="Line 70"/>
              <p:cNvSpPr>
                <a:spLocks noChangeAspect="1" noChangeShapeType="1"/>
              </p:cNvSpPr>
              <p:nvPr/>
            </p:nvSpPr>
            <p:spPr bwMode="auto">
              <a:xfrm>
                <a:off x="3007" y="2330"/>
                <a:ext cx="226" cy="57"/>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63" name="Line 71"/>
              <p:cNvSpPr>
                <a:spLocks noChangeAspect="1" noChangeShapeType="1"/>
              </p:cNvSpPr>
              <p:nvPr/>
            </p:nvSpPr>
            <p:spPr bwMode="auto">
              <a:xfrm flipH="1">
                <a:off x="3007" y="2387"/>
                <a:ext cx="226" cy="57"/>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64" name="Line 72"/>
              <p:cNvSpPr>
                <a:spLocks noChangeAspect="1" noChangeShapeType="1"/>
              </p:cNvSpPr>
              <p:nvPr/>
            </p:nvSpPr>
            <p:spPr bwMode="auto">
              <a:xfrm>
                <a:off x="3007" y="2444"/>
                <a:ext cx="226" cy="56"/>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65" name="Line 73"/>
              <p:cNvSpPr>
                <a:spLocks noChangeAspect="1" noChangeShapeType="1"/>
              </p:cNvSpPr>
              <p:nvPr/>
            </p:nvSpPr>
            <p:spPr bwMode="auto">
              <a:xfrm flipH="1">
                <a:off x="3124" y="2500"/>
                <a:ext cx="109" cy="57"/>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66" name="Line 74"/>
              <p:cNvSpPr>
                <a:spLocks noChangeAspect="1" noChangeShapeType="1"/>
              </p:cNvSpPr>
              <p:nvPr/>
            </p:nvSpPr>
            <p:spPr bwMode="auto">
              <a:xfrm>
                <a:off x="3124" y="2557"/>
                <a:ext cx="0" cy="170"/>
              </a:xfrm>
              <a:prstGeom prst="line">
                <a:avLst/>
              </a:prstGeom>
              <a:noFill/>
              <a:ln w="9525">
                <a:solidFill>
                  <a:schemeClr val="tx1"/>
                </a:solidFill>
                <a:round/>
                <a:headEnd/>
                <a:tailEnd/>
              </a:ln>
              <a:effectLst/>
            </p:spPr>
            <p:txBody>
              <a:bodyPr lIns="92075" tIns="82800" rIns="92075" bIns="82800" anchor="ctr"/>
              <a:lstStyle/>
              <a:p>
                <a:endParaRPr lang="ko-KR" altLang="en-US"/>
              </a:p>
            </p:txBody>
          </p:sp>
        </p:grpSp>
        <p:sp>
          <p:nvSpPr>
            <p:cNvPr id="8267" name="Oval 75"/>
            <p:cNvSpPr>
              <a:spLocks noChangeArrowheads="1"/>
            </p:cNvSpPr>
            <p:nvPr/>
          </p:nvSpPr>
          <p:spPr bwMode="auto">
            <a:xfrm>
              <a:off x="1424" y="2175"/>
              <a:ext cx="56" cy="57"/>
            </a:xfrm>
            <a:prstGeom prst="ellipse">
              <a:avLst/>
            </a:prstGeom>
            <a:solidFill>
              <a:schemeClr val="tx2"/>
            </a:solidFill>
            <a:ln w="9525">
              <a:noFill/>
              <a:round/>
              <a:headEnd/>
              <a:tailEnd/>
            </a:ln>
            <a:effectLst/>
          </p:spPr>
          <p:txBody>
            <a:bodyPr wrap="none" lIns="92075" tIns="82800" rIns="92075" bIns="82800" anchor="ctr"/>
            <a:lstStyle/>
            <a:p>
              <a:endParaRPr lang="ko-KR" altLang="en-US"/>
            </a:p>
          </p:txBody>
        </p:sp>
        <p:cxnSp>
          <p:nvCxnSpPr>
            <p:cNvPr id="8268" name="AutoShape 76"/>
            <p:cNvCxnSpPr>
              <a:cxnSpLocks noChangeShapeType="1"/>
              <a:stCxn id="8245" idx="6"/>
              <a:endCxn id="8236" idx="0"/>
            </p:cNvCxnSpPr>
            <p:nvPr/>
          </p:nvCxnSpPr>
          <p:spPr bwMode="auto">
            <a:xfrm>
              <a:off x="1480" y="1511"/>
              <a:ext cx="317" cy="1"/>
            </a:xfrm>
            <a:prstGeom prst="straightConnector1">
              <a:avLst/>
            </a:prstGeom>
            <a:noFill/>
            <a:ln w="9525">
              <a:solidFill>
                <a:schemeClr val="tx1"/>
              </a:solidFill>
              <a:round/>
              <a:headEnd/>
              <a:tailEnd/>
            </a:ln>
            <a:effectLst/>
          </p:spPr>
        </p:cxnSp>
        <p:cxnSp>
          <p:nvCxnSpPr>
            <p:cNvPr id="8269" name="AutoShape 77"/>
            <p:cNvCxnSpPr>
              <a:cxnSpLocks noChangeShapeType="1"/>
              <a:stCxn id="8256" idx="6"/>
              <a:endCxn id="8247" idx="0"/>
            </p:cNvCxnSpPr>
            <p:nvPr/>
          </p:nvCxnSpPr>
          <p:spPr bwMode="auto">
            <a:xfrm>
              <a:off x="1480" y="1738"/>
              <a:ext cx="317" cy="1"/>
            </a:xfrm>
            <a:prstGeom prst="straightConnector1">
              <a:avLst/>
            </a:prstGeom>
            <a:noFill/>
            <a:ln w="9525">
              <a:solidFill>
                <a:schemeClr val="tx1"/>
              </a:solidFill>
              <a:round/>
              <a:headEnd/>
              <a:tailEnd/>
            </a:ln>
            <a:effectLst/>
          </p:spPr>
        </p:cxnSp>
        <p:cxnSp>
          <p:nvCxnSpPr>
            <p:cNvPr id="8270" name="AutoShape 78"/>
            <p:cNvCxnSpPr>
              <a:cxnSpLocks noChangeShapeType="1"/>
              <a:stCxn id="8267" idx="6"/>
              <a:endCxn id="8258" idx="0"/>
            </p:cNvCxnSpPr>
            <p:nvPr/>
          </p:nvCxnSpPr>
          <p:spPr bwMode="auto">
            <a:xfrm>
              <a:off x="1480" y="2204"/>
              <a:ext cx="317" cy="0"/>
            </a:xfrm>
            <a:prstGeom prst="straightConnector1">
              <a:avLst/>
            </a:prstGeom>
            <a:noFill/>
            <a:ln w="9525">
              <a:solidFill>
                <a:schemeClr val="tx1"/>
              </a:solidFill>
              <a:round/>
              <a:headEnd/>
              <a:tailEnd/>
            </a:ln>
            <a:effectLst/>
          </p:spPr>
        </p:cxnSp>
        <p:sp>
          <p:nvSpPr>
            <p:cNvPr id="8271" name="Text Box 79"/>
            <p:cNvSpPr txBox="1">
              <a:spLocks noChangeArrowheads="1"/>
            </p:cNvSpPr>
            <p:nvPr/>
          </p:nvSpPr>
          <p:spPr bwMode="auto">
            <a:xfrm>
              <a:off x="3345" y="1653"/>
              <a:ext cx="166" cy="175"/>
            </a:xfrm>
            <a:prstGeom prst="rect">
              <a:avLst/>
            </a:prstGeom>
            <a:noFill/>
            <a:ln w="9525">
              <a:noFill/>
              <a:miter lim="800000"/>
              <a:headEnd/>
              <a:tailEnd/>
            </a:ln>
            <a:effectLst/>
          </p:spPr>
          <p:txBody>
            <a:bodyPr wrap="none" lIns="92075" tIns="82800" rIns="92075" bIns="82800">
              <a:spAutoFit/>
            </a:bodyPr>
            <a:lstStyle/>
            <a:p>
              <a:pPr algn="ctr" latinLnBrk="0">
                <a:lnSpc>
                  <a:spcPct val="90000"/>
                </a:lnSpc>
                <a:buClr>
                  <a:srgbClr val="FF3300"/>
                </a:buClr>
                <a:buFont typeface="Wingdings" pitchFamily="2" charset="2"/>
                <a:buNone/>
              </a:pPr>
              <a:r>
                <a:rPr lang="en-US" altLang="ko-KR" sz="800" b="1">
                  <a:latin typeface="Arial" charset="0"/>
                  <a:ea typeface="돋움" pitchFamily="50" charset="-127"/>
                </a:rPr>
                <a:t>1</a:t>
              </a:r>
            </a:p>
          </p:txBody>
        </p:sp>
        <p:sp>
          <p:nvSpPr>
            <p:cNvPr id="8272" name="Text Box 80"/>
            <p:cNvSpPr txBox="1">
              <a:spLocks noChangeArrowheads="1"/>
            </p:cNvSpPr>
            <p:nvPr/>
          </p:nvSpPr>
          <p:spPr bwMode="auto">
            <a:xfrm>
              <a:off x="3345" y="1423"/>
              <a:ext cx="166" cy="175"/>
            </a:xfrm>
            <a:prstGeom prst="rect">
              <a:avLst/>
            </a:prstGeom>
            <a:noFill/>
            <a:ln w="9525">
              <a:noFill/>
              <a:miter lim="800000"/>
              <a:headEnd/>
              <a:tailEnd/>
            </a:ln>
            <a:effectLst/>
          </p:spPr>
          <p:txBody>
            <a:bodyPr wrap="none" lIns="92075" tIns="82800" rIns="92075" bIns="82800">
              <a:spAutoFit/>
            </a:bodyPr>
            <a:lstStyle/>
            <a:p>
              <a:pPr algn="ctr" latinLnBrk="0">
                <a:lnSpc>
                  <a:spcPct val="90000"/>
                </a:lnSpc>
                <a:buClr>
                  <a:srgbClr val="FF3300"/>
                </a:buClr>
                <a:buFont typeface="Wingdings" pitchFamily="2" charset="2"/>
                <a:buNone/>
              </a:pPr>
              <a:r>
                <a:rPr lang="en-US" altLang="ko-KR" sz="800" b="1">
                  <a:latin typeface="Arial" charset="0"/>
                  <a:ea typeface="돋움" pitchFamily="50" charset="-127"/>
                </a:rPr>
                <a:t>1</a:t>
              </a:r>
            </a:p>
          </p:txBody>
        </p:sp>
        <p:cxnSp>
          <p:nvCxnSpPr>
            <p:cNvPr id="8273" name="AutoShape 81"/>
            <p:cNvCxnSpPr>
              <a:cxnSpLocks noChangeShapeType="1"/>
              <a:stCxn id="8244" idx="1"/>
              <a:endCxn id="8272" idx="1"/>
            </p:cNvCxnSpPr>
            <p:nvPr/>
          </p:nvCxnSpPr>
          <p:spPr bwMode="auto">
            <a:xfrm rot="10800000" flipH="1">
              <a:off x="2103" y="1511"/>
              <a:ext cx="1242" cy="1"/>
            </a:xfrm>
            <a:prstGeom prst="straightConnector1">
              <a:avLst/>
            </a:prstGeom>
            <a:noFill/>
            <a:ln w="9525">
              <a:solidFill>
                <a:schemeClr val="tx1"/>
              </a:solidFill>
              <a:round/>
              <a:headEnd/>
              <a:tailEnd/>
            </a:ln>
            <a:effectLst/>
          </p:spPr>
        </p:cxnSp>
        <p:cxnSp>
          <p:nvCxnSpPr>
            <p:cNvPr id="8274" name="AutoShape 82"/>
            <p:cNvCxnSpPr>
              <a:cxnSpLocks noChangeShapeType="1"/>
              <a:stCxn id="8255" idx="1"/>
              <a:endCxn id="8271" idx="1"/>
            </p:cNvCxnSpPr>
            <p:nvPr/>
          </p:nvCxnSpPr>
          <p:spPr bwMode="auto">
            <a:xfrm rot="10800000" flipH="1" flipV="1">
              <a:off x="2103" y="1738"/>
              <a:ext cx="1242" cy="2"/>
            </a:xfrm>
            <a:prstGeom prst="straightConnector1">
              <a:avLst/>
            </a:prstGeom>
            <a:noFill/>
            <a:ln w="9525">
              <a:solidFill>
                <a:schemeClr val="tx1"/>
              </a:solidFill>
              <a:round/>
              <a:headEnd/>
              <a:tailEnd/>
            </a:ln>
            <a:effectLst/>
          </p:spPr>
        </p:cxnSp>
        <p:grpSp>
          <p:nvGrpSpPr>
            <p:cNvPr id="13" name="Group 83"/>
            <p:cNvGrpSpPr>
              <a:grpSpLocks/>
            </p:cNvGrpSpPr>
            <p:nvPr/>
          </p:nvGrpSpPr>
          <p:grpSpPr bwMode="auto">
            <a:xfrm rot="-5400000">
              <a:off x="2230" y="1903"/>
              <a:ext cx="306" cy="103"/>
              <a:chOff x="2610" y="2329"/>
              <a:chExt cx="306" cy="103"/>
            </a:xfrm>
          </p:grpSpPr>
          <p:sp>
            <p:nvSpPr>
              <p:cNvPr id="8276" name="Line 84"/>
              <p:cNvSpPr>
                <a:spLocks noChangeAspect="1" noChangeShapeType="1"/>
              </p:cNvSpPr>
              <p:nvPr/>
            </p:nvSpPr>
            <p:spPr bwMode="auto">
              <a:xfrm rot="-5400000">
                <a:off x="2646" y="2343"/>
                <a:ext cx="0" cy="71"/>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77" name="Line 85"/>
              <p:cNvSpPr>
                <a:spLocks noChangeAspect="1" noChangeShapeType="1"/>
              </p:cNvSpPr>
              <p:nvPr/>
            </p:nvSpPr>
            <p:spPr bwMode="auto">
              <a:xfrm rot="16200000" flipH="1">
                <a:off x="2666" y="2393"/>
                <a:ext cx="53" cy="23"/>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78" name="Line 86"/>
              <p:cNvSpPr>
                <a:spLocks noChangeAspect="1" noChangeShapeType="1"/>
              </p:cNvSpPr>
              <p:nvPr/>
            </p:nvSpPr>
            <p:spPr bwMode="auto">
              <a:xfrm rot="-5400000">
                <a:off x="2665" y="2369"/>
                <a:ext cx="102" cy="24"/>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79" name="Line 87"/>
              <p:cNvSpPr>
                <a:spLocks noChangeAspect="1" noChangeShapeType="1"/>
              </p:cNvSpPr>
              <p:nvPr/>
            </p:nvSpPr>
            <p:spPr bwMode="auto">
              <a:xfrm rot="16200000" flipH="1">
                <a:off x="2689" y="2369"/>
                <a:ext cx="102" cy="23"/>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80" name="Line 88"/>
              <p:cNvSpPr>
                <a:spLocks noChangeAspect="1" noChangeShapeType="1"/>
              </p:cNvSpPr>
              <p:nvPr/>
            </p:nvSpPr>
            <p:spPr bwMode="auto">
              <a:xfrm rot="-5400000">
                <a:off x="2712" y="2369"/>
                <a:ext cx="102" cy="24"/>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81" name="Line 89"/>
              <p:cNvSpPr>
                <a:spLocks noChangeAspect="1" noChangeShapeType="1"/>
              </p:cNvSpPr>
              <p:nvPr/>
            </p:nvSpPr>
            <p:spPr bwMode="auto">
              <a:xfrm rot="16200000" flipH="1">
                <a:off x="2736" y="2369"/>
                <a:ext cx="102" cy="23"/>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82" name="Line 90"/>
              <p:cNvSpPr>
                <a:spLocks noChangeAspect="1" noChangeShapeType="1"/>
              </p:cNvSpPr>
              <p:nvPr/>
            </p:nvSpPr>
            <p:spPr bwMode="auto">
              <a:xfrm rot="-5400000">
                <a:off x="2759" y="2369"/>
                <a:ext cx="102" cy="24"/>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83" name="Line 91"/>
              <p:cNvSpPr>
                <a:spLocks noChangeAspect="1" noChangeShapeType="1"/>
              </p:cNvSpPr>
              <p:nvPr/>
            </p:nvSpPr>
            <p:spPr bwMode="auto">
              <a:xfrm rot="16200000" flipH="1">
                <a:off x="2809" y="2342"/>
                <a:ext cx="49" cy="23"/>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84" name="Line 92"/>
              <p:cNvSpPr>
                <a:spLocks noChangeAspect="1" noChangeShapeType="1"/>
              </p:cNvSpPr>
              <p:nvPr/>
            </p:nvSpPr>
            <p:spPr bwMode="auto">
              <a:xfrm rot="-5400000">
                <a:off x="2881" y="2343"/>
                <a:ext cx="0" cy="71"/>
              </a:xfrm>
              <a:prstGeom prst="line">
                <a:avLst/>
              </a:prstGeom>
              <a:noFill/>
              <a:ln w="9525">
                <a:solidFill>
                  <a:schemeClr val="tx1"/>
                </a:solidFill>
                <a:round/>
                <a:headEnd/>
                <a:tailEnd/>
              </a:ln>
              <a:effectLst/>
            </p:spPr>
            <p:txBody>
              <a:bodyPr lIns="92075" tIns="82800" rIns="92075" bIns="82800" anchor="ctr"/>
              <a:lstStyle/>
              <a:p>
                <a:endParaRPr lang="ko-KR" altLang="en-US"/>
              </a:p>
            </p:txBody>
          </p:sp>
        </p:grpSp>
        <p:grpSp>
          <p:nvGrpSpPr>
            <p:cNvPr id="14" name="Group 93"/>
            <p:cNvGrpSpPr>
              <a:grpSpLocks/>
            </p:cNvGrpSpPr>
            <p:nvPr/>
          </p:nvGrpSpPr>
          <p:grpSpPr bwMode="auto">
            <a:xfrm rot="-5400000">
              <a:off x="2570" y="1903"/>
              <a:ext cx="306" cy="103"/>
              <a:chOff x="2610" y="2329"/>
              <a:chExt cx="306" cy="103"/>
            </a:xfrm>
          </p:grpSpPr>
          <p:sp>
            <p:nvSpPr>
              <p:cNvPr id="8286" name="Line 94"/>
              <p:cNvSpPr>
                <a:spLocks noChangeAspect="1" noChangeShapeType="1"/>
              </p:cNvSpPr>
              <p:nvPr/>
            </p:nvSpPr>
            <p:spPr bwMode="auto">
              <a:xfrm rot="-5400000">
                <a:off x="2646" y="2343"/>
                <a:ext cx="0" cy="71"/>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87" name="Line 95"/>
              <p:cNvSpPr>
                <a:spLocks noChangeAspect="1" noChangeShapeType="1"/>
              </p:cNvSpPr>
              <p:nvPr/>
            </p:nvSpPr>
            <p:spPr bwMode="auto">
              <a:xfrm rot="16200000" flipH="1">
                <a:off x="2666" y="2393"/>
                <a:ext cx="53" cy="23"/>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88" name="Line 96"/>
              <p:cNvSpPr>
                <a:spLocks noChangeAspect="1" noChangeShapeType="1"/>
              </p:cNvSpPr>
              <p:nvPr/>
            </p:nvSpPr>
            <p:spPr bwMode="auto">
              <a:xfrm rot="-5400000">
                <a:off x="2665" y="2369"/>
                <a:ext cx="102" cy="24"/>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89" name="Line 97"/>
              <p:cNvSpPr>
                <a:spLocks noChangeAspect="1" noChangeShapeType="1"/>
              </p:cNvSpPr>
              <p:nvPr/>
            </p:nvSpPr>
            <p:spPr bwMode="auto">
              <a:xfrm rot="16200000" flipH="1">
                <a:off x="2689" y="2369"/>
                <a:ext cx="102" cy="23"/>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90" name="Line 98"/>
              <p:cNvSpPr>
                <a:spLocks noChangeAspect="1" noChangeShapeType="1"/>
              </p:cNvSpPr>
              <p:nvPr/>
            </p:nvSpPr>
            <p:spPr bwMode="auto">
              <a:xfrm rot="-5400000">
                <a:off x="2712" y="2369"/>
                <a:ext cx="102" cy="24"/>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91" name="Line 99"/>
              <p:cNvSpPr>
                <a:spLocks noChangeAspect="1" noChangeShapeType="1"/>
              </p:cNvSpPr>
              <p:nvPr/>
            </p:nvSpPr>
            <p:spPr bwMode="auto">
              <a:xfrm rot="16200000" flipH="1">
                <a:off x="2736" y="2369"/>
                <a:ext cx="102" cy="23"/>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92" name="Line 100"/>
              <p:cNvSpPr>
                <a:spLocks noChangeAspect="1" noChangeShapeType="1"/>
              </p:cNvSpPr>
              <p:nvPr/>
            </p:nvSpPr>
            <p:spPr bwMode="auto">
              <a:xfrm rot="-5400000">
                <a:off x="2759" y="2369"/>
                <a:ext cx="102" cy="24"/>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93" name="Line 101"/>
              <p:cNvSpPr>
                <a:spLocks noChangeAspect="1" noChangeShapeType="1"/>
              </p:cNvSpPr>
              <p:nvPr/>
            </p:nvSpPr>
            <p:spPr bwMode="auto">
              <a:xfrm rot="16200000" flipH="1">
                <a:off x="2809" y="2342"/>
                <a:ext cx="49" cy="23"/>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294" name="Line 102"/>
              <p:cNvSpPr>
                <a:spLocks noChangeAspect="1" noChangeShapeType="1"/>
              </p:cNvSpPr>
              <p:nvPr/>
            </p:nvSpPr>
            <p:spPr bwMode="auto">
              <a:xfrm rot="-5400000">
                <a:off x="2881" y="2343"/>
                <a:ext cx="0" cy="71"/>
              </a:xfrm>
              <a:prstGeom prst="line">
                <a:avLst/>
              </a:prstGeom>
              <a:noFill/>
              <a:ln w="9525">
                <a:solidFill>
                  <a:schemeClr val="tx1"/>
                </a:solidFill>
                <a:round/>
                <a:headEnd/>
                <a:tailEnd/>
              </a:ln>
              <a:effectLst/>
            </p:spPr>
            <p:txBody>
              <a:bodyPr lIns="92075" tIns="82800" rIns="92075" bIns="82800" anchor="ctr"/>
              <a:lstStyle/>
              <a:p>
                <a:endParaRPr lang="ko-KR" altLang="en-US"/>
              </a:p>
            </p:txBody>
          </p:sp>
        </p:grpSp>
        <p:sp>
          <p:nvSpPr>
            <p:cNvPr id="8295" name="Oval 103"/>
            <p:cNvSpPr>
              <a:spLocks noChangeArrowheads="1"/>
            </p:cNvSpPr>
            <p:nvPr/>
          </p:nvSpPr>
          <p:spPr bwMode="auto">
            <a:xfrm>
              <a:off x="2352" y="1709"/>
              <a:ext cx="57" cy="56"/>
            </a:xfrm>
            <a:prstGeom prst="ellipse">
              <a:avLst/>
            </a:prstGeom>
            <a:solidFill>
              <a:schemeClr val="tx1"/>
            </a:solidFill>
            <a:ln w="9525">
              <a:noFill/>
              <a:round/>
              <a:headEnd/>
              <a:tailEnd/>
            </a:ln>
            <a:effectLst/>
          </p:spPr>
          <p:txBody>
            <a:bodyPr wrap="none" lIns="92075" tIns="82800" rIns="92075" bIns="82800" anchor="ctr"/>
            <a:lstStyle/>
            <a:p>
              <a:endParaRPr lang="ko-KR" altLang="en-US"/>
            </a:p>
          </p:txBody>
        </p:sp>
        <p:cxnSp>
          <p:nvCxnSpPr>
            <p:cNvPr id="8296" name="AutoShape 104"/>
            <p:cNvCxnSpPr>
              <a:cxnSpLocks noChangeShapeType="1"/>
              <a:stCxn id="8284" idx="1"/>
              <a:endCxn id="8295" idx="4"/>
            </p:cNvCxnSpPr>
            <p:nvPr/>
          </p:nvCxnSpPr>
          <p:spPr bwMode="auto">
            <a:xfrm flipV="1">
              <a:off x="2381" y="1765"/>
              <a:ext cx="0" cy="37"/>
            </a:xfrm>
            <a:prstGeom prst="straightConnector1">
              <a:avLst/>
            </a:prstGeom>
            <a:noFill/>
            <a:ln w="9525">
              <a:solidFill>
                <a:schemeClr val="tx1"/>
              </a:solidFill>
              <a:round/>
              <a:headEnd/>
              <a:tailEnd/>
            </a:ln>
            <a:effectLst/>
          </p:spPr>
        </p:cxnSp>
        <p:sp>
          <p:nvSpPr>
            <p:cNvPr id="8297" name="Oval 105"/>
            <p:cNvSpPr>
              <a:spLocks noChangeArrowheads="1"/>
            </p:cNvSpPr>
            <p:nvPr/>
          </p:nvSpPr>
          <p:spPr bwMode="auto">
            <a:xfrm>
              <a:off x="2693" y="1481"/>
              <a:ext cx="57" cy="56"/>
            </a:xfrm>
            <a:prstGeom prst="ellipse">
              <a:avLst/>
            </a:prstGeom>
            <a:solidFill>
              <a:schemeClr val="tx1"/>
            </a:solidFill>
            <a:ln w="9525">
              <a:noFill/>
              <a:round/>
              <a:headEnd/>
              <a:tailEnd/>
            </a:ln>
            <a:effectLst/>
          </p:spPr>
          <p:txBody>
            <a:bodyPr wrap="none" lIns="92075" tIns="82800" rIns="92075" bIns="82800" anchor="ctr"/>
            <a:lstStyle/>
            <a:p>
              <a:endParaRPr lang="ko-KR" altLang="en-US"/>
            </a:p>
          </p:txBody>
        </p:sp>
        <p:cxnSp>
          <p:nvCxnSpPr>
            <p:cNvPr id="8298" name="AutoShape 106"/>
            <p:cNvCxnSpPr>
              <a:cxnSpLocks noChangeShapeType="1"/>
              <a:stCxn id="8294" idx="1"/>
              <a:endCxn id="8297" idx="4"/>
            </p:cNvCxnSpPr>
            <p:nvPr/>
          </p:nvCxnSpPr>
          <p:spPr bwMode="auto">
            <a:xfrm flipV="1">
              <a:off x="2721" y="1537"/>
              <a:ext cx="1" cy="265"/>
            </a:xfrm>
            <a:prstGeom prst="straightConnector1">
              <a:avLst/>
            </a:prstGeom>
            <a:noFill/>
            <a:ln w="9525">
              <a:solidFill>
                <a:schemeClr val="tx1"/>
              </a:solidFill>
              <a:round/>
              <a:headEnd/>
              <a:tailEnd/>
            </a:ln>
            <a:effectLst/>
          </p:spPr>
        </p:cxnSp>
        <p:sp>
          <p:nvSpPr>
            <p:cNvPr id="8299" name="AutoShape 107"/>
            <p:cNvSpPr>
              <a:spLocks noChangeArrowheads="1"/>
            </p:cNvSpPr>
            <p:nvPr/>
          </p:nvSpPr>
          <p:spPr bwMode="auto">
            <a:xfrm flipV="1">
              <a:off x="3693" y="2426"/>
              <a:ext cx="226" cy="170"/>
            </a:xfrm>
            <a:prstGeom prst="triangle">
              <a:avLst>
                <a:gd name="adj" fmla="val 50000"/>
              </a:avLst>
            </a:prstGeom>
            <a:noFill/>
            <a:ln w="9525">
              <a:solidFill>
                <a:schemeClr val="tx1"/>
              </a:solidFill>
              <a:miter lim="800000"/>
              <a:headEnd/>
              <a:tailEnd/>
            </a:ln>
            <a:effectLst/>
          </p:spPr>
          <p:txBody>
            <a:bodyPr wrap="none" lIns="92075" tIns="82800" rIns="92075" bIns="82800" anchor="ctr"/>
            <a:lstStyle/>
            <a:p>
              <a:endParaRPr lang="ko-KR" altLang="en-US"/>
            </a:p>
          </p:txBody>
        </p:sp>
        <p:cxnSp>
          <p:nvCxnSpPr>
            <p:cNvPr id="8300" name="AutoShape 108"/>
            <p:cNvCxnSpPr>
              <a:cxnSpLocks noChangeShapeType="1"/>
              <a:stCxn id="8266" idx="1"/>
              <a:endCxn id="8299" idx="3"/>
            </p:cNvCxnSpPr>
            <p:nvPr/>
          </p:nvCxnSpPr>
          <p:spPr bwMode="auto">
            <a:xfrm>
              <a:off x="2103" y="2204"/>
              <a:ext cx="1703" cy="222"/>
            </a:xfrm>
            <a:prstGeom prst="bentConnector2">
              <a:avLst/>
            </a:prstGeom>
            <a:noFill/>
            <a:ln w="9525">
              <a:solidFill>
                <a:schemeClr val="tx1"/>
              </a:solidFill>
              <a:miter lim="800000"/>
              <a:headEnd/>
              <a:tailEnd/>
            </a:ln>
            <a:effectLst/>
          </p:spPr>
        </p:cxnSp>
        <p:sp>
          <p:nvSpPr>
            <p:cNvPr id="8301" name="Oval 109"/>
            <p:cNvSpPr>
              <a:spLocks noChangeArrowheads="1"/>
            </p:cNvSpPr>
            <p:nvPr/>
          </p:nvSpPr>
          <p:spPr bwMode="auto">
            <a:xfrm>
              <a:off x="2352" y="2175"/>
              <a:ext cx="57" cy="56"/>
            </a:xfrm>
            <a:prstGeom prst="ellipse">
              <a:avLst/>
            </a:prstGeom>
            <a:solidFill>
              <a:schemeClr val="tx1"/>
            </a:solidFill>
            <a:ln w="9525">
              <a:noFill/>
              <a:round/>
              <a:headEnd/>
              <a:tailEnd/>
            </a:ln>
            <a:effectLst/>
          </p:spPr>
          <p:txBody>
            <a:bodyPr wrap="none" lIns="92075" tIns="82800" rIns="92075" bIns="82800" anchor="ctr"/>
            <a:lstStyle/>
            <a:p>
              <a:endParaRPr lang="ko-KR" altLang="en-US"/>
            </a:p>
          </p:txBody>
        </p:sp>
        <p:sp>
          <p:nvSpPr>
            <p:cNvPr id="8302" name="Oval 110"/>
            <p:cNvSpPr>
              <a:spLocks noChangeArrowheads="1"/>
            </p:cNvSpPr>
            <p:nvPr/>
          </p:nvSpPr>
          <p:spPr bwMode="auto">
            <a:xfrm>
              <a:off x="2691" y="2175"/>
              <a:ext cx="57" cy="56"/>
            </a:xfrm>
            <a:prstGeom prst="ellipse">
              <a:avLst/>
            </a:prstGeom>
            <a:solidFill>
              <a:schemeClr val="tx1"/>
            </a:solidFill>
            <a:ln w="9525">
              <a:noFill/>
              <a:round/>
              <a:headEnd/>
              <a:tailEnd/>
            </a:ln>
            <a:effectLst/>
          </p:spPr>
          <p:txBody>
            <a:bodyPr wrap="none" lIns="92075" tIns="82800" rIns="92075" bIns="82800" anchor="ctr"/>
            <a:lstStyle/>
            <a:p>
              <a:endParaRPr lang="ko-KR" altLang="en-US"/>
            </a:p>
          </p:txBody>
        </p:sp>
        <p:cxnSp>
          <p:nvCxnSpPr>
            <p:cNvPr id="8303" name="AutoShape 111"/>
            <p:cNvCxnSpPr>
              <a:cxnSpLocks noChangeShapeType="1"/>
              <a:stCxn id="8276" idx="0"/>
              <a:endCxn id="8301" idx="0"/>
            </p:cNvCxnSpPr>
            <p:nvPr/>
          </p:nvCxnSpPr>
          <p:spPr bwMode="auto">
            <a:xfrm>
              <a:off x="2381" y="2108"/>
              <a:ext cx="0" cy="67"/>
            </a:xfrm>
            <a:prstGeom prst="straightConnector1">
              <a:avLst/>
            </a:prstGeom>
            <a:noFill/>
            <a:ln w="9525">
              <a:solidFill>
                <a:schemeClr val="tx1"/>
              </a:solidFill>
              <a:round/>
              <a:headEnd/>
              <a:tailEnd/>
            </a:ln>
            <a:effectLst/>
          </p:spPr>
        </p:cxnSp>
        <p:cxnSp>
          <p:nvCxnSpPr>
            <p:cNvPr id="8304" name="AutoShape 112"/>
            <p:cNvCxnSpPr>
              <a:cxnSpLocks noChangeShapeType="1"/>
              <a:stCxn id="8302" idx="0"/>
              <a:endCxn id="8286" idx="0"/>
            </p:cNvCxnSpPr>
            <p:nvPr/>
          </p:nvCxnSpPr>
          <p:spPr bwMode="auto">
            <a:xfrm flipV="1">
              <a:off x="2720" y="2108"/>
              <a:ext cx="1" cy="67"/>
            </a:xfrm>
            <a:prstGeom prst="straightConnector1">
              <a:avLst/>
            </a:prstGeom>
            <a:noFill/>
            <a:ln w="9525">
              <a:solidFill>
                <a:schemeClr val="tx1"/>
              </a:solidFill>
              <a:round/>
              <a:headEnd/>
              <a:tailEnd/>
            </a:ln>
            <a:effectLst/>
          </p:spPr>
        </p:cxnSp>
        <p:sp>
          <p:nvSpPr>
            <p:cNvPr id="8305" name="AutoShape 113"/>
            <p:cNvSpPr>
              <a:spLocks noChangeArrowheads="1"/>
            </p:cNvSpPr>
            <p:nvPr/>
          </p:nvSpPr>
          <p:spPr bwMode="auto">
            <a:xfrm>
              <a:off x="2218" y="1178"/>
              <a:ext cx="1814" cy="1475"/>
            </a:xfrm>
            <a:prstGeom prst="roundRect">
              <a:avLst>
                <a:gd name="adj" fmla="val 8134"/>
              </a:avLst>
            </a:prstGeom>
            <a:noFill/>
            <a:ln w="9525">
              <a:solidFill>
                <a:schemeClr val="tx2"/>
              </a:solidFill>
              <a:prstDash val="dash"/>
              <a:round/>
              <a:headEnd/>
              <a:tailEnd/>
            </a:ln>
            <a:effectLst/>
          </p:spPr>
          <p:txBody>
            <a:bodyPr wrap="none" lIns="92075" tIns="82800" rIns="92075" bIns="82800" anchor="ctr"/>
            <a:lstStyle/>
            <a:p>
              <a:endParaRPr lang="ko-KR" altLang="en-US"/>
            </a:p>
          </p:txBody>
        </p:sp>
        <p:grpSp>
          <p:nvGrpSpPr>
            <p:cNvPr id="15" name="Group 114"/>
            <p:cNvGrpSpPr>
              <a:grpSpLocks/>
            </p:cNvGrpSpPr>
            <p:nvPr/>
          </p:nvGrpSpPr>
          <p:grpSpPr bwMode="auto">
            <a:xfrm>
              <a:off x="2803" y="2766"/>
              <a:ext cx="244" cy="340"/>
              <a:chOff x="3046" y="1926"/>
              <a:chExt cx="156" cy="310"/>
            </a:xfrm>
          </p:grpSpPr>
          <p:sp>
            <p:nvSpPr>
              <p:cNvPr id="8307" name="Line 115"/>
              <p:cNvSpPr>
                <a:spLocks noChangeShapeType="1"/>
              </p:cNvSpPr>
              <p:nvPr/>
            </p:nvSpPr>
            <p:spPr bwMode="auto">
              <a:xfrm>
                <a:off x="3046" y="2056"/>
                <a:ext cx="156" cy="0"/>
              </a:xfrm>
              <a:prstGeom prst="line">
                <a:avLst/>
              </a:prstGeom>
              <a:noFill/>
              <a:ln w="28575">
                <a:solidFill>
                  <a:schemeClr val="tx1"/>
                </a:solidFill>
                <a:round/>
                <a:headEnd/>
                <a:tailEnd/>
              </a:ln>
              <a:effectLst/>
            </p:spPr>
            <p:txBody>
              <a:bodyPr lIns="92075" tIns="82800" rIns="92075" bIns="82800" anchor="ctr"/>
              <a:lstStyle/>
              <a:p>
                <a:endParaRPr lang="ko-KR" altLang="en-US"/>
              </a:p>
            </p:txBody>
          </p:sp>
          <p:sp>
            <p:nvSpPr>
              <p:cNvPr id="8308" name="Line 116"/>
              <p:cNvSpPr>
                <a:spLocks noChangeShapeType="1"/>
              </p:cNvSpPr>
              <p:nvPr/>
            </p:nvSpPr>
            <p:spPr bwMode="auto">
              <a:xfrm>
                <a:off x="3046" y="2118"/>
                <a:ext cx="156" cy="0"/>
              </a:xfrm>
              <a:prstGeom prst="line">
                <a:avLst/>
              </a:prstGeom>
              <a:noFill/>
              <a:ln w="28575">
                <a:solidFill>
                  <a:schemeClr val="tx1"/>
                </a:solidFill>
                <a:round/>
                <a:headEnd/>
                <a:tailEnd/>
              </a:ln>
              <a:effectLst/>
            </p:spPr>
            <p:txBody>
              <a:bodyPr lIns="92075" tIns="82800" rIns="92075" bIns="82800" anchor="ctr"/>
              <a:lstStyle/>
              <a:p>
                <a:endParaRPr lang="ko-KR" altLang="en-US"/>
              </a:p>
            </p:txBody>
          </p:sp>
          <p:sp>
            <p:nvSpPr>
              <p:cNvPr id="8309" name="Line 117"/>
              <p:cNvSpPr>
                <a:spLocks noChangeShapeType="1"/>
              </p:cNvSpPr>
              <p:nvPr/>
            </p:nvSpPr>
            <p:spPr bwMode="auto">
              <a:xfrm flipV="1">
                <a:off x="3124" y="1926"/>
                <a:ext cx="0" cy="118"/>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310" name="Line 118"/>
              <p:cNvSpPr>
                <a:spLocks noChangeShapeType="1"/>
              </p:cNvSpPr>
              <p:nvPr/>
            </p:nvSpPr>
            <p:spPr bwMode="auto">
              <a:xfrm flipV="1">
                <a:off x="3124" y="2118"/>
                <a:ext cx="0" cy="118"/>
              </a:xfrm>
              <a:prstGeom prst="line">
                <a:avLst/>
              </a:prstGeom>
              <a:noFill/>
              <a:ln w="9525">
                <a:solidFill>
                  <a:schemeClr val="tx1"/>
                </a:solidFill>
                <a:round/>
                <a:headEnd/>
                <a:tailEnd/>
              </a:ln>
              <a:effectLst/>
            </p:spPr>
            <p:txBody>
              <a:bodyPr lIns="92075" tIns="82800" rIns="92075" bIns="82800" anchor="ctr"/>
              <a:lstStyle/>
              <a:p>
                <a:endParaRPr lang="ko-KR" altLang="en-US"/>
              </a:p>
            </p:txBody>
          </p:sp>
        </p:grpSp>
        <p:grpSp>
          <p:nvGrpSpPr>
            <p:cNvPr id="16" name="Group 119"/>
            <p:cNvGrpSpPr>
              <a:grpSpLocks/>
            </p:cNvGrpSpPr>
            <p:nvPr/>
          </p:nvGrpSpPr>
          <p:grpSpPr bwMode="auto">
            <a:xfrm>
              <a:off x="3220" y="3447"/>
              <a:ext cx="314" cy="283"/>
              <a:chOff x="2967" y="1895"/>
              <a:chExt cx="314" cy="283"/>
            </a:xfrm>
          </p:grpSpPr>
          <p:sp>
            <p:nvSpPr>
              <p:cNvPr id="8312" name="Line 120"/>
              <p:cNvSpPr>
                <a:spLocks noChangeShapeType="1"/>
              </p:cNvSpPr>
              <p:nvPr/>
            </p:nvSpPr>
            <p:spPr bwMode="auto">
              <a:xfrm>
                <a:off x="2967" y="2034"/>
                <a:ext cx="314" cy="0"/>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313" name="Line 121"/>
              <p:cNvSpPr>
                <a:spLocks noChangeShapeType="1"/>
              </p:cNvSpPr>
              <p:nvPr/>
            </p:nvSpPr>
            <p:spPr bwMode="auto">
              <a:xfrm>
                <a:off x="3028" y="2080"/>
                <a:ext cx="191" cy="2"/>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314" name="Line 122"/>
              <p:cNvSpPr>
                <a:spLocks noChangeShapeType="1"/>
              </p:cNvSpPr>
              <p:nvPr/>
            </p:nvSpPr>
            <p:spPr bwMode="auto">
              <a:xfrm>
                <a:off x="3077" y="2129"/>
                <a:ext cx="99" cy="2"/>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315" name="Line 123"/>
              <p:cNvSpPr>
                <a:spLocks noChangeShapeType="1"/>
              </p:cNvSpPr>
              <p:nvPr/>
            </p:nvSpPr>
            <p:spPr bwMode="auto">
              <a:xfrm flipV="1">
                <a:off x="3124" y="1895"/>
                <a:ext cx="0" cy="136"/>
              </a:xfrm>
              <a:prstGeom prst="line">
                <a:avLst/>
              </a:prstGeom>
              <a:noFill/>
              <a:ln w="9525">
                <a:solidFill>
                  <a:schemeClr val="tx1"/>
                </a:solidFill>
                <a:round/>
                <a:headEnd/>
                <a:tailEnd/>
              </a:ln>
              <a:effectLst/>
            </p:spPr>
            <p:txBody>
              <a:bodyPr lIns="92075" tIns="82800" rIns="92075" bIns="82800" anchor="ctr"/>
              <a:lstStyle/>
              <a:p>
                <a:endParaRPr lang="ko-KR" altLang="en-US"/>
              </a:p>
            </p:txBody>
          </p:sp>
          <p:sp>
            <p:nvSpPr>
              <p:cNvPr id="8316" name="Line 124"/>
              <p:cNvSpPr>
                <a:spLocks noChangeShapeType="1"/>
              </p:cNvSpPr>
              <p:nvPr/>
            </p:nvSpPr>
            <p:spPr bwMode="auto">
              <a:xfrm>
                <a:off x="3112" y="2178"/>
                <a:ext cx="28" cy="0"/>
              </a:xfrm>
              <a:prstGeom prst="line">
                <a:avLst/>
              </a:prstGeom>
              <a:noFill/>
              <a:ln w="9525">
                <a:solidFill>
                  <a:schemeClr val="tx1"/>
                </a:solidFill>
                <a:round/>
                <a:headEnd/>
                <a:tailEnd/>
              </a:ln>
              <a:effectLst/>
            </p:spPr>
            <p:txBody>
              <a:bodyPr lIns="92075" tIns="82800" rIns="92075" bIns="82800" anchor="ctr"/>
              <a:lstStyle/>
              <a:p>
                <a:endParaRPr lang="ko-KR" altLang="en-US"/>
              </a:p>
            </p:txBody>
          </p:sp>
        </p:grpSp>
        <p:sp>
          <p:nvSpPr>
            <p:cNvPr id="8317" name="Oval 125"/>
            <p:cNvSpPr>
              <a:spLocks noChangeArrowheads="1"/>
            </p:cNvSpPr>
            <p:nvPr/>
          </p:nvSpPr>
          <p:spPr bwMode="auto">
            <a:xfrm>
              <a:off x="2898" y="2172"/>
              <a:ext cx="57" cy="56"/>
            </a:xfrm>
            <a:prstGeom prst="ellipse">
              <a:avLst/>
            </a:prstGeom>
            <a:solidFill>
              <a:schemeClr val="tx1"/>
            </a:solidFill>
            <a:ln w="9525">
              <a:noFill/>
              <a:round/>
              <a:headEnd/>
              <a:tailEnd/>
            </a:ln>
            <a:effectLst/>
          </p:spPr>
          <p:txBody>
            <a:bodyPr wrap="none" lIns="92075" tIns="82800" rIns="92075" bIns="82800" anchor="ctr"/>
            <a:lstStyle/>
            <a:p>
              <a:endParaRPr lang="ko-KR" altLang="en-US"/>
            </a:p>
          </p:txBody>
        </p:sp>
        <p:sp>
          <p:nvSpPr>
            <p:cNvPr id="8318" name="Oval 126"/>
            <p:cNvSpPr>
              <a:spLocks noChangeArrowheads="1"/>
            </p:cNvSpPr>
            <p:nvPr/>
          </p:nvSpPr>
          <p:spPr bwMode="auto">
            <a:xfrm>
              <a:off x="3352" y="2173"/>
              <a:ext cx="57" cy="56"/>
            </a:xfrm>
            <a:prstGeom prst="ellipse">
              <a:avLst/>
            </a:prstGeom>
            <a:solidFill>
              <a:schemeClr val="tx1"/>
            </a:solidFill>
            <a:ln w="9525">
              <a:noFill/>
              <a:round/>
              <a:headEnd/>
              <a:tailEnd/>
            </a:ln>
            <a:effectLst/>
          </p:spPr>
          <p:txBody>
            <a:bodyPr wrap="none" lIns="92075" tIns="82800" rIns="92075" bIns="82800" anchor="ctr"/>
            <a:lstStyle/>
            <a:p>
              <a:endParaRPr lang="ko-KR" altLang="en-US"/>
            </a:p>
          </p:txBody>
        </p:sp>
        <p:cxnSp>
          <p:nvCxnSpPr>
            <p:cNvPr id="8319" name="AutoShape 127"/>
            <p:cNvCxnSpPr>
              <a:cxnSpLocks noChangeShapeType="1"/>
              <a:stCxn id="8317" idx="4"/>
              <a:endCxn id="8309" idx="1"/>
            </p:cNvCxnSpPr>
            <p:nvPr/>
          </p:nvCxnSpPr>
          <p:spPr bwMode="auto">
            <a:xfrm flipH="1">
              <a:off x="2925" y="2228"/>
              <a:ext cx="2" cy="539"/>
            </a:xfrm>
            <a:prstGeom prst="straightConnector1">
              <a:avLst/>
            </a:prstGeom>
            <a:noFill/>
            <a:ln w="9525">
              <a:solidFill>
                <a:schemeClr val="tx1"/>
              </a:solidFill>
              <a:round/>
              <a:headEnd/>
              <a:tailEnd/>
            </a:ln>
            <a:effectLst/>
          </p:spPr>
        </p:cxnSp>
        <p:cxnSp>
          <p:nvCxnSpPr>
            <p:cNvPr id="8320" name="AutoShape 128"/>
            <p:cNvCxnSpPr>
              <a:cxnSpLocks noChangeShapeType="1"/>
              <a:stCxn id="8310" idx="0"/>
              <a:endCxn id="8203" idx="1"/>
            </p:cNvCxnSpPr>
            <p:nvPr/>
          </p:nvCxnSpPr>
          <p:spPr bwMode="auto">
            <a:xfrm>
              <a:off x="2925" y="3107"/>
              <a:ext cx="1" cy="340"/>
            </a:xfrm>
            <a:prstGeom prst="straightConnector1">
              <a:avLst/>
            </a:prstGeom>
            <a:noFill/>
            <a:ln w="9525">
              <a:solidFill>
                <a:schemeClr val="tx1"/>
              </a:solidFill>
              <a:round/>
              <a:headEnd/>
              <a:tailEnd/>
            </a:ln>
            <a:effectLst/>
          </p:spPr>
        </p:cxnSp>
        <p:cxnSp>
          <p:nvCxnSpPr>
            <p:cNvPr id="8321" name="AutoShape 129"/>
            <p:cNvCxnSpPr>
              <a:cxnSpLocks noChangeShapeType="1"/>
              <a:stCxn id="8318" idx="4"/>
              <a:endCxn id="8315" idx="1"/>
            </p:cNvCxnSpPr>
            <p:nvPr/>
          </p:nvCxnSpPr>
          <p:spPr bwMode="auto">
            <a:xfrm flipH="1">
              <a:off x="3377" y="2229"/>
              <a:ext cx="4" cy="1218"/>
            </a:xfrm>
            <a:prstGeom prst="straightConnector1">
              <a:avLst/>
            </a:prstGeom>
            <a:noFill/>
            <a:ln w="9525">
              <a:solidFill>
                <a:schemeClr val="tx1"/>
              </a:solidFill>
              <a:round/>
              <a:headEnd/>
              <a:tailEnd/>
            </a:ln>
            <a:effectLst/>
          </p:spPr>
        </p:cxnSp>
        <p:sp>
          <p:nvSpPr>
            <p:cNvPr id="8322" name="Text Box 130"/>
            <p:cNvSpPr txBox="1">
              <a:spLocks noChangeArrowheads="1"/>
            </p:cNvSpPr>
            <p:nvPr/>
          </p:nvSpPr>
          <p:spPr bwMode="auto">
            <a:xfrm>
              <a:off x="3458" y="1519"/>
              <a:ext cx="166" cy="175"/>
            </a:xfrm>
            <a:prstGeom prst="rect">
              <a:avLst/>
            </a:prstGeom>
            <a:noFill/>
            <a:ln w="9525">
              <a:noFill/>
              <a:miter lim="800000"/>
              <a:headEnd/>
              <a:tailEnd/>
            </a:ln>
            <a:effectLst/>
          </p:spPr>
          <p:txBody>
            <a:bodyPr wrap="none" lIns="92075" tIns="82800" rIns="92075" bIns="82800">
              <a:spAutoFit/>
            </a:bodyPr>
            <a:lstStyle/>
            <a:p>
              <a:pPr algn="ctr" latinLnBrk="0">
                <a:lnSpc>
                  <a:spcPct val="90000"/>
                </a:lnSpc>
                <a:buClr>
                  <a:srgbClr val="FF3300"/>
                </a:buClr>
                <a:buFont typeface="Wingdings" pitchFamily="2" charset="2"/>
                <a:buNone/>
              </a:pPr>
              <a:r>
                <a:rPr lang="en-US" altLang="ko-KR" sz="800" b="1">
                  <a:latin typeface="Arial" charset="0"/>
                  <a:ea typeface="돋움" pitchFamily="50" charset="-127"/>
                </a:rPr>
                <a:t>1</a:t>
              </a:r>
            </a:p>
          </p:txBody>
        </p:sp>
        <p:cxnSp>
          <p:nvCxnSpPr>
            <p:cNvPr id="8323" name="AutoShape 131"/>
            <p:cNvCxnSpPr>
              <a:cxnSpLocks noChangeShapeType="1"/>
              <a:stCxn id="8322" idx="3"/>
              <a:endCxn id="8324" idx="1"/>
            </p:cNvCxnSpPr>
            <p:nvPr/>
          </p:nvCxnSpPr>
          <p:spPr bwMode="auto">
            <a:xfrm>
              <a:off x="3624" y="1607"/>
              <a:ext cx="309" cy="1"/>
            </a:xfrm>
            <a:prstGeom prst="straightConnector1">
              <a:avLst/>
            </a:prstGeom>
            <a:noFill/>
            <a:ln w="9525">
              <a:solidFill>
                <a:schemeClr val="tx1"/>
              </a:solidFill>
              <a:round/>
              <a:headEnd/>
              <a:tailEnd/>
            </a:ln>
            <a:effectLst/>
          </p:spPr>
        </p:cxnSp>
        <p:sp>
          <p:nvSpPr>
            <p:cNvPr id="8324" name="Text Box 132"/>
            <p:cNvSpPr txBox="1">
              <a:spLocks noChangeArrowheads="1"/>
            </p:cNvSpPr>
            <p:nvPr/>
          </p:nvSpPr>
          <p:spPr bwMode="auto">
            <a:xfrm>
              <a:off x="3933" y="1519"/>
              <a:ext cx="147" cy="175"/>
            </a:xfrm>
            <a:prstGeom prst="rect">
              <a:avLst/>
            </a:prstGeom>
            <a:noFill/>
            <a:ln w="9525">
              <a:noFill/>
              <a:miter lim="800000"/>
              <a:headEnd/>
              <a:tailEnd/>
            </a:ln>
            <a:effectLst/>
          </p:spPr>
          <p:txBody>
            <a:bodyPr wrap="none" lIns="92075" tIns="82800" rIns="92075" bIns="82800">
              <a:spAutoFit/>
            </a:bodyPr>
            <a:lstStyle/>
            <a:p>
              <a:pPr algn="ctr" latinLnBrk="0">
                <a:lnSpc>
                  <a:spcPct val="90000"/>
                </a:lnSpc>
                <a:buClr>
                  <a:srgbClr val="FF3300"/>
                </a:buClr>
                <a:buFont typeface="Wingdings" pitchFamily="2" charset="2"/>
                <a:buNone/>
              </a:pPr>
              <a:r>
                <a:rPr lang="ko-KR" altLang="en-US" sz="800" b="1">
                  <a:latin typeface="Arial" charset="0"/>
                  <a:ea typeface="돋움" pitchFamily="50" charset="-127"/>
                </a:rPr>
                <a:t> </a:t>
              </a:r>
            </a:p>
          </p:txBody>
        </p:sp>
        <p:sp>
          <p:nvSpPr>
            <p:cNvPr id="8325" name="AutoShape 133"/>
            <p:cNvSpPr>
              <a:spLocks noChangeArrowheads="1"/>
            </p:cNvSpPr>
            <p:nvPr/>
          </p:nvSpPr>
          <p:spPr bwMode="auto">
            <a:xfrm rot="5400000">
              <a:off x="3239" y="1405"/>
              <a:ext cx="510" cy="397"/>
            </a:xfrm>
            <a:prstGeom prst="triangle">
              <a:avLst>
                <a:gd name="adj" fmla="val 50000"/>
              </a:avLst>
            </a:prstGeom>
            <a:solidFill>
              <a:schemeClr val="hlink"/>
            </a:solidFill>
            <a:ln w="9525">
              <a:noFill/>
              <a:miter lim="800000"/>
              <a:headEnd/>
              <a:tailEnd/>
            </a:ln>
            <a:effectLst/>
          </p:spPr>
          <p:txBody>
            <a:bodyPr wrap="none" lIns="92075" tIns="82800" rIns="92075" bIns="82800" anchor="ctr"/>
            <a:lstStyle/>
            <a:p>
              <a:endParaRPr lang="ko-KR" altLang="en-US"/>
            </a:p>
          </p:txBody>
        </p:sp>
        <p:sp>
          <p:nvSpPr>
            <p:cNvPr id="8326" name="Text Box 134"/>
            <p:cNvSpPr txBox="1">
              <a:spLocks noChangeArrowheads="1"/>
            </p:cNvSpPr>
            <p:nvPr/>
          </p:nvSpPr>
          <p:spPr bwMode="auto">
            <a:xfrm>
              <a:off x="348" y="1837"/>
              <a:ext cx="354" cy="367"/>
            </a:xfrm>
            <a:prstGeom prst="rect">
              <a:avLst/>
            </a:prstGeom>
            <a:noFill/>
            <a:ln w="9525">
              <a:noFill/>
              <a:miter lim="800000"/>
              <a:headEnd/>
              <a:tailEnd/>
            </a:ln>
            <a:effectLst/>
          </p:spPr>
          <p:txBody>
            <a:bodyPr wrap="none" lIns="92075" tIns="82800" rIns="92075" bIns="82800">
              <a:spAutoFit/>
            </a:bodyPr>
            <a:lstStyle/>
            <a:p>
              <a:pPr algn="ctr" latinLnBrk="0">
                <a:lnSpc>
                  <a:spcPct val="90000"/>
                </a:lnSpc>
                <a:buClr>
                  <a:srgbClr val="FF3300"/>
                </a:buClr>
                <a:buFont typeface="Wingdings" pitchFamily="2" charset="2"/>
                <a:buNone/>
              </a:pPr>
              <a:r>
                <a:rPr lang="en-US" altLang="ko-KR" sz="1000" i="1">
                  <a:latin typeface="Verdana" pitchFamily="34" charset="0"/>
                  <a:ea typeface="돋움" pitchFamily="50" charset="-127"/>
                </a:rPr>
                <a:t>V</a:t>
              </a:r>
              <a:r>
                <a:rPr lang="en-US" altLang="ko-KR" sz="1000" i="1" baseline="-25000">
                  <a:latin typeface="Verdana" pitchFamily="34" charset="0"/>
                  <a:ea typeface="돋움" pitchFamily="50" charset="-127"/>
                </a:rPr>
                <a:t>p</a:t>
              </a:r>
            </a:p>
            <a:p>
              <a:pPr algn="ctr" latinLnBrk="0">
                <a:lnSpc>
                  <a:spcPct val="90000"/>
                </a:lnSpc>
                <a:buClr>
                  <a:srgbClr val="FF3300"/>
                </a:buClr>
                <a:buFont typeface="Wingdings" pitchFamily="2" charset="2"/>
                <a:buNone/>
              </a:pPr>
              <a:r>
                <a:rPr lang="en-US" altLang="ko-KR" sz="1000" i="1">
                  <a:latin typeface="Verdana" pitchFamily="34" charset="0"/>
                  <a:ea typeface="돋움" pitchFamily="50" charset="-127"/>
                </a:rPr>
                <a:t>220V</a:t>
              </a:r>
            </a:p>
            <a:p>
              <a:pPr algn="ctr" latinLnBrk="0">
                <a:lnSpc>
                  <a:spcPct val="90000"/>
                </a:lnSpc>
                <a:buClr>
                  <a:srgbClr val="FF3300"/>
                </a:buClr>
                <a:buFont typeface="Wingdings" pitchFamily="2" charset="2"/>
                <a:buNone/>
              </a:pPr>
              <a:r>
                <a:rPr lang="en-US" altLang="ko-KR" sz="1000" i="1">
                  <a:latin typeface="Verdana" pitchFamily="34" charset="0"/>
                  <a:ea typeface="돋움" pitchFamily="50" charset="-127"/>
                </a:rPr>
                <a:t>60Hz</a:t>
              </a:r>
            </a:p>
          </p:txBody>
        </p:sp>
        <p:sp>
          <p:nvSpPr>
            <p:cNvPr id="8327" name="Text Box 135"/>
            <p:cNvSpPr txBox="1">
              <a:spLocks noChangeArrowheads="1"/>
            </p:cNvSpPr>
            <p:nvPr/>
          </p:nvSpPr>
          <p:spPr bwMode="auto">
            <a:xfrm>
              <a:off x="1548" y="818"/>
              <a:ext cx="224" cy="193"/>
            </a:xfrm>
            <a:prstGeom prst="rect">
              <a:avLst/>
            </a:prstGeom>
            <a:noFill/>
            <a:ln w="9525">
              <a:noFill/>
              <a:miter lim="800000"/>
              <a:headEnd/>
              <a:tailEnd/>
            </a:ln>
            <a:effectLst/>
          </p:spPr>
          <p:txBody>
            <a:bodyPr wrap="none" lIns="92075" tIns="82800" rIns="92075" bIns="82800">
              <a:spAutoFit/>
            </a:bodyPr>
            <a:lstStyle/>
            <a:p>
              <a:pPr algn="ctr" latinLnBrk="0">
                <a:lnSpc>
                  <a:spcPct val="90000"/>
                </a:lnSpc>
                <a:buClr>
                  <a:srgbClr val="FF3300"/>
                </a:buClr>
                <a:buFont typeface="Wingdings" pitchFamily="2" charset="2"/>
                <a:buNone/>
              </a:pPr>
              <a:r>
                <a:rPr lang="en-US" altLang="ko-KR" sz="1000" i="1">
                  <a:latin typeface="Verdana" pitchFamily="34" charset="0"/>
                  <a:ea typeface="돋움" pitchFamily="50" charset="-127"/>
                </a:rPr>
                <a:t>C</a:t>
              </a:r>
              <a:r>
                <a:rPr lang="en-US" altLang="ko-KR" sz="1000" i="1" baseline="-25000">
                  <a:latin typeface="Verdana" pitchFamily="34" charset="0"/>
                  <a:ea typeface="돋움" pitchFamily="50" charset="-127"/>
                </a:rPr>
                <a:t>p</a:t>
              </a:r>
            </a:p>
          </p:txBody>
        </p:sp>
        <p:sp>
          <p:nvSpPr>
            <p:cNvPr id="8328" name="Text Box 136"/>
            <p:cNvSpPr txBox="1">
              <a:spLocks noChangeArrowheads="1"/>
            </p:cNvSpPr>
            <p:nvPr/>
          </p:nvSpPr>
          <p:spPr bwMode="auto">
            <a:xfrm>
              <a:off x="1432" y="3257"/>
              <a:ext cx="229" cy="193"/>
            </a:xfrm>
            <a:prstGeom prst="rect">
              <a:avLst/>
            </a:prstGeom>
            <a:noFill/>
            <a:ln w="9525">
              <a:noFill/>
              <a:miter lim="800000"/>
              <a:headEnd/>
              <a:tailEnd/>
            </a:ln>
            <a:effectLst/>
          </p:spPr>
          <p:txBody>
            <a:bodyPr wrap="none" lIns="92075" tIns="82800" rIns="92075" bIns="82800">
              <a:spAutoFit/>
            </a:bodyPr>
            <a:lstStyle/>
            <a:p>
              <a:pPr algn="ctr" latinLnBrk="0">
                <a:lnSpc>
                  <a:spcPct val="90000"/>
                </a:lnSpc>
                <a:buClr>
                  <a:srgbClr val="FF3300"/>
                </a:buClr>
                <a:buFont typeface="Wingdings" pitchFamily="2" charset="2"/>
                <a:buNone/>
              </a:pPr>
              <a:r>
                <a:rPr lang="en-US" altLang="ko-KR" sz="1000" i="1">
                  <a:latin typeface="Verdana" pitchFamily="34" charset="0"/>
                  <a:ea typeface="돋움" pitchFamily="50" charset="-127"/>
                </a:rPr>
                <a:t>C</a:t>
              </a:r>
              <a:r>
                <a:rPr lang="en-US" altLang="ko-KR" sz="1000" i="1" baseline="-25000">
                  <a:latin typeface="Verdana" pitchFamily="34" charset="0"/>
                  <a:ea typeface="돋움" pitchFamily="50" charset="-127"/>
                </a:rPr>
                <a:t>B</a:t>
              </a:r>
            </a:p>
          </p:txBody>
        </p:sp>
        <p:sp>
          <p:nvSpPr>
            <p:cNvPr id="8329" name="Text Box 137"/>
            <p:cNvSpPr txBox="1">
              <a:spLocks noChangeArrowheads="1"/>
            </p:cNvSpPr>
            <p:nvPr/>
          </p:nvSpPr>
          <p:spPr bwMode="auto">
            <a:xfrm>
              <a:off x="1981" y="1329"/>
              <a:ext cx="259" cy="193"/>
            </a:xfrm>
            <a:prstGeom prst="rect">
              <a:avLst/>
            </a:prstGeom>
            <a:noFill/>
            <a:ln w="9525">
              <a:noFill/>
              <a:miter lim="800000"/>
              <a:headEnd/>
              <a:tailEnd/>
            </a:ln>
            <a:effectLst/>
          </p:spPr>
          <p:txBody>
            <a:bodyPr wrap="none" lIns="92075" tIns="82800" rIns="92075" bIns="82800">
              <a:spAutoFit/>
            </a:bodyPr>
            <a:lstStyle/>
            <a:p>
              <a:pPr algn="ctr" latinLnBrk="0">
                <a:lnSpc>
                  <a:spcPct val="90000"/>
                </a:lnSpc>
                <a:buClr>
                  <a:srgbClr val="FF3300"/>
                </a:buClr>
                <a:buFont typeface="Wingdings" pitchFamily="2" charset="2"/>
                <a:buNone/>
              </a:pPr>
              <a:r>
                <a:rPr lang="en-US" altLang="ko-KR" sz="1000" i="1">
                  <a:latin typeface="Verdana" pitchFamily="34" charset="0"/>
                  <a:ea typeface="돋움" pitchFamily="50" charset="-127"/>
                </a:rPr>
                <a:t>Z</a:t>
              </a:r>
              <a:r>
                <a:rPr lang="en-US" altLang="ko-KR" sz="1000" i="1" baseline="-25000">
                  <a:latin typeface="Verdana" pitchFamily="34" charset="0"/>
                  <a:ea typeface="돋움" pitchFamily="50" charset="-127"/>
                </a:rPr>
                <a:t>e1</a:t>
              </a:r>
            </a:p>
          </p:txBody>
        </p:sp>
        <p:sp>
          <p:nvSpPr>
            <p:cNvPr id="8330" name="Text Box 138"/>
            <p:cNvSpPr txBox="1">
              <a:spLocks noChangeArrowheads="1"/>
            </p:cNvSpPr>
            <p:nvPr/>
          </p:nvSpPr>
          <p:spPr bwMode="auto">
            <a:xfrm>
              <a:off x="1968" y="1555"/>
              <a:ext cx="259" cy="193"/>
            </a:xfrm>
            <a:prstGeom prst="rect">
              <a:avLst/>
            </a:prstGeom>
            <a:noFill/>
            <a:ln w="9525">
              <a:noFill/>
              <a:miter lim="800000"/>
              <a:headEnd/>
              <a:tailEnd/>
            </a:ln>
            <a:effectLst/>
          </p:spPr>
          <p:txBody>
            <a:bodyPr wrap="none" lIns="92075" tIns="82800" rIns="92075" bIns="82800">
              <a:spAutoFit/>
            </a:bodyPr>
            <a:lstStyle/>
            <a:p>
              <a:pPr algn="ctr" latinLnBrk="0">
                <a:lnSpc>
                  <a:spcPct val="90000"/>
                </a:lnSpc>
                <a:buClr>
                  <a:srgbClr val="FF3300"/>
                </a:buClr>
                <a:buFont typeface="Wingdings" pitchFamily="2" charset="2"/>
                <a:buNone/>
              </a:pPr>
              <a:r>
                <a:rPr lang="en-US" altLang="ko-KR" sz="1000" i="1">
                  <a:latin typeface="Verdana" pitchFamily="34" charset="0"/>
                  <a:ea typeface="돋움" pitchFamily="50" charset="-127"/>
                </a:rPr>
                <a:t>Z</a:t>
              </a:r>
              <a:r>
                <a:rPr lang="en-US" altLang="ko-KR" sz="1000" i="1" baseline="-25000">
                  <a:latin typeface="Verdana" pitchFamily="34" charset="0"/>
                  <a:ea typeface="돋움" pitchFamily="50" charset="-127"/>
                </a:rPr>
                <a:t>e2</a:t>
              </a:r>
            </a:p>
          </p:txBody>
        </p:sp>
        <p:sp>
          <p:nvSpPr>
            <p:cNvPr id="8331" name="Text Box 139"/>
            <p:cNvSpPr txBox="1">
              <a:spLocks noChangeArrowheads="1"/>
            </p:cNvSpPr>
            <p:nvPr/>
          </p:nvSpPr>
          <p:spPr bwMode="auto">
            <a:xfrm>
              <a:off x="1886" y="2236"/>
              <a:ext cx="223" cy="193"/>
            </a:xfrm>
            <a:prstGeom prst="rect">
              <a:avLst/>
            </a:prstGeom>
            <a:noFill/>
            <a:ln w="9525">
              <a:noFill/>
              <a:miter lim="800000"/>
              <a:headEnd/>
              <a:tailEnd/>
            </a:ln>
            <a:effectLst/>
          </p:spPr>
          <p:txBody>
            <a:bodyPr wrap="none" lIns="92075" tIns="82800" rIns="92075" bIns="82800">
              <a:spAutoFit/>
            </a:bodyPr>
            <a:lstStyle/>
            <a:p>
              <a:pPr algn="ctr" latinLnBrk="0">
                <a:lnSpc>
                  <a:spcPct val="90000"/>
                </a:lnSpc>
                <a:buClr>
                  <a:srgbClr val="FF3300"/>
                </a:buClr>
                <a:buFont typeface="Wingdings" pitchFamily="2" charset="2"/>
                <a:buNone/>
              </a:pPr>
              <a:r>
                <a:rPr lang="en-US" altLang="ko-KR" sz="1000" i="1">
                  <a:latin typeface="Verdana" pitchFamily="34" charset="0"/>
                  <a:ea typeface="돋움" pitchFamily="50" charset="-127"/>
                </a:rPr>
                <a:t>Z</a:t>
              </a:r>
              <a:r>
                <a:rPr lang="en-US" altLang="ko-KR" sz="1000" i="1" baseline="-25000">
                  <a:latin typeface="Verdana" pitchFamily="34" charset="0"/>
                  <a:ea typeface="돋움" pitchFamily="50" charset="-127"/>
                </a:rPr>
                <a:t>g</a:t>
              </a:r>
            </a:p>
          </p:txBody>
        </p:sp>
        <p:sp>
          <p:nvSpPr>
            <p:cNvPr id="8332" name="Text Box 140"/>
            <p:cNvSpPr txBox="1">
              <a:spLocks noChangeArrowheads="1"/>
            </p:cNvSpPr>
            <p:nvPr/>
          </p:nvSpPr>
          <p:spPr bwMode="auto">
            <a:xfrm>
              <a:off x="2352" y="1726"/>
              <a:ext cx="312" cy="193"/>
            </a:xfrm>
            <a:prstGeom prst="rect">
              <a:avLst/>
            </a:prstGeom>
            <a:noFill/>
            <a:ln w="9525">
              <a:noFill/>
              <a:miter lim="800000"/>
              <a:headEnd/>
              <a:tailEnd/>
            </a:ln>
            <a:effectLst/>
          </p:spPr>
          <p:txBody>
            <a:bodyPr wrap="none" lIns="92075" tIns="82800" rIns="92075" bIns="82800">
              <a:spAutoFit/>
            </a:bodyPr>
            <a:lstStyle/>
            <a:p>
              <a:pPr algn="ctr" latinLnBrk="0">
                <a:lnSpc>
                  <a:spcPct val="90000"/>
                </a:lnSpc>
                <a:buClr>
                  <a:srgbClr val="FF3300"/>
                </a:buClr>
                <a:buFont typeface="Wingdings" pitchFamily="2" charset="2"/>
                <a:buNone/>
              </a:pPr>
              <a:r>
                <a:rPr lang="en-US" altLang="ko-KR" sz="1000" i="1">
                  <a:latin typeface="Verdana" pitchFamily="34" charset="0"/>
                  <a:ea typeface="돋움" pitchFamily="50" charset="-127"/>
                </a:rPr>
                <a:t>Z</a:t>
              </a:r>
              <a:r>
                <a:rPr lang="en-US" altLang="ko-KR" sz="1000" i="1" baseline="-25000">
                  <a:latin typeface="Verdana" pitchFamily="34" charset="0"/>
                  <a:ea typeface="돋움" pitchFamily="50" charset="-127"/>
                </a:rPr>
                <a:t>cm2</a:t>
              </a:r>
            </a:p>
          </p:txBody>
        </p:sp>
        <p:sp>
          <p:nvSpPr>
            <p:cNvPr id="8333" name="Text Box 141"/>
            <p:cNvSpPr txBox="1">
              <a:spLocks noChangeArrowheads="1"/>
            </p:cNvSpPr>
            <p:nvPr/>
          </p:nvSpPr>
          <p:spPr bwMode="auto">
            <a:xfrm>
              <a:off x="2717" y="1726"/>
              <a:ext cx="312" cy="193"/>
            </a:xfrm>
            <a:prstGeom prst="rect">
              <a:avLst/>
            </a:prstGeom>
            <a:noFill/>
            <a:ln w="9525">
              <a:noFill/>
              <a:miter lim="800000"/>
              <a:headEnd/>
              <a:tailEnd/>
            </a:ln>
            <a:effectLst/>
          </p:spPr>
          <p:txBody>
            <a:bodyPr wrap="none" lIns="92075" tIns="82800" rIns="92075" bIns="82800">
              <a:spAutoFit/>
            </a:bodyPr>
            <a:lstStyle/>
            <a:p>
              <a:pPr algn="ctr" latinLnBrk="0">
                <a:lnSpc>
                  <a:spcPct val="90000"/>
                </a:lnSpc>
                <a:buClr>
                  <a:srgbClr val="FF3300"/>
                </a:buClr>
                <a:buFont typeface="Wingdings" pitchFamily="2" charset="2"/>
                <a:buNone/>
              </a:pPr>
              <a:r>
                <a:rPr lang="en-US" altLang="ko-KR" sz="1000" i="1">
                  <a:latin typeface="Verdana" pitchFamily="34" charset="0"/>
                  <a:ea typeface="돋움" pitchFamily="50" charset="-127"/>
                </a:rPr>
                <a:t>Z</a:t>
              </a:r>
              <a:r>
                <a:rPr lang="en-US" altLang="ko-KR" sz="1000" i="1" baseline="-25000">
                  <a:latin typeface="Verdana" pitchFamily="34" charset="0"/>
                  <a:ea typeface="돋움" pitchFamily="50" charset="-127"/>
                </a:rPr>
                <a:t>cm1</a:t>
              </a:r>
            </a:p>
          </p:txBody>
        </p:sp>
        <p:sp>
          <p:nvSpPr>
            <p:cNvPr id="8334" name="Text Box 142"/>
            <p:cNvSpPr txBox="1">
              <a:spLocks noChangeArrowheads="1"/>
            </p:cNvSpPr>
            <p:nvPr/>
          </p:nvSpPr>
          <p:spPr bwMode="auto">
            <a:xfrm>
              <a:off x="2719" y="2993"/>
              <a:ext cx="228" cy="193"/>
            </a:xfrm>
            <a:prstGeom prst="rect">
              <a:avLst/>
            </a:prstGeom>
            <a:noFill/>
            <a:ln w="9525">
              <a:noFill/>
              <a:miter lim="800000"/>
              <a:headEnd/>
              <a:tailEnd/>
            </a:ln>
            <a:effectLst/>
          </p:spPr>
          <p:txBody>
            <a:bodyPr wrap="none" lIns="92075" tIns="82800" rIns="92075" bIns="82800">
              <a:spAutoFit/>
            </a:bodyPr>
            <a:lstStyle/>
            <a:p>
              <a:pPr algn="ctr" latinLnBrk="0">
                <a:lnSpc>
                  <a:spcPct val="90000"/>
                </a:lnSpc>
                <a:buClr>
                  <a:srgbClr val="FF3300"/>
                </a:buClr>
                <a:buFont typeface="Wingdings" pitchFamily="2" charset="2"/>
                <a:buNone/>
              </a:pPr>
              <a:r>
                <a:rPr lang="en-US" altLang="ko-KR" sz="1000" i="1">
                  <a:latin typeface="Verdana" pitchFamily="34" charset="0"/>
                  <a:ea typeface="돋움" pitchFamily="50" charset="-127"/>
                </a:rPr>
                <a:t>C</a:t>
              </a:r>
              <a:r>
                <a:rPr lang="en-US" altLang="ko-KR" sz="1000" i="1" baseline="-25000">
                  <a:latin typeface="Verdana" pitchFamily="34" charset="0"/>
                  <a:ea typeface="돋움" pitchFamily="50" charset="-127"/>
                </a:rPr>
                <a:t>S</a:t>
              </a:r>
            </a:p>
          </p:txBody>
        </p:sp>
        <p:sp>
          <p:nvSpPr>
            <p:cNvPr id="8335" name="Text Box 143"/>
            <p:cNvSpPr txBox="1">
              <a:spLocks noChangeArrowheads="1"/>
            </p:cNvSpPr>
            <p:nvPr/>
          </p:nvSpPr>
          <p:spPr bwMode="auto">
            <a:xfrm>
              <a:off x="2084" y="2110"/>
              <a:ext cx="227" cy="179"/>
            </a:xfrm>
            <a:prstGeom prst="rect">
              <a:avLst/>
            </a:prstGeom>
            <a:solidFill>
              <a:srgbClr val="FFFF99"/>
            </a:solidFill>
            <a:ln w="9525">
              <a:solidFill>
                <a:schemeClr val="tx2"/>
              </a:solidFill>
              <a:miter lim="800000"/>
              <a:headEnd/>
              <a:tailEnd/>
            </a:ln>
            <a:effectLst/>
          </p:spPr>
          <p:txBody>
            <a:bodyPr lIns="92075" tIns="82800" rIns="92075" bIns="82800">
              <a:spAutoFit/>
            </a:bodyPr>
            <a:lstStyle/>
            <a:p>
              <a:pPr algn="ctr" latinLnBrk="0">
                <a:lnSpc>
                  <a:spcPct val="90000"/>
                </a:lnSpc>
                <a:buClr>
                  <a:srgbClr val="FF3300"/>
                </a:buClr>
                <a:buFont typeface="Wingdings" pitchFamily="2" charset="2"/>
                <a:buNone/>
              </a:pPr>
              <a:r>
                <a:rPr lang="en-US" altLang="ko-KR" sz="800" b="1">
                  <a:latin typeface="HY신명조" pitchFamily="18" charset="-127"/>
                  <a:ea typeface="HY신명조" pitchFamily="18" charset="-127"/>
                </a:rPr>
                <a:t>S1</a:t>
              </a:r>
            </a:p>
          </p:txBody>
        </p:sp>
        <p:sp>
          <p:nvSpPr>
            <p:cNvPr id="8336" name="Text Box 144"/>
            <p:cNvSpPr txBox="1">
              <a:spLocks noChangeArrowheads="1"/>
            </p:cNvSpPr>
            <p:nvPr/>
          </p:nvSpPr>
          <p:spPr bwMode="auto">
            <a:xfrm>
              <a:off x="3262" y="2880"/>
              <a:ext cx="227" cy="179"/>
            </a:xfrm>
            <a:prstGeom prst="rect">
              <a:avLst/>
            </a:prstGeom>
            <a:solidFill>
              <a:srgbClr val="FFFF99"/>
            </a:solidFill>
            <a:ln w="9525">
              <a:solidFill>
                <a:schemeClr val="tx2"/>
              </a:solidFill>
              <a:miter lim="800000"/>
              <a:headEnd/>
              <a:tailEnd/>
            </a:ln>
            <a:effectLst/>
          </p:spPr>
          <p:txBody>
            <a:bodyPr lIns="92075" tIns="82800" rIns="92075" bIns="82800">
              <a:spAutoFit/>
            </a:bodyPr>
            <a:lstStyle/>
            <a:p>
              <a:pPr algn="ctr" latinLnBrk="0">
                <a:lnSpc>
                  <a:spcPct val="90000"/>
                </a:lnSpc>
                <a:buClr>
                  <a:srgbClr val="FF3300"/>
                </a:buClr>
                <a:buFont typeface="Wingdings" pitchFamily="2" charset="2"/>
                <a:buNone/>
              </a:pPr>
              <a:r>
                <a:rPr lang="en-US" altLang="ko-KR" sz="800" b="1">
                  <a:latin typeface="HY신명조" pitchFamily="18" charset="-127"/>
                  <a:ea typeface="HY신명조" pitchFamily="18" charset="-127"/>
                </a:rPr>
                <a:t>S2</a:t>
              </a:r>
            </a:p>
          </p:txBody>
        </p:sp>
        <p:sp>
          <p:nvSpPr>
            <p:cNvPr id="8337" name="Line 145"/>
            <p:cNvSpPr>
              <a:spLocks noChangeShapeType="1"/>
            </p:cNvSpPr>
            <p:nvPr/>
          </p:nvSpPr>
          <p:spPr bwMode="auto">
            <a:xfrm>
              <a:off x="1254" y="725"/>
              <a:ext cx="0" cy="340"/>
            </a:xfrm>
            <a:prstGeom prst="line">
              <a:avLst/>
            </a:prstGeom>
            <a:noFill/>
            <a:ln w="9525">
              <a:solidFill>
                <a:schemeClr val="tx2"/>
              </a:solidFill>
              <a:round/>
              <a:headEnd/>
              <a:tailEnd type="triangle" w="med" len="med"/>
            </a:ln>
            <a:effectLst/>
          </p:spPr>
          <p:txBody>
            <a:bodyPr lIns="92075" tIns="82800" rIns="92075" bIns="82800" anchor="ctr"/>
            <a:lstStyle/>
            <a:p>
              <a:endParaRPr lang="ko-KR" altLang="en-US"/>
            </a:p>
          </p:txBody>
        </p:sp>
        <p:sp>
          <p:nvSpPr>
            <p:cNvPr id="8338" name="Line 146"/>
            <p:cNvSpPr>
              <a:spLocks noChangeShapeType="1"/>
            </p:cNvSpPr>
            <p:nvPr/>
          </p:nvSpPr>
          <p:spPr bwMode="auto">
            <a:xfrm>
              <a:off x="1254" y="3163"/>
              <a:ext cx="0" cy="340"/>
            </a:xfrm>
            <a:prstGeom prst="line">
              <a:avLst/>
            </a:prstGeom>
            <a:noFill/>
            <a:ln w="9525">
              <a:solidFill>
                <a:schemeClr val="tx2"/>
              </a:solidFill>
              <a:round/>
              <a:headEnd/>
              <a:tailEnd type="triangle" w="med" len="med"/>
            </a:ln>
            <a:effectLst/>
          </p:spPr>
          <p:txBody>
            <a:bodyPr lIns="92075" tIns="82800" rIns="92075" bIns="82800" anchor="ctr"/>
            <a:lstStyle/>
            <a:p>
              <a:endParaRPr lang="ko-KR" altLang="en-US"/>
            </a:p>
          </p:txBody>
        </p:sp>
        <p:sp>
          <p:nvSpPr>
            <p:cNvPr id="8339" name="Line 147"/>
            <p:cNvSpPr>
              <a:spLocks noChangeShapeType="1"/>
            </p:cNvSpPr>
            <p:nvPr/>
          </p:nvSpPr>
          <p:spPr bwMode="auto">
            <a:xfrm flipV="1">
              <a:off x="1764" y="2823"/>
              <a:ext cx="0" cy="794"/>
            </a:xfrm>
            <a:prstGeom prst="line">
              <a:avLst/>
            </a:prstGeom>
            <a:noFill/>
            <a:ln w="28575">
              <a:solidFill>
                <a:srgbClr val="0066FF"/>
              </a:solidFill>
              <a:round/>
              <a:headEnd/>
              <a:tailEnd type="arrow" w="med" len="med"/>
            </a:ln>
            <a:effectLst/>
          </p:spPr>
          <p:txBody>
            <a:bodyPr lIns="92075" tIns="82800" rIns="92075" bIns="82800" anchor="ctr"/>
            <a:lstStyle/>
            <a:p>
              <a:endParaRPr lang="ko-KR" altLang="en-US"/>
            </a:p>
          </p:txBody>
        </p:sp>
        <p:sp>
          <p:nvSpPr>
            <p:cNvPr id="8340" name="Line 148"/>
            <p:cNvSpPr>
              <a:spLocks noChangeShapeType="1"/>
            </p:cNvSpPr>
            <p:nvPr/>
          </p:nvSpPr>
          <p:spPr bwMode="auto">
            <a:xfrm flipV="1">
              <a:off x="2671" y="2709"/>
              <a:ext cx="0" cy="851"/>
            </a:xfrm>
            <a:prstGeom prst="line">
              <a:avLst/>
            </a:prstGeom>
            <a:noFill/>
            <a:ln w="28575">
              <a:solidFill>
                <a:srgbClr val="0066FF"/>
              </a:solidFill>
              <a:round/>
              <a:headEnd/>
              <a:tailEnd type="arrow" w="med" len="med"/>
            </a:ln>
            <a:effectLst/>
          </p:spPr>
          <p:txBody>
            <a:bodyPr lIns="92075" tIns="82800" rIns="92075" bIns="82800" anchor="ctr"/>
            <a:lstStyle/>
            <a:p>
              <a:endParaRPr lang="ko-KR" altLang="en-US"/>
            </a:p>
          </p:txBody>
        </p:sp>
        <p:sp>
          <p:nvSpPr>
            <p:cNvPr id="8341" name="Line 149"/>
            <p:cNvSpPr>
              <a:spLocks noChangeShapeType="1"/>
            </p:cNvSpPr>
            <p:nvPr/>
          </p:nvSpPr>
          <p:spPr bwMode="auto">
            <a:xfrm flipH="1">
              <a:off x="1764" y="2709"/>
              <a:ext cx="794" cy="0"/>
            </a:xfrm>
            <a:prstGeom prst="line">
              <a:avLst/>
            </a:prstGeom>
            <a:noFill/>
            <a:ln w="28575">
              <a:solidFill>
                <a:srgbClr val="0066FF"/>
              </a:solidFill>
              <a:round/>
              <a:headEnd/>
              <a:tailEnd type="arrow" w="med" len="med"/>
            </a:ln>
            <a:effectLst/>
          </p:spPr>
          <p:txBody>
            <a:bodyPr lIns="92075" tIns="82800" rIns="92075" bIns="82800" anchor="ctr"/>
            <a:lstStyle/>
            <a:p>
              <a:endParaRPr lang="ko-KR" altLang="en-US"/>
            </a:p>
          </p:txBody>
        </p:sp>
        <p:sp>
          <p:nvSpPr>
            <p:cNvPr id="8342" name="Text Box 150"/>
            <p:cNvSpPr txBox="1">
              <a:spLocks noChangeArrowheads="1"/>
            </p:cNvSpPr>
            <p:nvPr/>
          </p:nvSpPr>
          <p:spPr bwMode="auto">
            <a:xfrm>
              <a:off x="1735" y="3163"/>
              <a:ext cx="268" cy="193"/>
            </a:xfrm>
            <a:prstGeom prst="rect">
              <a:avLst/>
            </a:prstGeom>
            <a:noFill/>
            <a:ln w="9525">
              <a:noFill/>
              <a:miter lim="800000"/>
              <a:headEnd/>
              <a:tailEnd/>
            </a:ln>
            <a:effectLst/>
          </p:spPr>
          <p:txBody>
            <a:bodyPr wrap="none" lIns="92075" tIns="82800" rIns="92075" bIns="82800">
              <a:spAutoFit/>
            </a:bodyPr>
            <a:lstStyle/>
            <a:p>
              <a:pPr algn="ctr" latinLnBrk="0">
                <a:lnSpc>
                  <a:spcPct val="90000"/>
                </a:lnSpc>
                <a:buClr>
                  <a:srgbClr val="FF3300"/>
                </a:buClr>
                <a:buFont typeface="Wingdings" pitchFamily="2" charset="2"/>
                <a:buNone/>
              </a:pPr>
              <a:r>
                <a:rPr lang="en-US" altLang="ko-KR" sz="1000" i="1">
                  <a:latin typeface="Verdana" pitchFamily="34" charset="0"/>
                  <a:ea typeface="돋움" pitchFamily="50" charset="-127"/>
                </a:rPr>
                <a:t>V</a:t>
              </a:r>
              <a:r>
                <a:rPr lang="en-US" altLang="ko-KR" sz="1000" i="1" baseline="-25000">
                  <a:latin typeface="Verdana" pitchFamily="34" charset="0"/>
                  <a:ea typeface="돋움" pitchFamily="50" charset="-127"/>
                </a:rPr>
                <a:t>PO</a:t>
              </a:r>
            </a:p>
          </p:txBody>
        </p:sp>
        <p:sp>
          <p:nvSpPr>
            <p:cNvPr id="8343" name="Text Box 151"/>
            <p:cNvSpPr txBox="1">
              <a:spLocks noChangeArrowheads="1"/>
            </p:cNvSpPr>
            <p:nvPr/>
          </p:nvSpPr>
          <p:spPr bwMode="auto">
            <a:xfrm>
              <a:off x="2091" y="2709"/>
              <a:ext cx="277" cy="193"/>
            </a:xfrm>
            <a:prstGeom prst="rect">
              <a:avLst/>
            </a:prstGeom>
            <a:noFill/>
            <a:ln w="9525">
              <a:noFill/>
              <a:miter lim="800000"/>
              <a:headEnd/>
              <a:tailEnd/>
            </a:ln>
            <a:effectLst/>
          </p:spPr>
          <p:txBody>
            <a:bodyPr wrap="none" lIns="92075" tIns="82800" rIns="92075" bIns="82800">
              <a:spAutoFit/>
            </a:bodyPr>
            <a:lstStyle/>
            <a:p>
              <a:pPr algn="ctr" latinLnBrk="0">
                <a:lnSpc>
                  <a:spcPct val="90000"/>
                </a:lnSpc>
                <a:buClr>
                  <a:srgbClr val="FF3300"/>
                </a:buClr>
                <a:buFont typeface="Wingdings" pitchFamily="2" charset="2"/>
                <a:buNone/>
              </a:pPr>
              <a:r>
                <a:rPr lang="en-US" altLang="ko-KR" sz="1000" i="1">
                  <a:latin typeface="Verdana" pitchFamily="34" charset="0"/>
                  <a:ea typeface="돋움" pitchFamily="50" charset="-127"/>
                </a:rPr>
                <a:t>V</a:t>
              </a:r>
              <a:r>
                <a:rPr lang="en-US" altLang="ko-KR" sz="1000" i="1" baseline="-25000">
                  <a:latin typeface="Verdana" pitchFamily="34" charset="0"/>
                  <a:ea typeface="돋움" pitchFamily="50" charset="-127"/>
                </a:rPr>
                <a:t>CM</a:t>
              </a:r>
            </a:p>
          </p:txBody>
        </p:sp>
        <p:sp>
          <p:nvSpPr>
            <p:cNvPr id="8344" name="Text Box 152"/>
            <p:cNvSpPr txBox="1">
              <a:spLocks noChangeArrowheads="1"/>
            </p:cNvSpPr>
            <p:nvPr/>
          </p:nvSpPr>
          <p:spPr bwMode="auto">
            <a:xfrm>
              <a:off x="2386" y="3106"/>
              <a:ext cx="260" cy="193"/>
            </a:xfrm>
            <a:prstGeom prst="rect">
              <a:avLst/>
            </a:prstGeom>
            <a:noFill/>
            <a:ln w="9525">
              <a:noFill/>
              <a:miter lim="800000"/>
              <a:headEnd/>
              <a:tailEnd/>
            </a:ln>
            <a:effectLst/>
          </p:spPr>
          <p:txBody>
            <a:bodyPr wrap="none" lIns="92075" tIns="82800" rIns="92075" bIns="82800">
              <a:spAutoFit/>
            </a:bodyPr>
            <a:lstStyle/>
            <a:p>
              <a:pPr algn="ctr" latinLnBrk="0">
                <a:lnSpc>
                  <a:spcPct val="90000"/>
                </a:lnSpc>
                <a:buClr>
                  <a:srgbClr val="FF3300"/>
                </a:buClr>
                <a:buFont typeface="Wingdings" pitchFamily="2" charset="2"/>
                <a:buNone/>
              </a:pPr>
              <a:r>
                <a:rPr lang="en-US" altLang="ko-KR" sz="1000" i="1">
                  <a:latin typeface="Verdana" pitchFamily="34" charset="0"/>
                  <a:ea typeface="돋움" pitchFamily="50" charset="-127"/>
                </a:rPr>
                <a:t>V</a:t>
              </a:r>
              <a:r>
                <a:rPr lang="en-US" altLang="ko-KR" sz="1000" i="1" baseline="-25000">
                  <a:latin typeface="Verdana" pitchFamily="34" charset="0"/>
                  <a:ea typeface="돋움" pitchFamily="50" charset="-127"/>
                </a:rPr>
                <a:t>IM</a:t>
              </a:r>
            </a:p>
          </p:txBody>
        </p:sp>
        <p:sp>
          <p:nvSpPr>
            <p:cNvPr id="8345" name="Text Box 153"/>
            <p:cNvSpPr txBox="1">
              <a:spLocks noChangeArrowheads="1"/>
            </p:cNvSpPr>
            <p:nvPr/>
          </p:nvSpPr>
          <p:spPr bwMode="auto">
            <a:xfrm>
              <a:off x="1077" y="782"/>
              <a:ext cx="187" cy="193"/>
            </a:xfrm>
            <a:prstGeom prst="rect">
              <a:avLst/>
            </a:prstGeom>
            <a:noFill/>
            <a:ln w="9525">
              <a:noFill/>
              <a:miter lim="800000"/>
              <a:headEnd/>
              <a:tailEnd/>
            </a:ln>
            <a:effectLst/>
          </p:spPr>
          <p:txBody>
            <a:bodyPr wrap="none" lIns="92075" tIns="82800" rIns="92075" bIns="82800">
              <a:spAutoFit/>
            </a:bodyPr>
            <a:lstStyle/>
            <a:p>
              <a:pPr algn="ctr" latinLnBrk="0">
                <a:lnSpc>
                  <a:spcPct val="90000"/>
                </a:lnSpc>
                <a:buClr>
                  <a:srgbClr val="FF3300"/>
                </a:buClr>
                <a:buFont typeface="Wingdings" pitchFamily="2" charset="2"/>
                <a:buNone/>
              </a:pPr>
              <a:r>
                <a:rPr lang="en-US" altLang="ko-KR" sz="1000" i="1">
                  <a:latin typeface="Verdana" pitchFamily="34" charset="0"/>
                  <a:ea typeface="돋움" pitchFamily="50" charset="-127"/>
                </a:rPr>
                <a:t>i</a:t>
              </a:r>
              <a:r>
                <a:rPr lang="en-US" altLang="ko-KR" sz="1000" i="1" baseline="-25000">
                  <a:latin typeface="Verdana" pitchFamily="34" charset="0"/>
                  <a:ea typeface="돋움" pitchFamily="50" charset="-127"/>
                </a:rPr>
                <a:t>d</a:t>
              </a:r>
            </a:p>
          </p:txBody>
        </p:sp>
        <p:sp>
          <p:nvSpPr>
            <p:cNvPr id="8346" name="Text Box 154"/>
            <p:cNvSpPr txBox="1">
              <a:spLocks noChangeArrowheads="1"/>
            </p:cNvSpPr>
            <p:nvPr/>
          </p:nvSpPr>
          <p:spPr bwMode="auto">
            <a:xfrm>
              <a:off x="1058" y="3220"/>
              <a:ext cx="224" cy="193"/>
            </a:xfrm>
            <a:prstGeom prst="rect">
              <a:avLst/>
            </a:prstGeom>
            <a:noFill/>
            <a:ln w="9525">
              <a:noFill/>
              <a:miter lim="800000"/>
              <a:headEnd/>
              <a:tailEnd/>
            </a:ln>
            <a:effectLst/>
          </p:spPr>
          <p:txBody>
            <a:bodyPr wrap="none" lIns="92075" tIns="82800" rIns="92075" bIns="82800">
              <a:spAutoFit/>
            </a:bodyPr>
            <a:lstStyle/>
            <a:p>
              <a:pPr algn="ctr" latinLnBrk="0">
                <a:lnSpc>
                  <a:spcPct val="90000"/>
                </a:lnSpc>
                <a:buClr>
                  <a:srgbClr val="FF3300"/>
                </a:buClr>
                <a:buFont typeface="Wingdings" pitchFamily="2" charset="2"/>
                <a:buNone/>
              </a:pPr>
              <a:r>
                <a:rPr lang="en-US" altLang="ko-KR" sz="1000" i="1">
                  <a:latin typeface="Verdana" pitchFamily="34" charset="0"/>
                  <a:ea typeface="돋움" pitchFamily="50" charset="-127"/>
                </a:rPr>
                <a:t>i</a:t>
              </a:r>
              <a:r>
                <a:rPr lang="en-US" altLang="ko-KR" sz="1000" i="1" baseline="-25000">
                  <a:latin typeface="Verdana" pitchFamily="34" charset="0"/>
                  <a:ea typeface="돋움" pitchFamily="50" charset="-127"/>
                </a:rPr>
                <a:t>d1</a:t>
              </a:r>
            </a:p>
          </p:txBody>
        </p:sp>
        <p:sp>
          <p:nvSpPr>
            <p:cNvPr id="8347" name="Text Box 155"/>
            <p:cNvSpPr txBox="1">
              <a:spLocks noChangeArrowheads="1"/>
            </p:cNvSpPr>
            <p:nvPr/>
          </p:nvSpPr>
          <p:spPr bwMode="auto">
            <a:xfrm>
              <a:off x="3382" y="1178"/>
              <a:ext cx="622" cy="193"/>
            </a:xfrm>
            <a:prstGeom prst="rect">
              <a:avLst/>
            </a:prstGeom>
            <a:noFill/>
            <a:ln w="9525">
              <a:noFill/>
              <a:miter lim="800000"/>
              <a:headEnd/>
              <a:tailEnd/>
            </a:ln>
            <a:effectLst/>
          </p:spPr>
          <p:txBody>
            <a:bodyPr wrap="none" lIns="92075" tIns="82800" rIns="92075" bIns="82800">
              <a:spAutoFit/>
            </a:bodyPr>
            <a:lstStyle/>
            <a:p>
              <a:pPr algn="ctr" latinLnBrk="0">
                <a:lnSpc>
                  <a:spcPct val="90000"/>
                </a:lnSpc>
                <a:buClr>
                  <a:srgbClr val="FF3300"/>
                </a:buClr>
                <a:buFont typeface="Wingdings" pitchFamily="2" charset="2"/>
                <a:buNone/>
              </a:pPr>
              <a:r>
                <a:rPr lang="en-US" altLang="ko-KR" sz="1000" i="1">
                  <a:latin typeface="Verdana" pitchFamily="34" charset="0"/>
                  <a:ea typeface="돋움" pitchFamily="50" charset="-127"/>
                </a:rPr>
                <a:t>Instrument</a:t>
              </a:r>
              <a:endParaRPr lang="en-US" altLang="ko-KR" sz="1000" i="1" baseline="-25000">
                <a:latin typeface="Verdana" pitchFamily="34" charset="0"/>
                <a:ea typeface="돋움" pitchFamily="50" charset="-127"/>
              </a:endParaRPr>
            </a:p>
          </p:txBody>
        </p:sp>
      </p:grpSp>
      <p:sp>
        <p:nvSpPr>
          <p:cNvPr id="8349" name="Text Box 157"/>
          <p:cNvSpPr txBox="1">
            <a:spLocks noChangeArrowheads="1"/>
          </p:cNvSpPr>
          <p:nvPr/>
        </p:nvSpPr>
        <p:spPr bwMode="auto">
          <a:xfrm>
            <a:off x="1144078" y="6093296"/>
            <a:ext cx="3643946" cy="276999"/>
          </a:xfrm>
          <a:prstGeom prst="rect">
            <a:avLst/>
          </a:prstGeom>
          <a:noFill/>
          <a:ln w="9525">
            <a:noFill/>
            <a:miter lim="800000"/>
            <a:headEnd/>
            <a:tailEnd/>
          </a:ln>
          <a:effectLst/>
        </p:spPr>
        <p:txBody>
          <a:bodyPr wrap="none">
            <a:spAutoFit/>
          </a:bodyPr>
          <a:lstStyle/>
          <a:p>
            <a:r>
              <a:rPr lang="en-US" altLang="ko-KR" sz="1200" dirty="0">
                <a:latin typeface="Verdana" pitchFamily="34" charset="0"/>
              </a:rPr>
              <a:t>Model for two/three electrode ECG recording</a:t>
            </a:r>
          </a:p>
        </p:txBody>
      </p:sp>
      <p:pic>
        <p:nvPicPr>
          <p:cNvPr id="118786" name="Picture 2" descr="Figure 3. Typical RS-485 transmitters generate a common-mode DC offset voltage as shown."/>
          <p:cNvPicPr>
            <a:picLocks noChangeAspect="1" noChangeArrowheads="1"/>
          </p:cNvPicPr>
          <p:nvPr/>
        </p:nvPicPr>
        <p:blipFill>
          <a:blip r:embed="rId2" cstate="print"/>
          <a:srcRect/>
          <a:stretch>
            <a:fillRect/>
          </a:stretch>
        </p:blipFill>
        <p:spPr bwMode="auto">
          <a:xfrm>
            <a:off x="5652120" y="4509120"/>
            <a:ext cx="3086936" cy="1595586"/>
          </a:xfrm>
          <a:prstGeom prst="rect">
            <a:avLst/>
          </a:prstGeom>
          <a:noFill/>
        </p:spPr>
      </p:pic>
      <p:sp>
        <p:nvSpPr>
          <p:cNvPr id="159" name="실행 단추: 돌아가기 158">
            <a:hlinkClick r:id="" action="ppaction://hlinkshowjump?jump=lastslideviewed" highlightClick="1"/>
          </p:cNvPr>
          <p:cNvSpPr/>
          <p:nvPr/>
        </p:nvSpPr>
        <p:spPr>
          <a:xfrm>
            <a:off x="8676456" y="116632"/>
            <a:ext cx="360040" cy="360040"/>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5501579" y="2420888"/>
            <a:ext cx="3462909" cy="3960440"/>
            <a:chOff x="5292080" y="2348880"/>
            <a:chExt cx="3462909" cy="3960440"/>
          </a:xfrm>
        </p:grpSpPr>
        <p:sp>
          <p:nvSpPr>
            <p:cNvPr id="3" name="원통 2"/>
            <p:cNvSpPr/>
            <p:nvPr/>
          </p:nvSpPr>
          <p:spPr>
            <a:xfrm>
              <a:off x="5508104" y="2636912"/>
              <a:ext cx="2808312" cy="3528392"/>
            </a:xfrm>
            <a:prstGeom prst="can">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타원 3"/>
            <p:cNvSpPr/>
            <p:nvPr/>
          </p:nvSpPr>
          <p:spPr>
            <a:xfrm>
              <a:off x="5450552" y="3361031"/>
              <a:ext cx="110508" cy="12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p:cNvSpPr/>
            <p:nvPr/>
          </p:nvSpPr>
          <p:spPr>
            <a:xfrm>
              <a:off x="8253533" y="3356992"/>
              <a:ext cx="110508" cy="12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타원 5"/>
            <p:cNvSpPr/>
            <p:nvPr/>
          </p:nvSpPr>
          <p:spPr>
            <a:xfrm>
              <a:off x="8263458" y="5608131"/>
              <a:ext cx="110508" cy="12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a:off x="5901652" y="3807931"/>
              <a:ext cx="110508" cy="12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6333700" y="4283412"/>
              <a:ext cx="110508" cy="12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p:cNvSpPr/>
            <p:nvPr/>
          </p:nvSpPr>
          <p:spPr>
            <a:xfrm>
              <a:off x="6732240" y="4600019"/>
              <a:ext cx="110508" cy="12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a:off x="7197796" y="5003651"/>
              <a:ext cx="110508" cy="12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p:cNvSpPr/>
            <p:nvPr/>
          </p:nvSpPr>
          <p:spPr>
            <a:xfrm>
              <a:off x="7740352" y="5316066"/>
              <a:ext cx="110508" cy="125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5513560" y="3275111"/>
              <a:ext cx="354584" cy="253916"/>
            </a:xfrm>
            <a:prstGeom prst="rect">
              <a:avLst/>
            </a:prstGeom>
            <a:noFill/>
          </p:spPr>
          <p:txBody>
            <a:bodyPr wrap="none" rtlCol="0">
              <a:spAutoFit/>
            </a:bodyPr>
            <a:lstStyle/>
            <a:p>
              <a:r>
                <a:rPr lang="en-US" altLang="ko-KR" sz="1050" dirty="0" smtClean="0"/>
                <a:t>RA</a:t>
              </a:r>
              <a:endParaRPr lang="ko-KR" altLang="en-US" sz="1050" dirty="0"/>
            </a:p>
          </p:txBody>
        </p:sp>
        <p:sp>
          <p:nvSpPr>
            <p:cNvPr id="13" name="TextBox 12"/>
            <p:cNvSpPr txBox="1"/>
            <p:nvPr/>
          </p:nvSpPr>
          <p:spPr>
            <a:xfrm>
              <a:off x="7884368" y="3284984"/>
              <a:ext cx="336952" cy="253916"/>
            </a:xfrm>
            <a:prstGeom prst="rect">
              <a:avLst/>
            </a:prstGeom>
            <a:noFill/>
          </p:spPr>
          <p:txBody>
            <a:bodyPr wrap="none" rtlCol="0">
              <a:spAutoFit/>
            </a:bodyPr>
            <a:lstStyle/>
            <a:p>
              <a:r>
                <a:rPr lang="en-US" altLang="ko-KR" sz="1050" dirty="0" smtClean="0"/>
                <a:t>LA</a:t>
              </a:r>
              <a:endParaRPr lang="ko-KR" altLang="en-US" sz="1050" dirty="0"/>
            </a:p>
          </p:txBody>
        </p:sp>
        <p:sp>
          <p:nvSpPr>
            <p:cNvPr id="14" name="TextBox 13"/>
            <p:cNvSpPr txBox="1"/>
            <p:nvPr/>
          </p:nvSpPr>
          <p:spPr>
            <a:xfrm>
              <a:off x="7956376" y="5623356"/>
              <a:ext cx="312906" cy="253916"/>
            </a:xfrm>
            <a:prstGeom prst="rect">
              <a:avLst/>
            </a:prstGeom>
            <a:noFill/>
          </p:spPr>
          <p:txBody>
            <a:bodyPr wrap="none" rtlCol="0">
              <a:spAutoFit/>
            </a:bodyPr>
            <a:lstStyle/>
            <a:p>
              <a:r>
                <a:rPr lang="en-US" altLang="ko-KR" sz="1050" dirty="0" smtClean="0"/>
                <a:t>LL</a:t>
              </a:r>
              <a:endParaRPr lang="ko-KR" altLang="en-US" sz="1050" dirty="0"/>
            </a:p>
          </p:txBody>
        </p:sp>
        <p:sp>
          <p:nvSpPr>
            <p:cNvPr id="15" name="TextBox 14"/>
            <p:cNvSpPr txBox="1"/>
            <p:nvPr/>
          </p:nvSpPr>
          <p:spPr>
            <a:xfrm>
              <a:off x="5785470" y="3933056"/>
              <a:ext cx="335348" cy="253916"/>
            </a:xfrm>
            <a:prstGeom prst="rect">
              <a:avLst/>
            </a:prstGeom>
            <a:noFill/>
          </p:spPr>
          <p:txBody>
            <a:bodyPr wrap="none" rtlCol="0">
              <a:spAutoFit/>
            </a:bodyPr>
            <a:lstStyle/>
            <a:p>
              <a:r>
                <a:rPr lang="en-US" altLang="ko-KR" sz="1050" dirty="0" smtClean="0"/>
                <a:t>P1</a:t>
              </a:r>
              <a:endParaRPr lang="ko-KR" altLang="en-US" sz="1050" dirty="0"/>
            </a:p>
          </p:txBody>
        </p:sp>
        <p:sp>
          <p:nvSpPr>
            <p:cNvPr id="16" name="TextBox 15"/>
            <p:cNvSpPr txBox="1"/>
            <p:nvPr/>
          </p:nvSpPr>
          <p:spPr>
            <a:xfrm>
              <a:off x="6224301" y="4399220"/>
              <a:ext cx="335348" cy="253916"/>
            </a:xfrm>
            <a:prstGeom prst="rect">
              <a:avLst/>
            </a:prstGeom>
            <a:noFill/>
          </p:spPr>
          <p:txBody>
            <a:bodyPr wrap="none" rtlCol="0">
              <a:spAutoFit/>
            </a:bodyPr>
            <a:lstStyle/>
            <a:p>
              <a:r>
                <a:rPr lang="en-US" altLang="ko-KR" sz="1050" dirty="0" smtClean="0"/>
                <a:t>P2</a:t>
              </a:r>
              <a:endParaRPr lang="ko-KR" altLang="en-US" sz="1050" dirty="0"/>
            </a:p>
          </p:txBody>
        </p:sp>
        <p:sp>
          <p:nvSpPr>
            <p:cNvPr id="17" name="TextBox 16"/>
            <p:cNvSpPr txBox="1"/>
            <p:nvPr/>
          </p:nvSpPr>
          <p:spPr>
            <a:xfrm>
              <a:off x="6612916" y="4725144"/>
              <a:ext cx="335348" cy="253916"/>
            </a:xfrm>
            <a:prstGeom prst="rect">
              <a:avLst/>
            </a:prstGeom>
            <a:noFill/>
          </p:spPr>
          <p:txBody>
            <a:bodyPr wrap="none" rtlCol="0">
              <a:spAutoFit/>
            </a:bodyPr>
            <a:lstStyle/>
            <a:p>
              <a:r>
                <a:rPr lang="en-US" altLang="ko-KR" sz="1050" dirty="0" smtClean="0"/>
                <a:t>P3</a:t>
              </a:r>
              <a:endParaRPr lang="ko-KR" altLang="en-US" sz="1050" dirty="0"/>
            </a:p>
          </p:txBody>
        </p:sp>
        <p:sp>
          <p:nvSpPr>
            <p:cNvPr id="18" name="TextBox 17"/>
            <p:cNvSpPr txBox="1"/>
            <p:nvPr/>
          </p:nvSpPr>
          <p:spPr>
            <a:xfrm>
              <a:off x="7088397" y="5090725"/>
              <a:ext cx="335348" cy="253916"/>
            </a:xfrm>
            <a:prstGeom prst="rect">
              <a:avLst/>
            </a:prstGeom>
            <a:noFill/>
          </p:spPr>
          <p:txBody>
            <a:bodyPr wrap="none" rtlCol="0">
              <a:spAutoFit/>
            </a:bodyPr>
            <a:lstStyle/>
            <a:p>
              <a:r>
                <a:rPr lang="en-US" altLang="ko-KR" sz="1050" dirty="0" smtClean="0"/>
                <a:t>P4</a:t>
              </a:r>
              <a:endParaRPr lang="ko-KR" altLang="en-US" sz="1050" dirty="0"/>
            </a:p>
          </p:txBody>
        </p:sp>
        <p:sp>
          <p:nvSpPr>
            <p:cNvPr id="19" name="TextBox 18"/>
            <p:cNvSpPr txBox="1"/>
            <p:nvPr/>
          </p:nvSpPr>
          <p:spPr>
            <a:xfrm>
              <a:off x="7621028" y="5407332"/>
              <a:ext cx="335348" cy="253916"/>
            </a:xfrm>
            <a:prstGeom prst="rect">
              <a:avLst/>
            </a:prstGeom>
            <a:noFill/>
          </p:spPr>
          <p:txBody>
            <a:bodyPr wrap="none" rtlCol="0">
              <a:spAutoFit/>
            </a:bodyPr>
            <a:lstStyle/>
            <a:p>
              <a:r>
                <a:rPr lang="en-US" altLang="ko-KR" sz="1050" dirty="0" smtClean="0"/>
                <a:t>P5</a:t>
              </a:r>
              <a:endParaRPr lang="ko-KR" altLang="en-US" sz="1050" dirty="0"/>
            </a:p>
          </p:txBody>
        </p:sp>
        <p:cxnSp>
          <p:nvCxnSpPr>
            <p:cNvPr id="20" name="직선 연결선 19"/>
            <p:cNvCxnSpPr/>
            <p:nvPr/>
          </p:nvCxnSpPr>
          <p:spPr>
            <a:xfrm rot="5400000">
              <a:off x="4896036" y="4329100"/>
              <a:ext cx="3960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직선 연결선 20"/>
            <p:cNvCxnSpPr/>
            <p:nvPr/>
          </p:nvCxnSpPr>
          <p:spPr>
            <a:xfrm>
              <a:off x="5292080" y="3865240"/>
              <a:ext cx="3240360" cy="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4"/>
            <p:cNvPicPr>
              <a:picLocks noChangeAspect="1" noChangeArrowheads="1"/>
            </p:cNvPicPr>
            <p:nvPr/>
          </p:nvPicPr>
          <p:blipFill>
            <a:blip r:embed="rId3" cstate="print"/>
            <a:srcRect/>
            <a:stretch>
              <a:fillRect/>
            </a:stretch>
          </p:blipFill>
          <p:spPr bwMode="auto">
            <a:xfrm>
              <a:off x="6093693" y="2972569"/>
              <a:ext cx="2661296" cy="1901949"/>
            </a:xfrm>
            <a:prstGeom prst="rect">
              <a:avLst/>
            </a:prstGeom>
            <a:noFill/>
            <a:ln w="9525">
              <a:noFill/>
              <a:miter lim="800000"/>
              <a:headEnd/>
              <a:tailEnd/>
            </a:ln>
            <a:effectLst/>
          </p:spPr>
        </p:pic>
      </p:grpSp>
      <p:sp>
        <p:nvSpPr>
          <p:cNvPr id="23" name="타원 22"/>
          <p:cNvSpPr/>
          <p:nvPr/>
        </p:nvSpPr>
        <p:spPr>
          <a:xfrm>
            <a:off x="1207989" y="2395438"/>
            <a:ext cx="2731243" cy="2756977"/>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p:cNvCxnSpPr/>
          <p:nvPr/>
        </p:nvCxnSpPr>
        <p:spPr>
          <a:xfrm>
            <a:off x="1055548" y="3780280"/>
            <a:ext cx="30488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rot="5400000">
            <a:off x="1029957" y="3754870"/>
            <a:ext cx="3100011"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원형 25"/>
          <p:cNvSpPr/>
          <p:nvPr/>
        </p:nvSpPr>
        <p:spPr>
          <a:xfrm>
            <a:off x="1205771" y="2405925"/>
            <a:ext cx="2748384" cy="2748710"/>
          </a:xfrm>
          <a:prstGeom prst="pie">
            <a:avLst>
              <a:gd name="adj1" fmla="val 9198766"/>
              <a:gd name="adj2" fmla="val 1079107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7" name="원형 26"/>
          <p:cNvSpPr/>
          <p:nvPr/>
        </p:nvSpPr>
        <p:spPr>
          <a:xfrm>
            <a:off x="1205771" y="2405925"/>
            <a:ext cx="2748384" cy="2748710"/>
          </a:xfrm>
          <a:prstGeom prst="pie">
            <a:avLst>
              <a:gd name="adj1" fmla="val 7359805"/>
              <a:gd name="adj2" fmla="val 92013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8" name="원형 27"/>
          <p:cNvSpPr/>
          <p:nvPr/>
        </p:nvSpPr>
        <p:spPr>
          <a:xfrm flipH="1">
            <a:off x="1205771" y="2405925"/>
            <a:ext cx="2748384" cy="2748710"/>
          </a:xfrm>
          <a:prstGeom prst="pie">
            <a:avLst>
              <a:gd name="adj1" fmla="val 9198766"/>
              <a:gd name="adj2" fmla="val 1079107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9" name="원형 28"/>
          <p:cNvSpPr/>
          <p:nvPr/>
        </p:nvSpPr>
        <p:spPr>
          <a:xfrm flipH="1">
            <a:off x="1205771" y="2405925"/>
            <a:ext cx="2748384" cy="2748710"/>
          </a:xfrm>
          <a:prstGeom prst="pie">
            <a:avLst>
              <a:gd name="adj1" fmla="val 7359805"/>
              <a:gd name="adj2" fmla="val 920130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0" name="TextBox 29"/>
          <p:cNvSpPr txBox="1"/>
          <p:nvPr/>
        </p:nvSpPr>
        <p:spPr>
          <a:xfrm>
            <a:off x="852293" y="3671672"/>
            <a:ext cx="354584" cy="253916"/>
          </a:xfrm>
          <a:prstGeom prst="rect">
            <a:avLst/>
          </a:prstGeom>
          <a:noFill/>
        </p:spPr>
        <p:txBody>
          <a:bodyPr wrap="none" rtlCol="0">
            <a:spAutoFit/>
          </a:bodyPr>
          <a:lstStyle/>
          <a:p>
            <a:r>
              <a:rPr lang="en-US" altLang="ko-KR" sz="1050" dirty="0" smtClean="0"/>
              <a:t>RA</a:t>
            </a:r>
            <a:endParaRPr lang="ko-KR" altLang="en-US" sz="1050" dirty="0"/>
          </a:p>
        </p:txBody>
      </p:sp>
      <p:sp>
        <p:nvSpPr>
          <p:cNvPr id="31" name="TextBox 30"/>
          <p:cNvSpPr txBox="1"/>
          <p:nvPr/>
        </p:nvSpPr>
        <p:spPr>
          <a:xfrm>
            <a:off x="4002750" y="3563065"/>
            <a:ext cx="336952" cy="253916"/>
          </a:xfrm>
          <a:prstGeom prst="rect">
            <a:avLst/>
          </a:prstGeom>
          <a:noFill/>
        </p:spPr>
        <p:txBody>
          <a:bodyPr wrap="none" rtlCol="0">
            <a:spAutoFit/>
          </a:bodyPr>
          <a:lstStyle/>
          <a:p>
            <a:r>
              <a:rPr lang="en-US" altLang="ko-KR" sz="1050" dirty="0" smtClean="0"/>
              <a:t>LA</a:t>
            </a:r>
            <a:endParaRPr lang="ko-KR" altLang="en-US" sz="1050" dirty="0"/>
          </a:p>
        </p:txBody>
      </p:sp>
      <p:sp>
        <p:nvSpPr>
          <p:cNvPr id="32" name="TextBox 31"/>
          <p:cNvSpPr txBox="1"/>
          <p:nvPr/>
        </p:nvSpPr>
        <p:spPr>
          <a:xfrm>
            <a:off x="4002750" y="3766345"/>
            <a:ext cx="312906" cy="253916"/>
          </a:xfrm>
          <a:prstGeom prst="rect">
            <a:avLst/>
          </a:prstGeom>
          <a:noFill/>
        </p:spPr>
        <p:txBody>
          <a:bodyPr wrap="none" rtlCol="0">
            <a:spAutoFit/>
          </a:bodyPr>
          <a:lstStyle/>
          <a:p>
            <a:r>
              <a:rPr lang="en-US" altLang="ko-KR" sz="1050" dirty="0" smtClean="0"/>
              <a:t>LL</a:t>
            </a:r>
            <a:endParaRPr lang="ko-KR" altLang="en-US" sz="1050" dirty="0"/>
          </a:p>
        </p:txBody>
      </p:sp>
      <p:sp>
        <p:nvSpPr>
          <p:cNvPr id="33" name="TextBox 32"/>
          <p:cNvSpPr txBox="1"/>
          <p:nvPr/>
        </p:nvSpPr>
        <p:spPr>
          <a:xfrm>
            <a:off x="1036774" y="4339298"/>
            <a:ext cx="335348" cy="253916"/>
          </a:xfrm>
          <a:prstGeom prst="rect">
            <a:avLst/>
          </a:prstGeom>
          <a:noFill/>
        </p:spPr>
        <p:txBody>
          <a:bodyPr wrap="none" rtlCol="0">
            <a:spAutoFit/>
          </a:bodyPr>
          <a:lstStyle/>
          <a:p>
            <a:r>
              <a:rPr lang="en-US" altLang="ko-KR" sz="1050" dirty="0" smtClean="0"/>
              <a:t>P1</a:t>
            </a:r>
            <a:endParaRPr lang="ko-KR" altLang="en-US" sz="1050" dirty="0"/>
          </a:p>
        </p:txBody>
      </p:sp>
      <p:sp>
        <p:nvSpPr>
          <p:cNvPr id="34" name="TextBox 33"/>
          <p:cNvSpPr txBox="1"/>
          <p:nvPr/>
        </p:nvSpPr>
        <p:spPr>
          <a:xfrm>
            <a:off x="1646540" y="4935201"/>
            <a:ext cx="335348" cy="253916"/>
          </a:xfrm>
          <a:prstGeom prst="rect">
            <a:avLst/>
          </a:prstGeom>
          <a:noFill/>
        </p:spPr>
        <p:txBody>
          <a:bodyPr wrap="none" rtlCol="0">
            <a:spAutoFit/>
          </a:bodyPr>
          <a:lstStyle/>
          <a:p>
            <a:r>
              <a:rPr lang="en-US" altLang="ko-KR" sz="1050" dirty="0" smtClean="0"/>
              <a:t>P2</a:t>
            </a:r>
            <a:endParaRPr lang="ko-KR" altLang="en-US" sz="1050" dirty="0"/>
          </a:p>
        </p:txBody>
      </p:sp>
      <p:sp>
        <p:nvSpPr>
          <p:cNvPr id="35" name="TextBox 34"/>
          <p:cNvSpPr txBox="1"/>
          <p:nvPr/>
        </p:nvSpPr>
        <p:spPr>
          <a:xfrm>
            <a:off x="2443541" y="5203236"/>
            <a:ext cx="335348" cy="253916"/>
          </a:xfrm>
          <a:prstGeom prst="rect">
            <a:avLst/>
          </a:prstGeom>
          <a:noFill/>
        </p:spPr>
        <p:txBody>
          <a:bodyPr wrap="none" rtlCol="0">
            <a:spAutoFit/>
          </a:bodyPr>
          <a:lstStyle/>
          <a:p>
            <a:r>
              <a:rPr lang="en-US" altLang="ko-KR" sz="1050" dirty="0" smtClean="0"/>
              <a:t>P3</a:t>
            </a:r>
            <a:endParaRPr lang="ko-KR" altLang="en-US" sz="1050" dirty="0"/>
          </a:p>
        </p:txBody>
      </p:sp>
      <p:sp>
        <p:nvSpPr>
          <p:cNvPr id="36" name="TextBox 35"/>
          <p:cNvSpPr txBox="1"/>
          <p:nvPr/>
        </p:nvSpPr>
        <p:spPr>
          <a:xfrm>
            <a:off x="3291356" y="4949136"/>
            <a:ext cx="335348" cy="253916"/>
          </a:xfrm>
          <a:prstGeom prst="rect">
            <a:avLst/>
          </a:prstGeom>
          <a:noFill/>
        </p:spPr>
        <p:txBody>
          <a:bodyPr wrap="none" rtlCol="0">
            <a:spAutoFit/>
          </a:bodyPr>
          <a:lstStyle/>
          <a:p>
            <a:r>
              <a:rPr lang="en-US" altLang="ko-KR" sz="1050" dirty="0" smtClean="0"/>
              <a:t>P4</a:t>
            </a:r>
            <a:endParaRPr lang="ko-KR" altLang="en-US" sz="1050" dirty="0"/>
          </a:p>
        </p:txBody>
      </p:sp>
      <p:sp>
        <p:nvSpPr>
          <p:cNvPr id="37" name="TextBox 36"/>
          <p:cNvSpPr txBox="1"/>
          <p:nvPr/>
        </p:nvSpPr>
        <p:spPr>
          <a:xfrm>
            <a:off x="3850309" y="4390118"/>
            <a:ext cx="335348" cy="253916"/>
          </a:xfrm>
          <a:prstGeom prst="rect">
            <a:avLst/>
          </a:prstGeom>
          <a:noFill/>
        </p:spPr>
        <p:txBody>
          <a:bodyPr wrap="none" rtlCol="0">
            <a:spAutoFit/>
          </a:bodyPr>
          <a:lstStyle/>
          <a:p>
            <a:r>
              <a:rPr lang="en-US" altLang="ko-KR" sz="1050" dirty="0" smtClean="0"/>
              <a:t>P5</a:t>
            </a:r>
            <a:endParaRPr lang="ko-KR" altLang="en-US" sz="1050" dirty="0"/>
          </a:p>
        </p:txBody>
      </p:sp>
      <p:sp>
        <p:nvSpPr>
          <p:cNvPr id="38" name="왼쪽 중괄호 37"/>
          <p:cNvSpPr/>
          <p:nvPr/>
        </p:nvSpPr>
        <p:spPr>
          <a:xfrm rot="5400000">
            <a:off x="1792336" y="2992653"/>
            <a:ext cx="203279" cy="1371973"/>
          </a:xfrm>
          <a:prstGeom prst="leftBrace">
            <a:avLst>
              <a:gd name="adj1" fmla="val 38568"/>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9" name="TextBox 38"/>
          <p:cNvSpPr txBox="1"/>
          <p:nvPr/>
        </p:nvSpPr>
        <p:spPr>
          <a:xfrm>
            <a:off x="1656184" y="3356992"/>
            <a:ext cx="692818" cy="253916"/>
          </a:xfrm>
          <a:prstGeom prst="rect">
            <a:avLst/>
          </a:prstGeom>
          <a:noFill/>
        </p:spPr>
        <p:txBody>
          <a:bodyPr wrap="none" rtlCol="0">
            <a:spAutoFit/>
          </a:bodyPr>
          <a:lstStyle/>
          <a:p>
            <a:r>
              <a:rPr lang="en-US" altLang="ko-KR" sz="1050" dirty="0" smtClean="0"/>
              <a:t>R (0.2m)</a:t>
            </a:r>
            <a:endParaRPr lang="ko-KR" altLang="en-US" sz="1050" dirty="0"/>
          </a:p>
        </p:txBody>
      </p:sp>
      <p:sp>
        <p:nvSpPr>
          <p:cNvPr id="40" name="원호 39"/>
          <p:cNvSpPr/>
          <p:nvPr/>
        </p:nvSpPr>
        <p:spPr>
          <a:xfrm>
            <a:off x="2003543" y="3199871"/>
            <a:ext cx="1152838" cy="1160817"/>
          </a:xfrm>
          <a:prstGeom prst="arc">
            <a:avLst>
              <a:gd name="adj1" fmla="val 9167262"/>
              <a:gd name="adj2" fmla="val 10790776"/>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1" name="TextBox 40"/>
          <p:cNvSpPr txBox="1"/>
          <p:nvPr/>
        </p:nvSpPr>
        <p:spPr>
          <a:xfrm>
            <a:off x="1584176" y="3831100"/>
            <a:ext cx="415498" cy="246221"/>
          </a:xfrm>
          <a:prstGeom prst="rect">
            <a:avLst/>
          </a:prstGeom>
          <a:noFill/>
        </p:spPr>
        <p:txBody>
          <a:bodyPr wrap="none" rtlCol="0">
            <a:spAutoFit/>
          </a:bodyPr>
          <a:lstStyle/>
          <a:p>
            <a:r>
              <a:rPr lang="en-US" altLang="ko-KR" sz="1000" dirty="0" smtClean="0"/>
              <a:t>pi/6</a:t>
            </a:r>
            <a:endParaRPr lang="ko-KR" altLang="en-US" sz="1000" dirty="0"/>
          </a:p>
        </p:txBody>
      </p:sp>
      <p:graphicFrame>
        <p:nvGraphicFramePr>
          <p:cNvPr id="42" name="개체 41"/>
          <p:cNvGraphicFramePr>
            <a:graphicFrameLocks noChangeAspect="1"/>
          </p:cNvGraphicFramePr>
          <p:nvPr/>
        </p:nvGraphicFramePr>
        <p:xfrm>
          <a:off x="87867" y="4405368"/>
          <a:ext cx="762207" cy="269981"/>
        </p:xfrm>
        <a:graphic>
          <a:graphicData uri="http://schemas.openxmlformats.org/presentationml/2006/ole">
            <p:oleObj spid="_x0000_s72706" name="Equation" r:id="rId4" imgW="1218960" imgH="431640" progId="Equation.DSMT4">
              <p:embed/>
            </p:oleObj>
          </a:graphicData>
        </a:graphic>
      </p:graphicFrame>
      <p:graphicFrame>
        <p:nvGraphicFramePr>
          <p:cNvPr id="43" name="Object 3"/>
          <p:cNvGraphicFramePr>
            <a:graphicFrameLocks noChangeAspect="1"/>
          </p:cNvGraphicFramePr>
          <p:nvPr/>
        </p:nvGraphicFramePr>
        <p:xfrm>
          <a:off x="84330" y="4692731"/>
          <a:ext cx="755048" cy="268892"/>
        </p:xfrm>
        <a:graphic>
          <a:graphicData uri="http://schemas.openxmlformats.org/presentationml/2006/ole">
            <p:oleObj spid="_x0000_s72707" name="Equation" r:id="rId5" imgW="1206360" imgH="431640" progId="Equation.DSMT4">
              <p:embed/>
            </p:oleObj>
          </a:graphicData>
        </a:graphic>
      </p:graphicFrame>
      <p:graphicFrame>
        <p:nvGraphicFramePr>
          <p:cNvPr id="44" name="Object 4"/>
          <p:cNvGraphicFramePr>
            <a:graphicFrameLocks noChangeAspect="1"/>
          </p:cNvGraphicFramePr>
          <p:nvPr/>
        </p:nvGraphicFramePr>
        <p:xfrm>
          <a:off x="864096" y="5373216"/>
          <a:ext cx="906282" cy="268892"/>
        </p:xfrm>
        <a:graphic>
          <a:graphicData uri="http://schemas.openxmlformats.org/presentationml/2006/ole">
            <p:oleObj spid="_x0000_s72708" name="Equation" r:id="rId6" imgW="1447560" imgH="431640" progId="Equation.DSMT4">
              <p:embed/>
            </p:oleObj>
          </a:graphicData>
        </a:graphic>
      </p:graphicFrame>
      <p:graphicFrame>
        <p:nvGraphicFramePr>
          <p:cNvPr id="45" name="Object 5"/>
          <p:cNvGraphicFramePr>
            <a:graphicFrameLocks noChangeAspect="1"/>
          </p:cNvGraphicFramePr>
          <p:nvPr/>
        </p:nvGraphicFramePr>
        <p:xfrm>
          <a:off x="864096" y="5661248"/>
          <a:ext cx="890598" cy="268892"/>
        </p:xfrm>
        <a:graphic>
          <a:graphicData uri="http://schemas.openxmlformats.org/presentationml/2006/ole">
            <p:oleObj spid="_x0000_s72709" name="Equation" r:id="rId7" imgW="1422360" imgH="431640" progId="Equation.DSMT4">
              <p:embed/>
            </p:oleObj>
          </a:graphicData>
        </a:graphic>
      </p:graphicFrame>
      <p:graphicFrame>
        <p:nvGraphicFramePr>
          <p:cNvPr id="46" name="Object 6"/>
          <p:cNvGraphicFramePr>
            <a:graphicFrameLocks noChangeAspect="1"/>
          </p:cNvGraphicFramePr>
          <p:nvPr/>
        </p:nvGraphicFramePr>
        <p:xfrm>
          <a:off x="4320480" y="4581128"/>
          <a:ext cx="723681" cy="268892"/>
        </p:xfrm>
        <a:graphic>
          <a:graphicData uri="http://schemas.openxmlformats.org/presentationml/2006/ole">
            <p:oleObj spid="_x0000_s72710" name="Equation" r:id="rId8" imgW="1155600" imgH="431640" progId="Equation.DSMT4">
              <p:embed/>
            </p:oleObj>
          </a:graphicData>
        </a:graphic>
      </p:graphicFrame>
      <p:graphicFrame>
        <p:nvGraphicFramePr>
          <p:cNvPr id="47" name="Object 7"/>
          <p:cNvGraphicFramePr>
            <a:graphicFrameLocks noChangeAspect="1"/>
          </p:cNvGraphicFramePr>
          <p:nvPr/>
        </p:nvGraphicFramePr>
        <p:xfrm>
          <a:off x="4307780" y="4835252"/>
          <a:ext cx="762891" cy="268892"/>
        </p:xfrm>
        <a:graphic>
          <a:graphicData uri="http://schemas.openxmlformats.org/presentationml/2006/ole">
            <p:oleObj spid="_x0000_s72711" name="Equation" r:id="rId9" imgW="1218960" imgH="431640" progId="Equation.DSMT4">
              <p:embed/>
            </p:oleObj>
          </a:graphicData>
        </a:graphic>
      </p:graphicFrame>
      <p:graphicFrame>
        <p:nvGraphicFramePr>
          <p:cNvPr id="48" name="Object 8"/>
          <p:cNvGraphicFramePr>
            <a:graphicFrameLocks noChangeAspect="1"/>
          </p:cNvGraphicFramePr>
          <p:nvPr/>
        </p:nvGraphicFramePr>
        <p:xfrm>
          <a:off x="3541098" y="5445224"/>
          <a:ext cx="851390" cy="268892"/>
        </p:xfrm>
        <a:graphic>
          <a:graphicData uri="http://schemas.openxmlformats.org/presentationml/2006/ole">
            <p:oleObj spid="_x0000_s72712" name="Equation" r:id="rId10" imgW="1358640" imgH="431640" progId="Equation.DSMT4">
              <p:embed/>
            </p:oleObj>
          </a:graphicData>
        </a:graphic>
      </p:graphicFrame>
      <p:graphicFrame>
        <p:nvGraphicFramePr>
          <p:cNvPr id="49" name="Object 9"/>
          <p:cNvGraphicFramePr>
            <a:graphicFrameLocks noChangeAspect="1"/>
          </p:cNvGraphicFramePr>
          <p:nvPr/>
        </p:nvGraphicFramePr>
        <p:xfrm>
          <a:off x="3501890" y="5733256"/>
          <a:ext cx="890598" cy="268892"/>
        </p:xfrm>
        <a:graphic>
          <a:graphicData uri="http://schemas.openxmlformats.org/presentationml/2006/ole">
            <p:oleObj spid="_x0000_s72713" name="Equation" r:id="rId11" imgW="1422360" imgH="431640" progId="Equation.DSMT4">
              <p:embed/>
            </p:oleObj>
          </a:graphicData>
        </a:graphic>
      </p:graphicFrame>
      <p:graphicFrame>
        <p:nvGraphicFramePr>
          <p:cNvPr id="50" name="Object 10"/>
          <p:cNvGraphicFramePr>
            <a:graphicFrameLocks noChangeAspect="1"/>
          </p:cNvGraphicFramePr>
          <p:nvPr/>
        </p:nvGraphicFramePr>
        <p:xfrm>
          <a:off x="2425303" y="5719387"/>
          <a:ext cx="318151" cy="142288"/>
        </p:xfrm>
        <a:graphic>
          <a:graphicData uri="http://schemas.openxmlformats.org/presentationml/2006/ole">
            <p:oleObj spid="_x0000_s72714" name="Equation" r:id="rId12" imgW="507960" imgH="228600" progId="Equation.DSMT4">
              <p:embed/>
            </p:oleObj>
          </a:graphicData>
        </a:graphic>
      </p:graphicFrame>
      <p:graphicFrame>
        <p:nvGraphicFramePr>
          <p:cNvPr id="51" name="Object 11"/>
          <p:cNvGraphicFramePr>
            <a:graphicFrameLocks noChangeAspect="1"/>
          </p:cNvGraphicFramePr>
          <p:nvPr/>
        </p:nvGraphicFramePr>
        <p:xfrm>
          <a:off x="2422292" y="5868013"/>
          <a:ext cx="396568" cy="150131"/>
        </p:xfrm>
        <a:graphic>
          <a:graphicData uri="http://schemas.openxmlformats.org/presentationml/2006/ole">
            <p:oleObj spid="_x0000_s72715" name="Equation" r:id="rId13" imgW="634680" imgH="241200" progId="Equation.DSMT4">
              <p:embed/>
            </p:oleObj>
          </a:graphicData>
        </a:graphic>
      </p:graphicFrame>
      <p:graphicFrame>
        <p:nvGraphicFramePr>
          <p:cNvPr id="52" name="Object 12"/>
          <p:cNvGraphicFramePr>
            <a:graphicFrameLocks noChangeAspect="1"/>
          </p:cNvGraphicFramePr>
          <p:nvPr/>
        </p:nvGraphicFramePr>
        <p:xfrm>
          <a:off x="2648582" y="3356992"/>
          <a:ext cx="658233" cy="176143"/>
        </p:xfrm>
        <a:graphic>
          <a:graphicData uri="http://schemas.openxmlformats.org/presentationml/2006/ole">
            <p:oleObj spid="_x0000_s72716" name="Equation" r:id="rId14" imgW="660240" imgH="177480" progId="Equation.DSMT4">
              <p:embed/>
            </p:oleObj>
          </a:graphicData>
        </a:graphic>
      </p:graphicFrame>
      <p:graphicFrame>
        <p:nvGraphicFramePr>
          <p:cNvPr id="53" name="Object 13"/>
          <p:cNvGraphicFramePr>
            <a:graphicFrameLocks noChangeAspect="1"/>
          </p:cNvGraphicFramePr>
          <p:nvPr/>
        </p:nvGraphicFramePr>
        <p:xfrm>
          <a:off x="288032" y="3717032"/>
          <a:ext cx="653106" cy="126604"/>
        </p:xfrm>
        <a:graphic>
          <a:graphicData uri="http://schemas.openxmlformats.org/presentationml/2006/ole">
            <p:oleObj spid="_x0000_s72717" name="Equation" r:id="rId15" imgW="1041120" imgH="203040" progId="Equation.DSMT4">
              <p:embed/>
            </p:oleObj>
          </a:graphicData>
        </a:graphic>
      </p:graphicFrame>
      <p:graphicFrame>
        <p:nvGraphicFramePr>
          <p:cNvPr id="54" name="Object 14"/>
          <p:cNvGraphicFramePr>
            <a:graphicFrameLocks noChangeAspect="1"/>
          </p:cNvGraphicFramePr>
          <p:nvPr/>
        </p:nvGraphicFramePr>
        <p:xfrm>
          <a:off x="4176464" y="3429000"/>
          <a:ext cx="597094" cy="126604"/>
        </p:xfrm>
        <a:graphic>
          <a:graphicData uri="http://schemas.openxmlformats.org/presentationml/2006/ole">
            <p:oleObj spid="_x0000_s72718" name="Equation" r:id="rId16" imgW="952200" imgH="203040" progId="Equation.DSMT4">
              <p:embed/>
            </p:oleObj>
          </a:graphicData>
        </a:graphic>
      </p:graphicFrame>
      <p:graphicFrame>
        <p:nvGraphicFramePr>
          <p:cNvPr id="55" name="Object 15"/>
          <p:cNvGraphicFramePr>
            <a:graphicFrameLocks noChangeAspect="1"/>
          </p:cNvGraphicFramePr>
          <p:nvPr/>
        </p:nvGraphicFramePr>
        <p:xfrm>
          <a:off x="4176464" y="4022477"/>
          <a:ext cx="684472" cy="126603"/>
        </p:xfrm>
        <a:graphic>
          <a:graphicData uri="http://schemas.openxmlformats.org/presentationml/2006/ole">
            <p:oleObj spid="_x0000_s72719" name="Equation" r:id="rId17" imgW="1091880" imgH="203040" progId="Equation.DSMT4">
              <p:embed/>
            </p:oleObj>
          </a:graphicData>
        </a:graphic>
      </p:graphicFrame>
      <p:graphicFrame>
        <p:nvGraphicFramePr>
          <p:cNvPr id="56" name="Object 16"/>
          <p:cNvGraphicFramePr>
            <a:graphicFrameLocks noChangeAspect="1"/>
          </p:cNvGraphicFramePr>
          <p:nvPr/>
        </p:nvGraphicFramePr>
        <p:xfrm>
          <a:off x="432048" y="4221088"/>
          <a:ext cx="685593" cy="150131"/>
        </p:xfrm>
        <a:graphic>
          <a:graphicData uri="http://schemas.openxmlformats.org/presentationml/2006/ole">
            <p:oleObj spid="_x0000_s72720" name="Equation" r:id="rId18" imgW="1091880" imgH="241200" progId="Equation.DSMT4">
              <p:embed/>
            </p:oleObj>
          </a:graphicData>
        </a:graphic>
      </p:graphicFrame>
      <p:graphicFrame>
        <p:nvGraphicFramePr>
          <p:cNvPr id="57" name="Object 17"/>
          <p:cNvGraphicFramePr>
            <a:graphicFrameLocks noChangeAspect="1"/>
          </p:cNvGraphicFramePr>
          <p:nvPr/>
        </p:nvGraphicFramePr>
        <p:xfrm>
          <a:off x="1172093" y="5149847"/>
          <a:ext cx="853630" cy="150131"/>
        </p:xfrm>
        <a:graphic>
          <a:graphicData uri="http://schemas.openxmlformats.org/presentationml/2006/ole">
            <p:oleObj spid="_x0000_s72721" name="Equation" r:id="rId19" imgW="1358640" imgH="241200" progId="Equation.DSMT4">
              <p:embed/>
            </p:oleObj>
          </a:graphicData>
        </a:graphic>
      </p:graphicFrame>
      <p:graphicFrame>
        <p:nvGraphicFramePr>
          <p:cNvPr id="58" name="Object 18"/>
          <p:cNvGraphicFramePr>
            <a:graphicFrameLocks noChangeAspect="1"/>
          </p:cNvGraphicFramePr>
          <p:nvPr/>
        </p:nvGraphicFramePr>
        <p:xfrm>
          <a:off x="2387249" y="5430153"/>
          <a:ext cx="749448" cy="126603"/>
        </p:xfrm>
        <a:graphic>
          <a:graphicData uri="http://schemas.openxmlformats.org/presentationml/2006/ole">
            <p:oleObj spid="_x0000_s72722" name="Equation" r:id="rId20" imgW="1193760" imgH="203040" progId="Equation.DSMT4">
              <p:embed/>
            </p:oleObj>
          </a:graphicData>
        </a:graphic>
      </p:graphicFrame>
      <p:graphicFrame>
        <p:nvGraphicFramePr>
          <p:cNvPr id="59" name="Object 19"/>
          <p:cNvGraphicFramePr>
            <a:graphicFrameLocks noChangeAspect="1"/>
          </p:cNvGraphicFramePr>
          <p:nvPr/>
        </p:nvGraphicFramePr>
        <p:xfrm>
          <a:off x="3441579" y="5201017"/>
          <a:ext cx="892839" cy="150131"/>
        </p:xfrm>
        <a:graphic>
          <a:graphicData uri="http://schemas.openxmlformats.org/presentationml/2006/ole">
            <p:oleObj spid="_x0000_s72723" name="Equation" r:id="rId21" imgW="1422360" imgH="241200" progId="Equation.DSMT4">
              <p:embed/>
            </p:oleObj>
          </a:graphicData>
        </a:graphic>
      </p:graphicFrame>
      <p:graphicFrame>
        <p:nvGraphicFramePr>
          <p:cNvPr id="60" name="Object 20"/>
          <p:cNvGraphicFramePr>
            <a:graphicFrameLocks noChangeAspect="1"/>
          </p:cNvGraphicFramePr>
          <p:nvPr/>
        </p:nvGraphicFramePr>
        <p:xfrm>
          <a:off x="4176464" y="4365104"/>
          <a:ext cx="884997" cy="150131"/>
        </p:xfrm>
        <a:graphic>
          <a:graphicData uri="http://schemas.openxmlformats.org/presentationml/2006/ole">
            <p:oleObj spid="_x0000_s72724" name="Equation" r:id="rId22" imgW="1409400" imgH="241200" progId="Equation.DSMT4">
              <p:embed/>
            </p:oleObj>
          </a:graphicData>
        </a:graphic>
      </p:graphicFrame>
      <p:sp>
        <p:nvSpPr>
          <p:cNvPr id="61" name="TextBox 60"/>
          <p:cNvSpPr txBox="1"/>
          <p:nvPr/>
        </p:nvSpPr>
        <p:spPr>
          <a:xfrm>
            <a:off x="3816424" y="2348880"/>
            <a:ext cx="1683538" cy="276999"/>
          </a:xfrm>
          <a:prstGeom prst="rect">
            <a:avLst/>
          </a:prstGeom>
          <a:noFill/>
        </p:spPr>
        <p:txBody>
          <a:bodyPr wrap="none" rtlCol="0">
            <a:spAutoFit/>
          </a:bodyPr>
          <a:lstStyle/>
          <a:p>
            <a:r>
              <a:rPr lang="en-US" altLang="ko-KR" sz="1200" smtClean="0"/>
              <a:t>Cylinder Torso Model</a:t>
            </a:r>
            <a:endParaRPr lang="ko-KR" altLang="en-US" sz="1200" dirty="0"/>
          </a:p>
        </p:txBody>
      </p:sp>
      <p:cxnSp>
        <p:nvCxnSpPr>
          <p:cNvPr id="62" name="직선 화살표 연결선 61"/>
          <p:cNvCxnSpPr>
            <a:stCxn id="61" idx="3"/>
          </p:cNvCxnSpPr>
          <p:nvPr/>
        </p:nvCxnSpPr>
        <p:spPr>
          <a:xfrm>
            <a:off x="5499962" y="2487380"/>
            <a:ext cx="404694" cy="3655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직선 화살표 연결선 62"/>
          <p:cNvCxnSpPr>
            <a:stCxn id="61" idx="1"/>
            <a:endCxn id="23" idx="7"/>
          </p:cNvCxnSpPr>
          <p:nvPr/>
        </p:nvCxnSpPr>
        <p:spPr>
          <a:xfrm rot="10800000" flipV="1">
            <a:off x="3539250" y="2487380"/>
            <a:ext cx="277174" cy="3118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179512" y="548680"/>
            <a:ext cx="8712969" cy="1061829"/>
          </a:xfrm>
          <a:prstGeom prst="rect">
            <a:avLst/>
          </a:prstGeom>
          <a:noFill/>
        </p:spPr>
        <p:txBody>
          <a:bodyPr wrap="square" rtlCol="0">
            <a:spAutoFit/>
          </a:bodyPr>
          <a:lstStyle/>
          <a:p>
            <a:pPr>
              <a:lnSpc>
                <a:spcPct val="150000"/>
              </a:lnSpc>
              <a:buFontTx/>
              <a:buChar char="-"/>
            </a:pPr>
            <a:r>
              <a:rPr lang="en-US" altLang="ko-KR" sz="1400" dirty="0" smtClean="0"/>
              <a:t> </a:t>
            </a:r>
            <a:r>
              <a:rPr lang="ko-KR" altLang="en-US" sz="1400" dirty="0" smtClean="0"/>
              <a:t>심장 </a:t>
            </a:r>
            <a:r>
              <a:rPr lang="ko-KR" altLang="en-US" sz="1400" dirty="0" err="1" smtClean="0"/>
              <a:t>쌍극자</a:t>
            </a:r>
            <a:r>
              <a:rPr lang="ko-KR" altLang="en-US" sz="1400" dirty="0" smtClean="0"/>
              <a:t> 데이터를 이용하여</a:t>
            </a:r>
            <a:r>
              <a:rPr lang="en-US" altLang="ko-KR" sz="1400" dirty="0" smtClean="0"/>
              <a:t>, multi-patch </a:t>
            </a:r>
            <a:r>
              <a:rPr lang="ko-KR" altLang="en-US" sz="1400" dirty="0" smtClean="0"/>
              <a:t>방식으로 측정된 데이터의 이론적 관계를 보여 주기 위하여</a:t>
            </a:r>
            <a:r>
              <a:rPr lang="en-US" altLang="ko-KR" sz="1400" dirty="0" smtClean="0"/>
              <a:t> simple</a:t>
            </a:r>
            <a:r>
              <a:rPr lang="ko-KR" altLang="en-US" sz="1400" dirty="0" smtClean="0"/>
              <a:t>한 </a:t>
            </a:r>
            <a:r>
              <a:rPr lang="ko-KR" altLang="en-US" sz="1400" dirty="0" err="1" smtClean="0"/>
              <a:t>실린더형의</a:t>
            </a:r>
            <a:r>
              <a:rPr lang="ko-KR" altLang="en-US" sz="1400" dirty="0" smtClean="0"/>
              <a:t> 인체 </a:t>
            </a:r>
            <a:r>
              <a:rPr lang="en-US" altLang="ko-KR" sz="1400" dirty="0" smtClean="0"/>
              <a:t>Torso </a:t>
            </a:r>
            <a:r>
              <a:rPr lang="ko-KR" altLang="en-US" sz="1400" dirty="0" smtClean="0"/>
              <a:t>모델 구성</a:t>
            </a:r>
            <a:endParaRPr lang="en-US" altLang="ko-KR" sz="1400" dirty="0" smtClean="0"/>
          </a:p>
          <a:p>
            <a:pPr>
              <a:lnSpc>
                <a:spcPct val="150000"/>
              </a:lnSpc>
              <a:buFontTx/>
              <a:buChar char="-"/>
            </a:pPr>
            <a:r>
              <a:rPr lang="en-US" altLang="ko-KR" sz="1400" dirty="0" smtClean="0"/>
              <a:t> </a:t>
            </a:r>
            <a:r>
              <a:rPr lang="ko-KR" altLang="en-US" sz="1400" dirty="0" smtClean="0"/>
              <a:t>실제 인체의 몸통</a:t>
            </a:r>
            <a:r>
              <a:rPr lang="en-US" altLang="ko-KR" sz="1400" dirty="0" smtClean="0"/>
              <a:t>(Torso)</a:t>
            </a:r>
            <a:r>
              <a:rPr lang="ko-KR" altLang="en-US" sz="1400" dirty="0" smtClean="0"/>
              <a:t>는 타원에 가까우나</a:t>
            </a:r>
            <a:r>
              <a:rPr lang="en-US" altLang="ko-KR" sz="1400" dirty="0" smtClean="0"/>
              <a:t>, </a:t>
            </a:r>
            <a:r>
              <a:rPr lang="ko-KR" altLang="en-US" sz="1400" dirty="0" smtClean="0"/>
              <a:t>실험적 데이터 계산을 위하여 원통형 모델로 간주함</a:t>
            </a:r>
            <a:r>
              <a:rPr lang="en-US" altLang="ko-KR" sz="1400" dirty="0" smtClean="0"/>
              <a:t>.</a:t>
            </a:r>
            <a:r>
              <a:rPr lang="en-US" altLang="ko-KR" sz="1400" dirty="0" smtClean="0">
                <a:sym typeface="Wingdings" pitchFamily="2" charset="2"/>
              </a:rPr>
              <a:t>.</a:t>
            </a:r>
            <a:endParaRPr lang="ko-KR" altLang="en-US" sz="1400" dirty="0"/>
          </a:p>
        </p:txBody>
      </p:sp>
      <p:sp>
        <p:nvSpPr>
          <p:cNvPr id="65" name="Rectangle 4"/>
          <p:cNvSpPr>
            <a:spLocks noChangeArrowheads="1"/>
          </p:cNvSpPr>
          <p:nvPr/>
        </p:nvSpPr>
        <p:spPr bwMode="auto">
          <a:xfrm>
            <a:off x="35496" y="44624"/>
            <a:ext cx="4081567"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Simple</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Projection of Heart Dipole</a:t>
            </a:r>
            <a:endParaRPr lang="en-US" altLang="ko-KR" sz="2000" dirty="0">
              <a:latin typeface="Times New Roman" pitchFamily="18" charset="0"/>
              <a:ea typeface="바탕" pitchFamily="18" charset="-127"/>
              <a:cs typeface="Times New Roman" pitchFamily="18" charset="0"/>
            </a:endParaRPr>
          </a:p>
        </p:txBody>
      </p:sp>
      <p:sp>
        <p:nvSpPr>
          <p:cNvPr id="67" name="슬라이드 번호 개체 틀 66"/>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8</a:t>
            </a:fld>
            <a:endParaRPr lang="ko-KR"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4644008" y="281011"/>
            <a:ext cx="4373562" cy="5956301"/>
            <a:chOff x="1604963" y="307975"/>
            <a:chExt cx="4373562" cy="5956301"/>
          </a:xfrm>
        </p:grpSpPr>
        <p:grpSp>
          <p:nvGrpSpPr>
            <p:cNvPr id="3" name="Group 206"/>
            <p:cNvGrpSpPr>
              <a:grpSpLocks/>
            </p:cNvGrpSpPr>
            <p:nvPr/>
          </p:nvGrpSpPr>
          <p:grpSpPr bwMode="auto">
            <a:xfrm>
              <a:off x="1606552" y="307976"/>
              <a:ext cx="4371980" cy="3840173"/>
              <a:chOff x="1012" y="194"/>
              <a:chExt cx="2754" cy="2419"/>
            </a:xfrm>
          </p:grpSpPr>
          <p:sp>
            <p:nvSpPr>
              <p:cNvPr id="191" name="Rectangle 6"/>
              <p:cNvSpPr>
                <a:spLocks noChangeArrowheads="1"/>
              </p:cNvSpPr>
              <p:nvPr/>
            </p:nvSpPr>
            <p:spPr bwMode="auto">
              <a:xfrm>
                <a:off x="1281" y="324"/>
                <a:ext cx="2375" cy="44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2" name="Rectangle 7"/>
              <p:cNvSpPr>
                <a:spLocks noChangeArrowheads="1"/>
              </p:cNvSpPr>
              <p:nvPr/>
            </p:nvSpPr>
            <p:spPr bwMode="auto">
              <a:xfrm>
                <a:off x="1281" y="324"/>
                <a:ext cx="2375" cy="443"/>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3" name="Line 8"/>
              <p:cNvSpPr>
                <a:spLocks noChangeShapeType="1"/>
              </p:cNvSpPr>
              <p:nvPr/>
            </p:nvSpPr>
            <p:spPr bwMode="auto">
              <a:xfrm>
                <a:off x="1281" y="324"/>
                <a:ext cx="237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4" name="Line 9"/>
              <p:cNvSpPr>
                <a:spLocks noChangeShapeType="1"/>
              </p:cNvSpPr>
              <p:nvPr/>
            </p:nvSpPr>
            <p:spPr bwMode="auto">
              <a:xfrm>
                <a:off x="1281" y="767"/>
                <a:ext cx="237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5" name="Line 10"/>
              <p:cNvSpPr>
                <a:spLocks noChangeShapeType="1"/>
              </p:cNvSpPr>
              <p:nvPr/>
            </p:nvSpPr>
            <p:spPr bwMode="auto">
              <a:xfrm flipV="1">
                <a:off x="3656" y="324"/>
                <a:ext cx="1" cy="44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6" name="Line 11"/>
              <p:cNvSpPr>
                <a:spLocks noChangeShapeType="1"/>
              </p:cNvSpPr>
              <p:nvPr/>
            </p:nvSpPr>
            <p:spPr bwMode="auto">
              <a:xfrm flipV="1">
                <a:off x="1281" y="324"/>
                <a:ext cx="1" cy="44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7" name="Line 12"/>
              <p:cNvSpPr>
                <a:spLocks noChangeShapeType="1"/>
              </p:cNvSpPr>
              <p:nvPr/>
            </p:nvSpPr>
            <p:spPr bwMode="auto">
              <a:xfrm>
                <a:off x="1281" y="767"/>
                <a:ext cx="237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8" name="Line 13"/>
              <p:cNvSpPr>
                <a:spLocks noChangeShapeType="1"/>
              </p:cNvSpPr>
              <p:nvPr/>
            </p:nvSpPr>
            <p:spPr bwMode="auto">
              <a:xfrm flipV="1">
                <a:off x="1281" y="324"/>
                <a:ext cx="1" cy="44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9" name="Line 14"/>
              <p:cNvSpPr>
                <a:spLocks noChangeShapeType="1"/>
              </p:cNvSpPr>
              <p:nvPr/>
            </p:nvSpPr>
            <p:spPr bwMode="auto">
              <a:xfrm flipV="1">
                <a:off x="1281" y="740"/>
                <a:ext cx="1" cy="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00" name="Line 15"/>
              <p:cNvSpPr>
                <a:spLocks noChangeShapeType="1"/>
              </p:cNvSpPr>
              <p:nvPr/>
            </p:nvSpPr>
            <p:spPr bwMode="auto">
              <a:xfrm>
                <a:off x="1281" y="324"/>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01" name="Rectangle 16"/>
              <p:cNvSpPr>
                <a:spLocks noChangeArrowheads="1"/>
              </p:cNvSpPr>
              <p:nvPr/>
            </p:nvSpPr>
            <p:spPr bwMode="auto">
              <a:xfrm>
                <a:off x="1268" y="781"/>
                <a:ext cx="6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02" name="Line 17"/>
              <p:cNvSpPr>
                <a:spLocks noChangeShapeType="1"/>
              </p:cNvSpPr>
              <p:nvPr/>
            </p:nvSpPr>
            <p:spPr bwMode="auto">
              <a:xfrm flipV="1">
                <a:off x="1519" y="740"/>
                <a:ext cx="1" cy="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03" name="Line 18"/>
              <p:cNvSpPr>
                <a:spLocks noChangeShapeType="1"/>
              </p:cNvSpPr>
              <p:nvPr/>
            </p:nvSpPr>
            <p:spPr bwMode="auto">
              <a:xfrm>
                <a:off x="1519" y="324"/>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04" name="Rectangle 19"/>
              <p:cNvSpPr>
                <a:spLocks noChangeArrowheads="1"/>
              </p:cNvSpPr>
              <p:nvPr/>
            </p:nvSpPr>
            <p:spPr bwMode="auto">
              <a:xfrm>
                <a:off x="1473" y="781"/>
                <a:ext cx="137"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05" name="Line 20"/>
              <p:cNvSpPr>
                <a:spLocks noChangeShapeType="1"/>
              </p:cNvSpPr>
              <p:nvPr/>
            </p:nvSpPr>
            <p:spPr bwMode="auto">
              <a:xfrm flipV="1">
                <a:off x="1756" y="740"/>
                <a:ext cx="1" cy="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06" name="Line 21"/>
              <p:cNvSpPr>
                <a:spLocks noChangeShapeType="1"/>
              </p:cNvSpPr>
              <p:nvPr/>
            </p:nvSpPr>
            <p:spPr bwMode="auto">
              <a:xfrm>
                <a:off x="1756" y="324"/>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07" name="Rectangle 22"/>
              <p:cNvSpPr>
                <a:spLocks noChangeArrowheads="1"/>
              </p:cNvSpPr>
              <p:nvPr/>
            </p:nvSpPr>
            <p:spPr bwMode="auto">
              <a:xfrm>
                <a:off x="1692" y="781"/>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08" name="Line 23"/>
              <p:cNvSpPr>
                <a:spLocks noChangeShapeType="1"/>
              </p:cNvSpPr>
              <p:nvPr/>
            </p:nvSpPr>
            <p:spPr bwMode="auto">
              <a:xfrm flipV="1">
                <a:off x="1994" y="740"/>
                <a:ext cx="1" cy="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09" name="Line 24"/>
              <p:cNvSpPr>
                <a:spLocks noChangeShapeType="1"/>
              </p:cNvSpPr>
              <p:nvPr/>
            </p:nvSpPr>
            <p:spPr bwMode="auto">
              <a:xfrm>
                <a:off x="1994" y="324"/>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10" name="Rectangle 25"/>
              <p:cNvSpPr>
                <a:spLocks noChangeArrowheads="1"/>
              </p:cNvSpPr>
              <p:nvPr/>
            </p:nvSpPr>
            <p:spPr bwMode="auto">
              <a:xfrm>
                <a:off x="1930" y="781"/>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11" name="Line 26"/>
              <p:cNvSpPr>
                <a:spLocks noChangeShapeType="1"/>
              </p:cNvSpPr>
              <p:nvPr/>
            </p:nvSpPr>
            <p:spPr bwMode="auto">
              <a:xfrm flipV="1">
                <a:off x="2231" y="740"/>
                <a:ext cx="1" cy="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12" name="Line 27"/>
              <p:cNvSpPr>
                <a:spLocks noChangeShapeType="1"/>
              </p:cNvSpPr>
              <p:nvPr/>
            </p:nvSpPr>
            <p:spPr bwMode="auto">
              <a:xfrm>
                <a:off x="2231" y="324"/>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13" name="Rectangle 28"/>
              <p:cNvSpPr>
                <a:spLocks noChangeArrowheads="1"/>
              </p:cNvSpPr>
              <p:nvPr/>
            </p:nvSpPr>
            <p:spPr bwMode="auto">
              <a:xfrm>
                <a:off x="2167" y="781"/>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14" name="Line 29"/>
              <p:cNvSpPr>
                <a:spLocks noChangeShapeType="1"/>
              </p:cNvSpPr>
              <p:nvPr/>
            </p:nvSpPr>
            <p:spPr bwMode="auto">
              <a:xfrm flipV="1">
                <a:off x="2468" y="740"/>
                <a:ext cx="1" cy="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15" name="Line 30"/>
              <p:cNvSpPr>
                <a:spLocks noChangeShapeType="1"/>
              </p:cNvSpPr>
              <p:nvPr/>
            </p:nvSpPr>
            <p:spPr bwMode="auto">
              <a:xfrm>
                <a:off x="2468" y="324"/>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16" name="Rectangle 31"/>
              <p:cNvSpPr>
                <a:spLocks noChangeArrowheads="1"/>
              </p:cNvSpPr>
              <p:nvPr/>
            </p:nvSpPr>
            <p:spPr bwMode="auto">
              <a:xfrm>
                <a:off x="2405" y="781"/>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17" name="Line 32"/>
              <p:cNvSpPr>
                <a:spLocks noChangeShapeType="1"/>
              </p:cNvSpPr>
              <p:nvPr/>
            </p:nvSpPr>
            <p:spPr bwMode="auto">
              <a:xfrm flipV="1">
                <a:off x="2706" y="740"/>
                <a:ext cx="1" cy="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18" name="Line 33"/>
              <p:cNvSpPr>
                <a:spLocks noChangeShapeType="1"/>
              </p:cNvSpPr>
              <p:nvPr/>
            </p:nvSpPr>
            <p:spPr bwMode="auto">
              <a:xfrm>
                <a:off x="2706" y="324"/>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19" name="Rectangle 34"/>
              <p:cNvSpPr>
                <a:spLocks noChangeArrowheads="1"/>
              </p:cNvSpPr>
              <p:nvPr/>
            </p:nvSpPr>
            <p:spPr bwMode="auto">
              <a:xfrm>
                <a:off x="2642" y="781"/>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20" name="Line 35"/>
              <p:cNvSpPr>
                <a:spLocks noChangeShapeType="1"/>
              </p:cNvSpPr>
              <p:nvPr/>
            </p:nvSpPr>
            <p:spPr bwMode="auto">
              <a:xfrm flipV="1">
                <a:off x="2943" y="740"/>
                <a:ext cx="1" cy="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21" name="Line 36"/>
              <p:cNvSpPr>
                <a:spLocks noChangeShapeType="1"/>
              </p:cNvSpPr>
              <p:nvPr/>
            </p:nvSpPr>
            <p:spPr bwMode="auto">
              <a:xfrm>
                <a:off x="2943" y="324"/>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22" name="Rectangle 37"/>
              <p:cNvSpPr>
                <a:spLocks noChangeArrowheads="1"/>
              </p:cNvSpPr>
              <p:nvPr/>
            </p:nvSpPr>
            <p:spPr bwMode="auto">
              <a:xfrm>
                <a:off x="2879" y="781"/>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23" name="Line 38"/>
              <p:cNvSpPr>
                <a:spLocks noChangeShapeType="1"/>
              </p:cNvSpPr>
              <p:nvPr/>
            </p:nvSpPr>
            <p:spPr bwMode="auto">
              <a:xfrm flipV="1">
                <a:off x="3181" y="740"/>
                <a:ext cx="1" cy="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24" name="Line 39"/>
              <p:cNvSpPr>
                <a:spLocks noChangeShapeType="1"/>
              </p:cNvSpPr>
              <p:nvPr/>
            </p:nvSpPr>
            <p:spPr bwMode="auto">
              <a:xfrm>
                <a:off x="3181" y="324"/>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25" name="Rectangle 40"/>
              <p:cNvSpPr>
                <a:spLocks noChangeArrowheads="1"/>
              </p:cNvSpPr>
              <p:nvPr/>
            </p:nvSpPr>
            <p:spPr bwMode="auto">
              <a:xfrm>
                <a:off x="3117" y="781"/>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26" name="Line 41"/>
              <p:cNvSpPr>
                <a:spLocks noChangeShapeType="1"/>
              </p:cNvSpPr>
              <p:nvPr/>
            </p:nvSpPr>
            <p:spPr bwMode="auto">
              <a:xfrm flipV="1">
                <a:off x="3418" y="740"/>
                <a:ext cx="1" cy="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27" name="Line 42"/>
              <p:cNvSpPr>
                <a:spLocks noChangeShapeType="1"/>
              </p:cNvSpPr>
              <p:nvPr/>
            </p:nvSpPr>
            <p:spPr bwMode="auto">
              <a:xfrm>
                <a:off x="3418" y="324"/>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28" name="Rectangle 43"/>
              <p:cNvSpPr>
                <a:spLocks noChangeArrowheads="1"/>
              </p:cNvSpPr>
              <p:nvPr/>
            </p:nvSpPr>
            <p:spPr bwMode="auto">
              <a:xfrm>
                <a:off x="3354" y="781"/>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29" name="Line 44"/>
              <p:cNvSpPr>
                <a:spLocks noChangeShapeType="1"/>
              </p:cNvSpPr>
              <p:nvPr/>
            </p:nvSpPr>
            <p:spPr bwMode="auto">
              <a:xfrm flipV="1">
                <a:off x="3656" y="740"/>
                <a:ext cx="1" cy="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30" name="Line 45"/>
              <p:cNvSpPr>
                <a:spLocks noChangeShapeType="1"/>
              </p:cNvSpPr>
              <p:nvPr/>
            </p:nvSpPr>
            <p:spPr bwMode="auto">
              <a:xfrm>
                <a:off x="3656" y="324"/>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31" name="Rectangle 46"/>
              <p:cNvSpPr>
                <a:spLocks noChangeArrowheads="1"/>
              </p:cNvSpPr>
              <p:nvPr/>
            </p:nvSpPr>
            <p:spPr bwMode="auto">
              <a:xfrm>
                <a:off x="3592" y="781"/>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32" name="Line 47"/>
              <p:cNvSpPr>
                <a:spLocks noChangeShapeType="1"/>
              </p:cNvSpPr>
              <p:nvPr/>
            </p:nvSpPr>
            <p:spPr bwMode="auto">
              <a:xfrm>
                <a:off x="1281" y="767"/>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33" name="Line 48"/>
              <p:cNvSpPr>
                <a:spLocks noChangeShapeType="1"/>
              </p:cNvSpPr>
              <p:nvPr/>
            </p:nvSpPr>
            <p:spPr bwMode="auto">
              <a:xfrm flipH="1">
                <a:off x="3628" y="767"/>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34" name="Rectangle 49"/>
              <p:cNvSpPr>
                <a:spLocks noChangeArrowheads="1"/>
              </p:cNvSpPr>
              <p:nvPr/>
            </p:nvSpPr>
            <p:spPr bwMode="auto">
              <a:xfrm>
                <a:off x="1117" y="731"/>
                <a:ext cx="192"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35" name="Line 50"/>
              <p:cNvSpPr>
                <a:spLocks noChangeShapeType="1"/>
              </p:cNvSpPr>
              <p:nvPr/>
            </p:nvSpPr>
            <p:spPr bwMode="auto">
              <a:xfrm>
                <a:off x="1281" y="616"/>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36" name="Line 51"/>
              <p:cNvSpPr>
                <a:spLocks noChangeShapeType="1"/>
              </p:cNvSpPr>
              <p:nvPr/>
            </p:nvSpPr>
            <p:spPr bwMode="auto">
              <a:xfrm flipH="1">
                <a:off x="3628" y="616"/>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37" name="Rectangle 52"/>
              <p:cNvSpPr>
                <a:spLocks noChangeArrowheads="1"/>
              </p:cNvSpPr>
              <p:nvPr/>
            </p:nvSpPr>
            <p:spPr bwMode="auto">
              <a:xfrm>
                <a:off x="1231" y="580"/>
                <a:ext cx="6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38" name="Line 53"/>
              <p:cNvSpPr>
                <a:spLocks noChangeShapeType="1"/>
              </p:cNvSpPr>
              <p:nvPr/>
            </p:nvSpPr>
            <p:spPr bwMode="auto">
              <a:xfrm>
                <a:off x="1281" y="470"/>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39" name="Line 54"/>
              <p:cNvSpPr>
                <a:spLocks noChangeShapeType="1"/>
              </p:cNvSpPr>
              <p:nvPr/>
            </p:nvSpPr>
            <p:spPr bwMode="auto">
              <a:xfrm flipH="1">
                <a:off x="3628" y="470"/>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40" name="Rectangle 55"/>
              <p:cNvSpPr>
                <a:spLocks noChangeArrowheads="1"/>
              </p:cNvSpPr>
              <p:nvPr/>
            </p:nvSpPr>
            <p:spPr bwMode="auto">
              <a:xfrm>
                <a:off x="1135" y="434"/>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41" name="Line 56"/>
              <p:cNvSpPr>
                <a:spLocks noChangeShapeType="1"/>
              </p:cNvSpPr>
              <p:nvPr/>
            </p:nvSpPr>
            <p:spPr bwMode="auto">
              <a:xfrm>
                <a:off x="1281" y="324"/>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42" name="Line 57"/>
              <p:cNvSpPr>
                <a:spLocks noChangeShapeType="1"/>
              </p:cNvSpPr>
              <p:nvPr/>
            </p:nvSpPr>
            <p:spPr bwMode="auto">
              <a:xfrm flipH="1">
                <a:off x="3628" y="324"/>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43" name="Rectangle 58"/>
              <p:cNvSpPr>
                <a:spLocks noChangeArrowheads="1"/>
              </p:cNvSpPr>
              <p:nvPr/>
            </p:nvSpPr>
            <p:spPr bwMode="auto">
              <a:xfrm>
                <a:off x="1135" y="288"/>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44" name="Line 59"/>
              <p:cNvSpPr>
                <a:spLocks noChangeShapeType="1"/>
              </p:cNvSpPr>
              <p:nvPr/>
            </p:nvSpPr>
            <p:spPr bwMode="auto">
              <a:xfrm>
                <a:off x="1281" y="324"/>
                <a:ext cx="237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45" name="Line 60"/>
              <p:cNvSpPr>
                <a:spLocks noChangeShapeType="1"/>
              </p:cNvSpPr>
              <p:nvPr/>
            </p:nvSpPr>
            <p:spPr bwMode="auto">
              <a:xfrm>
                <a:off x="1281" y="767"/>
                <a:ext cx="237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46" name="Line 61"/>
              <p:cNvSpPr>
                <a:spLocks noChangeShapeType="1"/>
              </p:cNvSpPr>
              <p:nvPr/>
            </p:nvSpPr>
            <p:spPr bwMode="auto">
              <a:xfrm flipV="1">
                <a:off x="3656" y="324"/>
                <a:ext cx="1" cy="44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47" name="Line 62"/>
              <p:cNvSpPr>
                <a:spLocks noChangeShapeType="1"/>
              </p:cNvSpPr>
              <p:nvPr/>
            </p:nvSpPr>
            <p:spPr bwMode="auto">
              <a:xfrm flipV="1">
                <a:off x="1281" y="324"/>
                <a:ext cx="1" cy="44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48" name="Freeform 63"/>
              <p:cNvSpPr>
                <a:spLocks/>
              </p:cNvSpPr>
              <p:nvPr/>
            </p:nvSpPr>
            <p:spPr bwMode="auto">
              <a:xfrm>
                <a:off x="1281" y="434"/>
                <a:ext cx="461" cy="201"/>
              </a:xfrm>
              <a:custGeom>
                <a:avLst/>
                <a:gdLst/>
                <a:ahLst/>
                <a:cxnLst>
                  <a:cxn ang="0">
                    <a:pos x="5" y="192"/>
                  </a:cxn>
                  <a:cxn ang="0">
                    <a:pos x="19" y="192"/>
                  </a:cxn>
                  <a:cxn ang="0">
                    <a:pos x="32" y="192"/>
                  </a:cxn>
                  <a:cxn ang="0">
                    <a:pos x="46" y="192"/>
                  </a:cxn>
                  <a:cxn ang="0">
                    <a:pos x="60" y="187"/>
                  </a:cxn>
                  <a:cxn ang="0">
                    <a:pos x="73" y="182"/>
                  </a:cxn>
                  <a:cxn ang="0">
                    <a:pos x="82" y="182"/>
                  </a:cxn>
                  <a:cxn ang="0">
                    <a:pos x="96" y="182"/>
                  </a:cxn>
                  <a:cxn ang="0">
                    <a:pos x="110" y="182"/>
                  </a:cxn>
                  <a:cxn ang="0">
                    <a:pos x="128" y="182"/>
                  </a:cxn>
                  <a:cxn ang="0">
                    <a:pos x="133" y="182"/>
                  </a:cxn>
                  <a:cxn ang="0">
                    <a:pos x="146" y="182"/>
                  </a:cxn>
                  <a:cxn ang="0">
                    <a:pos x="156" y="182"/>
                  </a:cxn>
                  <a:cxn ang="0">
                    <a:pos x="169" y="187"/>
                  </a:cxn>
                  <a:cxn ang="0">
                    <a:pos x="174" y="182"/>
                  </a:cxn>
                  <a:cxn ang="0">
                    <a:pos x="192" y="182"/>
                  </a:cxn>
                  <a:cxn ang="0">
                    <a:pos x="197" y="182"/>
                  </a:cxn>
                  <a:cxn ang="0">
                    <a:pos x="210" y="182"/>
                  </a:cxn>
                  <a:cxn ang="0">
                    <a:pos x="219" y="182"/>
                  </a:cxn>
                  <a:cxn ang="0">
                    <a:pos x="233" y="182"/>
                  </a:cxn>
                  <a:cxn ang="0">
                    <a:pos x="238" y="182"/>
                  </a:cxn>
                  <a:cxn ang="0">
                    <a:pos x="251" y="182"/>
                  </a:cxn>
                  <a:cxn ang="0">
                    <a:pos x="265" y="182"/>
                  </a:cxn>
                  <a:cxn ang="0">
                    <a:pos x="283" y="182"/>
                  </a:cxn>
                  <a:cxn ang="0">
                    <a:pos x="288" y="182"/>
                  </a:cxn>
                  <a:cxn ang="0">
                    <a:pos x="302" y="182"/>
                  </a:cxn>
                  <a:cxn ang="0">
                    <a:pos x="311" y="173"/>
                  </a:cxn>
                  <a:cxn ang="0">
                    <a:pos x="324" y="178"/>
                  </a:cxn>
                  <a:cxn ang="0">
                    <a:pos x="338" y="182"/>
                  </a:cxn>
                  <a:cxn ang="0">
                    <a:pos x="347" y="182"/>
                  </a:cxn>
                  <a:cxn ang="0">
                    <a:pos x="361" y="192"/>
                  </a:cxn>
                  <a:cxn ang="0">
                    <a:pos x="366" y="201"/>
                  </a:cxn>
                  <a:cxn ang="0">
                    <a:pos x="370" y="119"/>
                  </a:cxn>
                  <a:cxn ang="0">
                    <a:pos x="379" y="36"/>
                  </a:cxn>
                  <a:cxn ang="0">
                    <a:pos x="384" y="50"/>
                  </a:cxn>
                  <a:cxn ang="0">
                    <a:pos x="393" y="119"/>
                  </a:cxn>
                  <a:cxn ang="0">
                    <a:pos x="398" y="173"/>
                  </a:cxn>
                  <a:cxn ang="0">
                    <a:pos x="411" y="187"/>
                  </a:cxn>
                  <a:cxn ang="0">
                    <a:pos x="425" y="187"/>
                  </a:cxn>
                  <a:cxn ang="0">
                    <a:pos x="439" y="192"/>
                  </a:cxn>
                  <a:cxn ang="0">
                    <a:pos x="443" y="187"/>
                  </a:cxn>
                  <a:cxn ang="0">
                    <a:pos x="461" y="192"/>
                  </a:cxn>
                </a:cxnLst>
                <a:rect l="0" t="0" r="r" b="b"/>
                <a:pathLst>
                  <a:path w="461" h="201">
                    <a:moveTo>
                      <a:pt x="5" y="187"/>
                    </a:moveTo>
                    <a:lnTo>
                      <a:pt x="0" y="187"/>
                    </a:lnTo>
                    <a:lnTo>
                      <a:pt x="5" y="192"/>
                    </a:lnTo>
                    <a:lnTo>
                      <a:pt x="9" y="192"/>
                    </a:lnTo>
                    <a:lnTo>
                      <a:pt x="14" y="192"/>
                    </a:lnTo>
                    <a:lnTo>
                      <a:pt x="19" y="192"/>
                    </a:lnTo>
                    <a:lnTo>
                      <a:pt x="23" y="192"/>
                    </a:lnTo>
                    <a:lnTo>
                      <a:pt x="28" y="192"/>
                    </a:lnTo>
                    <a:lnTo>
                      <a:pt x="32" y="192"/>
                    </a:lnTo>
                    <a:lnTo>
                      <a:pt x="37" y="192"/>
                    </a:lnTo>
                    <a:lnTo>
                      <a:pt x="41" y="192"/>
                    </a:lnTo>
                    <a:lnTo>
                      <a:pt x="46" y="192"/>
                    </a:lnTo>
                    <a:lnTo>
                      <a:pt x="50" y="192"/>
                    </a:lnTo>
                    <a:lnTo>
                      <a:pt x="55" y="187"/>
                    </a:lnTo>
                    <a:lnTo>
                      <a:pt x="60" y="187"/>
                    </a:lnTo>
                    <a:lnTo>
                      <a:pt x="64" y="182"/>
                    </a:lnTo>
                    <a:lnTo>
                      <a:pt x="69" y="182"/>
                    </a:lnTo>
                    <a:lnTo>
                      <a:pt x="73" y="182"/>
                    </a:lnTo>
                    <a:lnTo>
                      <a:pt x="82" y="182"/>
                    </a:lnTo>
                    <a:lnTo>
                      <a:pt x="78" y="182"/>
                    </a:lnTo>
                    <a:lnTo>
                      <a:pt x="82" y="182"/>
                    </a:lnTo>
                    <a:lnTo>
                      <a:pt x="87" y="182"/>
                    </a:lnTo>
                    <a:lnTo>
                      <a:pt x="92" y="182"/>
                    </a:lnTo>
                    <a:lnTo>
                      <a:pt x="96" y="182"/>
                    </a:lnTo>
                    <a:lnTo>
                      <a:pt x="101" y="182"/>
                    </a:lnTo>
                    <a:lnTo>
                      <a:pt x="105" y="182"/>
                    </a:lnTo>
                    <a:lnTo>
                      <a:pt x="110" y="182"/>
                    </a:lnTo>
                    <a:lnTo>
                      <a:pt x="114" y="182"/>
                    </a:lnTo>
                    <a:lnTo>
                      <a:pt x="119" y="182"/>
                    </a:lnTo>
                    <a:lnTo>
                      <a:pt x="128" y="182"/>
                    </a:lnTo>
                    <a:lnTo>
                      <a:pt x="124" y="182"/>
                    </a:lnTo>
                    <a:lnTo>
                      <a:pt x="128" y="182"/>
                    </a:lnTo>
                    <a:lnTo>
                      <a:pt x="133" y="182"/>
                    </a:lnTo>
                    <a:lnTo>
                      <a:pt x="137" y="182"/>
                    </a:lnTo>
                    <a:lnTo>
                      <a:pt x="142" y="182"/>
                    </a:lnTo>
                    <a:lnTo>
                      <a:pt x="146" y="182"/>
                    </a:lnTo>
                    <a:lnTo>
                      <a:pt x="156" y="182"/>
                    </a:lnTo>
                    <a:lnTo>
                      <a:pt x="151" y="182"/>
                    </a:lnTo>
                    <a:lnTo>
                      <a:pt x="156" y="182"/>
                    </a:lnTo>
                    <a:lnTo>
                      <a:pt x="160" y="187"/>
                    </a:lnTo>
                    <a:lnTo>
                      <a:pt x="165" y="182"/>
                    </a:lnTo>
                    <a:lnTo>
                      <a:pt x="169" y="187"/>
                    </a:lnTo>
                    <a:lnTo>
                      <a:pt x="169" y="182"/>
                    </a:lnTo>
                    <a:lnTo>
                      <a:pt x="178" y="182"/>
                    </a:lnTo>
                    <a:lnTo>
                      <a:pt x="174" y="182"/>
                    </a:lnTo>
                    <a:lnTo>
                      <a:pt x="178" y="182"/>
                    </a:lnTo>
                    <a:lnTo>
                      <a:pt x="183" y="182"/>
                    </a:lnTo>
                    <a:lnTo>
                      <a:pt x="192" y="182"/>
                    </a:lnTo>
                    <a:lnTo>
                      <a:pt x="187" y="182"/>
                    </a:lnTo>
                    <a:lnTo>
                      <a:pt x="192" y="182"/>
                    </a:lnTo>
                    <a:lnTo>
                      <a:pt x="197" y="182"/>
                    </a:lnTo>
                    <a:lnTo>
                      <a:pt x="201" y="182"/>
                    </a:lnTo>
                    <a:lnTo>
                      <a:pt x="206" y="182"/>
                    </a:lnTo>
                    <a:lnTo>
                      <a:pt x="210" y="182"/>
                    </a:lnTo>
                    <a:lnTo>
                      <a:pt x="219" y="182"/>
                    </a:lnTo>
                    <a:lnTo>
                      <a:pt x="215" y="182"/>
                    </a:lnTo>
                    <a:lnTo>
                      <a:pt x="219" y="182"/>
                    </a:lnTo>
                    <a:lnTo>
                      <a:pt x="224" y="187"/>
                    </a:lnTo>
                    <a:lnTo>
                      <a:pt x="224" y="182"/>
                    </a:lnTo>
                    <a:lnTo>
                      <a:pt x="233" y="182"/>
                    </a:lnTo>
                    <a:lnTo>
                      <a:pt x="229" y="182"/>
                    </a:lnTo>
                    <a:lnTo>
                      <a:pt x="233" y="182"/>
                    </a:lnTo>
                    <a:lnTo>
                      <a:pt x="238" y="182"/>
                    </a:lnTo>
                    <a:lnTo>
                      <a:pt x="242" y="182"/>
                    </a:lnTo>
                    <a:lnTo>
                      <a:pt x="247" y="182"/>
                    </a:lnTo>
                    <a:lnTo>
                      <a:pt x="251" y="182"/>
                    </a:lnTo>
                    <a:lnTo>
                      <a:pt x="256" y="182"/>
                    </a:lnTo>
                    <a:lnTo>
                      <a:pt x="261" y="182"/>
                    </a:lnTo>
                    <a:lnTo>
                      <a:pt x="265" y="182"/>
                    </a:lnTo>
                    <a:lnTo>
                      <a:pt x="270" y="182"/>
                    </a:lnTo>
                    <a:lnTo>
                      <a:pt x="274" y="182"/>
                    </a:lnTo>
                    <a:lnTo>
                      <a:pt x="283" y="182"/>
                    </a:lnTo>
                    <a:lnTo>
                      <a:pt x="279" y="182"/>
                    </a:lnTo>
                    <a:lnTo>
                      <a:pt x="283" y="182"/>
                    </a:lnTo>
                    <a:lnTo>
                      <a:pt x="288" y="182"/>
                    </a:lnTo>
                    <a:lnTo>
                      <a:pt x="293" y="182"/>
                    </a:lnTo>
                    <a:lnTo>
                      <a:pt x="297" y="182"/>
                    </a:lnTo>
                    <a:lnTo>
                      <a:pt x="302" y="182"/>
                    </a:lnTo>
                    <a:lnTo>
                      <a:pt x="311" y="173"/>
                    </a:lnTo>
                    <a:lnTo>
                      <a:pt x="306" y="173"/>
                    </a:lnTo>
                    <a:lnTo>
                      <a:pt x="311" y="173"/>
                    </a:lnTo>
                    <a:lnTo>
                      <a:pt x="315" y="173"/>
                    </a:lnTo>
                    <a:lnTo>
                      <a:pt x="320" y="178"/>
                    </a:lnTo>
                    <a:lnTo>
                      <a:pt x="324" y="178"/>
                    </a:lnTo>
                    <a:lnTo>
                      <a:pt x="329" y="182"/>
                    </a:lnTo>
                    <a:lnTo>
                      <a:pt x="334" y="182"/>
                    </a:lnTo>
                    <a:lnTo>
                      <a:pt x="338" y="182"/>
                    </a:lnTo>
                    <a:lnTo>
                      <a:pt x="343" y="182"/>
                    </a:lnTo>
                    <a:lnTo>
                      <a:pt x="352" y="182"/>
                    </a:lnTo>
                    <a:lnTo>
                      <a:pt x="347" y="182"/>
                    </a:lnTo>
                    <a:lnTo>
                      <a:pt x="352" y="182"/>
                    </a:lnTo>
                    <a:lnTo>
                      <a:pt x="356" y="187"/>
                    </a:lnTo>
                    <a:lnTo>
                      <a:pt x="361" y="192"/>
                    </a:lnTo>
                    <a:lnTo>
                      <a:pt x="361" y="201"/>
                    </a:lnTo>
                    <a:lnTo>
                      <a:pt x="366" y="196"/>
                    </a:lnTo>
                    <a:lnTo>
                      <a:pt x="366" y="201"/>
                    </a:lnTo>
                    <a:lnTo>
                      <a:pt x="366" y="192"/>
                    </a:lnTo>
                    <a:lnTo>
                      <a:pt x="370" y="187"/>
                    </a:lnTo>
                    <a:lnTo>
                      <a:pt x="370" y="119"/>
                    </a:lnTo>
                    <a:lnTo>
                      <a:pt x="375" y="109"/>
                    </a:lnTo>
                    <a:lnTo>
                      <a:pt x="375" y="41"/>
                    </a:lnTo>
                    <a:lnTo>
                      <a:pt x="379" y="36"/>
                    </a:lnTo>
                    <a:lnTo>
                      <a:pt x="379" y="0"/>
                    </a:lnTo>
                    <a:lnTo>
                      <a:pt x="384" y="14"/>
                    </a:lnTo>
                    <a:lnTo>
                      <a:pt x="384" y="50"/>
                    </a:lnTo>
                    <a:lnTo>
                      <a:pt x="388" y="59"/>
                    </a:lnTo>
                    <a:lnTo>
                      <a:pt x="388" y="114"/>
                    </a:lnTo>
                    <a:lnTo>
                      <a:pt x="393" y="119"/>
                    </a:lnTo>
                    <a:lnTo>
                      <a:pt x="393" y="160"/>
                    </a:lnTo>
                    <a:lnTo>
                      <a:pt x="398" y="164"/>
                    </a:lnTo>
                    <a:lnTo>
                      <a:pt x="398" y="173"/>
                    </a:lnTo>
                    <a:lnTo>
                      <a:pt x="402" y="178"/>
                    </a:lnTo>
                    <a:lnTo>
                      <a:pt x="407" y="182"/>
                    </a:lnTo>
                    <a:lnTo>
                      <a:pt x="411" y="187"/>
                    </a:lnTo>
                    <a:lnTo>
                      <a:pt x="416" y="187"/>
                    </a:lnTo>
                    <a:lnTo>
                      <a:pt x="420" y="187"/>
                    </a:lnTo>
                    <a:lnTo>
                      <a:pt x="425" y="187"/>
                    </a:lnTo>
                    <a:lnTo>
                      <a:pt x="429" y="187"/>
                    </a:lnTo>
                    <a:lnTo>
                      <a:pt x="434" y="187"/>
                    </a:lnTo>
                    <a:lnTo>
                      <a:pt x="439" y="192"/>
                    </a:lnTo>
                    <a:lnTo>
                      <a:pt x="439" y="187"/>
                    </a:lnTo>
                    <a:lnTo>
                      <a:pt x="448" y="187"/>
                    </a:lnTo>
                    <a:lnTo>
                      <a:pt x="443" y="187"/>
                    </a:lnTo>
                    <a:lnTo>
                      <a:pt x="448" y="187"/>
                    </a:lnTo>
                    <a:lnTo>
                      <a:pt x="452" y="192"/>
                    </a:lnTo>
                    <a:lnTo>
                      <a:pt x="461" y="192"/>
                    </a:lnTo>
                    <a:lnTo>
                      <a:pt x="457" y="192"/>
                    </a:lnTo>
                    <a:lnTo>
                      <a:pt x="461" y="187"/>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49" name="Freeform 64"/>
              <p:cNvSpPr>
                <a:spLocks/>
              </p:cNvSpPr>
              <p:nvPr/>
            </p:nvSpPr>
            <p:spPr bwMode="auto">
              <a:xfrm>
                <a:off x="1742" y="434"/>
                <a:ext cx="430" cy="201"/>
              </a:xfrm>
              <a:custGeom>
                <a:avLst/>
                <a:gdLst/>
                <a:ahLst/>
                <a:cxnLst>
                  <a:cxn ang="0">
                    <a:pos x="5" y="187"/>
                  </a:cxn>
                  <a:cxn ang="0">
                    <a:pos x="14" y="192"/>
                  </a:cxn>
                  <a:cxn ang="0">
                    <a:pos x="28" y="192"/>
                  </a:cxn>
                  <a:cxn ang="0">
                    <a:pos x="32" y="187"/>
                  </a:cxn>
                  <a:cxn ang="0">
                    <a:pos x="46" y="178"/>
                  </a:cxn>
                  <a:cxn ang="0">
                    <a:pos x="55" y="178"/>
                  </a:cxn>
                  <a:cxn ang="0">
                    <a:pos x="69" y="178"/>
                  </a:cxn>
                  <a:cxn ang="0">
                    <a:pos x="78" y="182"/>
                  </a:cxn>
                  <a:cxn ang="0">
                    <a:pos x="87" y="182"/>
                  </a:cxn>
                  <a:cxn ang="0">
                    <a:pos x="101" y="178"/>
                  </a:cxn>
                  <a:cxn ang="0">
                    <a:pos x="110" y="178"/>
                  </a:cxn>
                  <a:cxn ang="0">
                    <a:pos x="124" y="178"/>
                  </a:cxn>
                  <a:cxn ang="0">
                    <a:pos x="133" y="182"/>
                  </a:cxn>
                  <a:cxn ang="0">
                    <a:pos x="147" y="182"/>
                  </a:cxn>
                  <a:cxn ang="0">
                    <a:pos x="165" y="182"/>
                  </a:cxn>
                  <a:cxn ang="0">
                    <a:pos x="169" y="182"/>
                  </a:cxn>
                  <a:cxn ang="0">
                    <a:pos x="179" y="182"/>
                  </a:cxn>
                  <a:cxn ang="0">
                    <a:pos x="183" y="182"/>
                  </a:cxn>
                  <a:cxn ang="0">
                    <a:pos x="201" y="178"/>
                  </a:cxn>
                  <a:cxn ang="0">
                    <a:pos x="206" y="182"/>
                  </a:cxn>
                  <a:cxn ang="0">
                    <a:pos x="211" y="178"/>
                  </a:cxn>
                  <a:cxn ang="0">
                    <a:pos x="211" y="182"/>
                  </a:cxn>
                  <a:cxn ang="0">
                    <a:pos x="224" y="178"/>
                  </a:cxn>
                  <a:cxn ang="0">
                    <a:pos x="238" y="178"/>
                  </a:cxn>
                  <a:cxn ang="0">
                    <a:pos x="252" y="178"/>
                  </a:cxn>
                  <a:cxn ang="0">
                    <a:pos x="265" y="178"/>
                  </a:cxn>
                  <a:cxn ang="0">
                    <a:pos x="279" y="169"/>
                  </a:cxn>
                  <a:cxn ang="0">
                    <a:pos x="288" y="169"/>
                  </a:cxn>
                  <a:cxn ang="0">
                    <a:pos x="297" y="173"/>
                  </a:cxn>
                  <a:cxn ang="0">
                    <a:pos x="316" y="182"/>
                  </a:cxn>
                  <a:cxn ang="0">
                    <a:pos x="320" y="178"/>
                  </a:cxn>
                  <a:cxn ang="0">
                    <a:pos x="325" y="182"/>
                  </a:cxn>
                  <a:cxn ang="0">
                    <a:pos x="338" y="201"/>
                  </a:cxn>
                  <a:cxn ang="0">
                    <a:pos x="343" y="96"/>
                  </a:cxn>
                  <a:cxn ang="0">
                    <a:pos x="352" y="27"/>
                  </a:cxn>
                  <a:cxn ang="0">
                    <a:pos x="357" y="9"/>
                  </a:cxn>
                  <a:cxn ang="0">
                    <a:pos x="361" y="132"/>
                  </a:cxn>
                  <a:cxn ang="0">
                    <a:pos x="375" y="173"/>
                  </a:cxn>
                  <a:cxn ang="0">
                    <a:pos x="384" y="182"/>
                  </a:cxn>
                  <a:cxn ang="0">
                    <a:pos x="398" y="182"/>
                  </a:cxn>
                  <a:cxn ang="0">
                    <a:pos x="416" y="182"/>
                  </a:cxn>
                  <a:cxn ang="0">
                    <a:pos x="421" y="187"/>
                  </a:cxn>
                </a:cxnLst>
                <a:rect l="0" t="0" r="r" b="b"/>
                <a:pathLst>
                  <a:path w="430" h="201">
                    <a:moveTo>
                      <a:pt x="0" y="187"/>
                    </a:moveTo>
                    <a:lnTo>
                      <a:pt x="5" y="192"/>
                    </a:lnTo>
                    <a:lnTo>
                      <a:pt x="5" y="187"/>
                    </a:lnTo>
                    <a:lnTo>
                      <a:pt x="5" y="192"/>
                    </a:lnTo>
                    <a:lnTo>
                      <a:pt x="10" y="192"/>
                    </a:lnTo>
                    <a:lnTo>
                      <a:pt x="14" y="192"/>
                    </a:lnTo>
                    <a:lnTo>
                      <a:pt x="19" y="192"/>
                    </a:lnTo>
                    <a:lnTo>
                      <a:pt x="23" y="192"/>
                    </a:lnTo>
                    <a:lnTo>
                      <a:pt x="28" y="192"/>
                    </a:lnTo>
                    <a:lnTo>
                      <a:pt x="32" y="187"/>
                    </a:lnTo>
                    <a:lnTo>
                      <a:pt x="32" y="192"/>
                    </a:lnTo>
                    <a:lnTo>
                      <a:pt x="32" y="187"/>
                    </a:lnTo>
                    <a:lnTo>
                      <a:pt x="37" y="187"/>
                    </a:lnTo>
                    <a:lnTo>
                      <a:pt x="42" y="182"/>
                    </a:lnTo>
                    <a:lnTo>
                      <a:pt x="46" y="178"/>
                    </a:lnTo>
                    <a:lnTo>
                      <a:pt x="46" y="182"/>
                    </a:lnTo>
                    <a:lnTo>
                      <a:pt x="51" y="178"/>
                    </a:lnTo>
                    <a:lnTo>
                      <a:pt x="55" y="178"/>
                    </a:lnTo>
                    <a:lnTo>
                      <a:pt x="60" y="178"/>
                    </a:lnTo>
                    <a:lnTo>
                      <a:pt x="64" y="178"/>
                    </a:lnTo>
                    <a:lnTo>
                      <a:pt x="69" y="178"/>
                    </a:lnTo>
                    <a:lnTo>
                      <a:pt x="78" y="178"/>
                    </a:lnTo>
                    <a:lnTo>
                      <a:pt x="74" y="178"/>
                    </a:lnTo>
                    <a:lnTo>
                      <a:pt x="78" y="182"/>
                    </a:lnTo>
                    <a:lnTo>
                      <a:pt x="87" y="182"/>
                    </a:lnTo>
                    <a:lnTo>
                      <a:pt x="87" y="178"/>
                    </a:lnTo>
                    <a:lnTo>
                      <a:pt x="87" y="182"/>
                    </a:lnTo>
                    <a:lnTo>
                      <a:pt x="92" y="178"/>
                    </a:lnTo>
                    <a:lnTo>
                      <a:pt x="96" y="178"/>
                    </a:lnTo>
                    <a:lnTo>
                      <a:pt x="101" y="178"/>
                    </a:lnTo>
                    <a:lnTo>
                      <a:pt x="110" y="178"/>
                    </a:lnTo>
                    <a:lnTo>
                      <a:pt x="105" y="178"/>
                    </a:lnTo>
                    <a:lnTo>
                      <a:pt x="110" y="178"/>
                    </a:lnTo>
                    <a:lnTo>
                      <a:pt x="115" y="182"/>
                    </a:lnTo>
                    <a:lnTo>
                      <a:pt x="119" y="178"/>
                    </a:lnTo>
                    <a:lnTo>
                      <a:pt x="124" y="178"/>
                    </a:lnTo>
                    <a:lnTo>
                      <a:pt x="128" y="182"/>
                    </a:lnTo>
                    <a:lnTo>
                      <a:pt x="128" y="178"/>
                    </a:lnTo>
                    <a:lnTo>
                      <a:pt x="133" y="182"/>
                    </a:lnTo>
                    <a:lnTo>
                      <a:pt x="137" y="182"/>
                    </a:lnTo>
                    <a:lnTo>
                      <a:pt x="142" y="182"/>
                    </a:lnTo>
                    <a:lnTo>
                      <a:pt x="147" y="182"/>
                    </a:lnTo>
                    <a:lnTo>
                      <a:pt x="151" y="182"/>
                    </a:lnTo>
                    <a:lnTo>
                      <a:pt x="156" y="182"/>
                    </a:lnTo>
                    <a:lnTo>
                      <a:pt x="165" y="182"/>
                    </a:lnTo>
                    <a:lnTo>
                      <a:pt x="160" y="182"/>
                    </a:lnTo>
                    <a:lnTo>
                      <a:pt x="165" y="178"/>
                    </a:lnTo>
                    <a:lnTo>
                      <a:pt x="169" y="182"/>
                    </a:lnTo>
                    <a:lnTo>
                      <a:pt x="169" y="178"/>
                    </a:lnTo>
                    <a:lnTo>
                      <a:pt x="169" y="182"/>
                    </a:lnTo>
                    <a:lnTo>
                      <a:pt x="179" y="182"/>
                    </a:lnTo>
                    <a:lnTo>
                      <a:pt x="174" y="182"/>
                    </a:lnTo>
                    <a:lnTo>
                      <a:pt x="179" y="178"/>
                    </a:lnTo>
                    <a:lnTo>
                      <a:pt x="183" y="182"/>
                    </a:lnTo>
                    <a:lnTo>
                      <a:pt x="188" y="178"/>
                    </a:lnTo>
                    <a:lnTo>
                      <a:pt x="192" y="178"/>
                    </a:lnTo>
                    <a:lnTo>
                      <a:pt x="201" y="178"/>
                    </a:lnTo>
                    <a:lnTo>
                      <a:pt x="197" y="178"/>
                    </a:lnTo>
                    <a:lnTo>
                      <a:pt x="201" y="178"/>
                    </a:lnTo>
                    <a:lnTo>
                      <a:pt x="206" y="182"/>
                    </a:lnTo>
                    <a:lnTo>
                      <a:pt x="206" y="178"/>
                    </a:lnTo>
                    <a:lnTo>
                      <a:pt x="206" y="182"/>
                    </a:lnTo>
                    <a:lnTo>
                      <a:pt x="211" y="178"/>
                    </a:lnTo>
                    <a:lnTo>
                      <a:pt x="211" y="182"/>
                    </a:lnTo>
                    <a:lnTo>
                      <a:pt x="211" y="178"/>
                    </a:lnTo>
                    <a:lnTo>
                      <a:pt x="211" y="182"/>
                    </a:lnTo>
                    <a:lnTo>
                      <a:pt x="215" y="178"/>
                    </a:lnTo>
                    <a:lnTo>
                      <a:pt x="220" y="178"/>
                    </a:lnTo>
                    <a:lnTo>
                      <a:pt x="224" y="178"/>
                    </a:lnTo>
                    <a:lnTo>
                      <a:pt x="233" y="178"/>
                    </a:lnTo>
                    <a:lnTo>
                      <a:pt x="233" y="178"/>
                    </a:lnTo>
                    <a:lnTo>
                      <a:pt x="238" y="178"/>
                    </a:lnTo>
                    <a:lnTo>
                      <a:pt x="242" y="178"/>
                    </a:lnTo>
                    <a:lnTo>
                      <a:pt x="247" y="182"/>
                    </a:lnTo>
                    <a:lnTo>
                      <a:pt x="252" y="178"/>
                    </a:lnTo>
                    <a:lnTo>
                      <a:pt x="256" y="178"/>
                    </a:lnTo>
                    <a:lnTo>
                      <a:pt x="261" y="178"/>
                    </a:lnTo>
                    <a:lnTo>
                      <a:pt x="265" y="178"/>
                    </a:lnTo>
                    <a:lnTo>
                      <a:pt x="270" y="178"/>
                    </a:lnTo>
                    <a:lnTo>
                      <a:pt x="274" y="173"/>
                    </a:lnTo>
                    <a:lnTo>
                      <a:pt x="279" y="169"/>
                    </a:lnTo>
                    <a:lnTo>
                      <a:pt x="284" y="169"/>
                    </a:lnTo>
                    <a:lnTo>
                      <a:pt x="288" y="173"/>
                    </a:lnTo>
                    <a:lnTo>
                      <a:pt x="288" y="169"/>
                    </a:lnTo>
                    <a:lnTo>
                      <a:pt x="288" y="173"/>
                    </a:lnTo>
                    <a:lnTo>
                      <a:pt x="293" y="178"/>
                    </a:lnTo>
                    <a:lnTo>
                      <a:pt x="297" y="173"/>
                    </a:lnTo>
                    <a:lnTo>
                      <a:pt x="302" y="178"/>
                    </a:lnTo>
                    <a:lnTo>
                      <a:pt x="306" y="182"/>
                    </a:lnTo>
                    <a:lnTo>
                      <a:pt x="316" y="182"/>
                    </a:lnTo>
                    <a:lnTo>
                      <a:pt x="311" y="182"/>
                    </a:lnTo>
                    <a:lnTo>
                      <a:pt x="316" y="182"/>
                    </a:lnTo>
                    <a:lnTo>
                      <a:pt x="320" y="178"/>
                    </a:lnTo>
                    <a:lnTo>
                      <a:pt x="320" y="182"/>
                    </a:lnTo>
                    <a:lnTo>
                      <a:pt x="320" y="178"/>
                    </a:lnTo>
                    <a:lnTo>
                      <a:pt x="325" y="182"/>
                    </a:lnTo>
                    <a:lnTo>
                      <a:pt x="329" y="187"/>
                    </a:lnTo>
                    <a:lnTo>
                      <a:pt x="338" y="196"/>
                    </a:lnTo>
                    <a:lnTo>
                      <a:pt x="338" y="201"/>
                    </a:lnTo>
                    <a:lnTo>
                      <a:pt x="338" y="178"/>
                    </a:lnTo>
                    <a:lnTo>
                      <a:pt x="343" y="169"/>
                    </a:lnTo>
                    <a:lnTo>
                      <a:pt x="343" y="96"/>
                    </a:lnTo>
                    <a:lnTo>
                      <a:pt x="347" y="91"/>
                    </a:lnTo>
                    <a:lnTo>
                      <a:pt x="347" y="32"/>
                    </a:lnTo>
                    <a:lnTo>
                      <a:pt x="352" y="27"/>
                    </a:lnTo>
                    <a:lnTo>
                      <a:pt x="352" y="0"/>
                    </a:lnTo>
                    <a:lnTo>
                      <a:pt x="352" y="4"/>
                    </a:lnTo>
                    <a:lnTo>
                      <a:pt x="357" y="9"/>
                    </a:lnTo>
                    <a:lnTo>
                      <a:pt x="357" y="64"/>
                    </a:lnTo>
                    <a:lnTo>
                      <a:pt x="361" y="73"/>
                    </a:lnTo>
                    <a:lnTo>
                      <a:pt x="361" y="132"/>
                    </a:lnTo>
                    <a:lnTo>
                      <a:pt x="366" y="137"/>
                    </a:lnTo>
                    <a:lnTo>
                      <a:pt x="366" y="164"/>
                    </a:lnTo>
                    <a:lnTo>
                      <a:pt x="375" y="173"/>
                    </a:lnTo>
                    <a:lnTo>
                      <a:pt x="375" y="178"/>
                    </a:lnTo>
                    <a:lnTo>
                      <a:pt x="379" y="182"/>
                    </a:lnTo>
                    <a:lnTo>
                      <a:pt x="384" y="182"/>
                    </a:lnTo>
                    <a:lnTo>
                      <a:pt x="389" y="182"/>
                    </a:lnTo>
                    <a:lnTo>
                      <a:pt x="393" y="182"/>
                    </a:lnTo>
                    <a:lnTo>
                      <a:pt x="398" y="182"/>
                    </a:lnTo>
                    <a:lnTo>
                      <a:pt x="402" y="182"/>
                    </a:lnTo>
                    <a:lnTo>
                      <a:pt x="407" y="182"/>
                    </a:lnTo>
                    <a:lnTo>
                      <a:pt x="416" y="182"/>
                    </a:lnTo>
                    <a:lnTo>
                      <a:pt x="416" y="187"/>
                    </a:lnTo>
                    <a:lnTo>
                      <a:pt x="416" y="182"/>
                    </a:lnTo>
                    <a:lnTo>
                      <a:pt x="421" y="187"/>
                    </a:lnTo>
                    <a:lnTo>
                      <a:pt x="425" y="182"/>
                    </a:lnTo>
                    <a:lnTo>
                      <a:pt x="430" y="187"/>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50" name="Freeform 65"/>
              <p:cNvSpPr>
                <a:spLocks/>
              </p:cNvSpPr>
              <p:nvPr/>
            </p:nvSpPr>
            <p:spPr bwMode="auto">
              <a:xfrm>
                <a:off x="2172" y="438"/>
                <a:ext cx="456" cy="192"/>
              </a:xfrm>
              <a:custGeom>
                <a:avLst/>
                <a:gdLst/>
                <a:ahLst/>
                <a:cxnLst>
                  <a:cxn ang="0">
                    <a:pos x="0" y="183"/>
                  </a:cxn>
                  <a:cxn ang="0">
                    <a:pos x="18" y="183"/>
                  </a:cxn>
                  <a:cxn ang="0">
                    <a:pos x="23" y="183"/>
                  </a:cxn>
                  <a:cxn ang="0">
                    <a:pos x="32" y="183"/>
                  </a:cxn>
                  <a:cxn ang="0">
                    <a:pos x="45" y="174"/>
                  </a:cxn>
                  <a:cxn ang="0">
                    <a:pos x="59" y="174"/>
                  </a:cxn>
                  <a:cxn ang="0">
                    <a:pos x="64" y="169"/>
                  </a:cxn>
                  <a:cxn ang="0">
                    <a:pos x="68" y="174"/>
                  </a:cxn>
                  <a:cxn ang="0">
                    <a:pos x="82" y="174"/>
                  </a:cxn>
                  <a:cxn ang="0">
                    <a:pos x="96" y="174"/>
                  </a:cxn>
                  <a:cxn ang="0">
                    <a:pos x="105" y="174"/>
                  </a:cxn>
                  <a:cxn ang="0">
                    <a:pos x="114" y="174"/>
                  </a:cxn>
                  <a:cxn ang="0">
                    <a:pos x="123" y="174"/>
                  </a:cxn>
                  <a:cxn ang="0">
                    <a:pos x="137" y="174"/>
                  </a:cxn>
                  <a:cxn ang="0">
                    <a:pos x="146" y="174"/>
                  </a:cxn>
                  <a:cxn ang="0">
                    <a:pos x="164" y="174"/>
                  </a:cxn>
                  <a:cxn ang="0">
                    <a:pos x="169" y="174"/>
                  </a:cxn>
                  <a:cxn ang="0">
                    <a:pos x="182" y="174"/>
                  </a:cxn>
                  <a:cxn ang="0">
                    <a:pos x="191" y="174"/>
                  </a:cxn>
                  <a:cxn ang="0">
                    <a:pos x="205" y="174"/>
                  </a:cxn>
                  <a:cxn ang="0">
                    <a:pos x="223" y="174"/>
                  </a:cxn>
                  <a:cxn ang="0">
                    <a:pos x="228" y="174"/>
                  </a:cxn>
                  <a:cxn ang="0">
                    <a:pos x="242" y="174"/>
                  </a:cxn>
                  <a:cxn ang="0">
                    <a:pos x="255" y="174"/>
                  </a:cxn>
                  <a:cxn ang="0">
                    <a:pos x="269" y="174"/>
                  </a:cxn>
                  <a:cxn ang="0">
                    <a:pos x="283" y="165"/>
                  </a:cxn>
                  <a:cxn ang="0">
                    <a:pos x="296" y="169"/>
                  </a:cxn>
                  <a:cxn ang="0">
                    <a:pos x="310" y="174"/>
                  </a:cxn>
                  <a:cxn ang="0">
                    <a:pos x="324" y="174"/>
                  </a:cxn>
                  <a:cxn ang="0">
                    <a:pos x="342" y="192"/>
                  </a:cxn>
                  <a:cxn ang="0">
                    <a:pos x="347" y="169"/>
                  </a:cxn>
                  <a:cxn ang="0">
                    <a:pos x="351" y="32"/>
                  </a:cxn>
                  <a:cxn ang="0">
                    <a:pos x="360" y="5"/>
                  </a:cxn>
                  <a:cxn ang="0">
                    <a:pos x="365" y="124"/>
                  </a:cxn>
                  <a:cxn ang="0">
                    <a:pos x="379" y="169"/>
                  </a:cxn>
                  <a:cxn ang="0">
                    <a:pos x="383" y="174"/>
                  </a:cxn>
                  <a:cxn ang="0">
                    <a:pos x="397" y="178"/>
                  </a:cxn>
                  <a:cxn ang="0">
                    <a:pos x="411" y="178"/>
                  </a:cxn>
                  <a:cxn ang="0">
                    <a:pos x="424" y="178"/>
                  </a:cxn>
                  <a:cxn ang="0">
                    <a:pos x="438" y="178"/>
                  </a:cxn>
                  <a:cxn ang="0">
                    <a:pos x="443" y="183"/>
                  </a:cxn>
                  <a:cxn ang="0">
                    <a:pos x="447" y="183"/>
                  </a:cxn>
                </a:cxnLst>
                <a:rect l="0" t="0" r="r" b="b"/>
                <a:pathLst>
                  <a:path w="456" h="192">
                    <a:moveTo>
                      <a:pt x="0" y="183"/>
                    </a:moveTo>
                    <a:lnTo>
                      <a:pt x="0" y="178"/>
                    </a:lnTo>
                    <a:lnTo>
                      <a:pt x="0" y="183"/>
                    </a:lnTo>
                    <a:lnTo>
                      <a:pt x="4" y="183"/>
                    </a:lnTo>
                    <a:lnTo>
                      <a:pt x="9" y="183"/>
                    </a:lnTo>
                    <a:lnTo>
                      <a:pt x="18" y="183"/>
                    </a:lnTo>
                    <a:lnTo>
                      <a:pt x="13" y="183"/>
                    </a:lnTo>
                    <a:lnTo>
                      <a:pt x="18" y="183"/>
                    </a:lnTo>
                    <a:lnTo>
                      <a:pt x="23" y="183"/>
                    </a:lnTo>
                    <a:lnTo>
                      <a:pt x="27" y="183"/>
                    </a:lnTo>
                    <a:lnTo>
                      <a:pt x="32" y="178"/>
                    </a:lnTo>
                    <a:lnTo>
                      <a:pt x="32" y="183"/>
                    </a:lnTo>
                    <a:lnTo>
                      <a:pt x="36" y="178"/>
                    </a:lnTo>
                    <a:lnTo>
                      <a:pt x="41" y="178"/>
                    </a:lnTo>
                    <a:lnTo>
                      <a:pt x="45" y="174"/>
                    </a:lnTo>
                    <a:lnTo>
                      <a:pt x="50" y="169"/>
                    </a:lnTo>
                    <a:lnTo>
                      <a:pt x="54" y="169"/>
                    </a:lnTo>
                    <a:lnTo>
                      <a:pt x="59" y="174"/>
                    </a:lnTo>
                    <a:lnTo>
                      <a:pt x="64" y="169"/>
                    </a:lnTo>
                    <a:lnTo>
                      <a:pt x="64" y="174"/>
                    </a:lnTo>
                    <a:lnTo>
                      <a:pt x="64" y="169"/>
                    </a:lnTo>
                    <a:lnTo>
                      <a:pt x="68" y="174"/>
                    </a:lnTo>
                    <a:lnTo>
                      <a:pt x="68" y="169"/>
                    </a:lnTo>
                    <a:lnTo>
                      <a:pt x="68" y="174"/>
                    </a:lnTo>
                    <a:lnTo>
                      <a:pt x="73" y="174"/>
                    </a:lnTo>
                    <a:lnTo>
                      <a:pt x="77" y="174"/>
                    </a:lnTo>
                    <a:lnTo>
                      <a:pt x="82" y="174"/>
                    </a:lnTo>
                    <a:lnTo>
                      <a:pt x="86" y="174"/>
                    </a:lnTo>
                    <a:lnTo>
                      <a:pt x="91" y="174"/>
                    </a:lnTo>
                    <a:lnTo>
                      <a:pt x="96" y="174"/>
                    </a:lnTo>
                    <a:lnTo>
                      <a:pt x="105" y="174"/>
                    </a:lnTo>
                    <a:lnTo>
                      <a:pt x="100" y="174"/>
                    </a:lnTo>
                    <a:lnTo>
                      <a:pt x="105" y="174"/>
                    </a:lnTo>
                    <a:lnTo>
                      <a:pt x="114" y="174"/>
                    </a:lnTo>
                    <a:lnTo>
                      <a:pt x="109" y="174"/>
                    </a:lnTo>
                    <a:lnTo>
                      <a:pt x="114" y="174"/>
                    </a:lnTo>
                    <a:lnTo>
                      <a:pt x="123" y="174"/>
                    </a:lnTo>
                    <a:lnTo>
                      <a:pt x="118" y="174"/>
                    </a:lnTo>
                    <a:lnTo>
                      <a:pt x="123" y="174"/>
                    </a:lnTo>
                    <a:lnTo>
                      <a:pt x="128" y="174"/>
                    </a:lnTo>
                    <a:lnTo>
                      <a:pt x="132" y="174"/>
                    </a:lnTo>
                    <a:lnTo>
                      <a:pt x="137" y="174"/>
                    </a:lnTo>
                    <a:lnTo>
                      <a:pt x="141" y="174"/>
                    </a:lnTo>
                    <a:lnTo>
                      <a:pt x="150" y="174"/>
                    </a:lnTo>
                    <a:lnTo>
                      <a:pt x="146" y="174"/>
                    </a:lnTo>
                    <a:lnTo>
                      <a:pt x="150" y="174"/>
                    </a:lnTo>
                    <a:lnTo>
                      <a:pt x="155" y="174"/>
                    </a:lnTo>
                    <a:lnTo>
                      <a:pt x="164" y="174"/>
                    </a:lnTo>
                    <a:lnTo>
                      <a:pt x="160" y="174"/>
                    </a:lnTo>
                    <a:lnTo>
                      <a:pt x="164" y="174"/>
                    </a:lnTo>
                    <a:lnTo>
                      <a:pt x="169" y="174"/>
                    </a:lnTo>
                    <a:lnTo>
                      <a:pt x="173" y="174"/>
                    </a:lnTo>
                    <a:lnTo>
                      <a:pt x="178" y="174"/>
                    </a:lnTo>
                    <a:lnTo>
                      <a:pt x="182" y="174"/>
                    </a:lnTo>
                    <a:lnTo>
                      <a:pt x="191" y="174"/>
                    </a:lnTo>
                    <a:lnTo>
                      <a:pt x="187" y="174"/>
                    </a:lnTo>
                    <a:lnTo>
                      <a:pt x="191" y="174"/>
                    </a:lnTo>
                    <a:lnTo>
                      <a:pt x="196" y="174"/>
                    </a:lnTo>
                    <a:lnTo>
                      <a:pt x="201" y="174"/>
                    </a:lnTo>
                    <a:lnTo>
                      <a:pt x="205" y="174"/>
                    </a:lnTo>
                    <a:lnTo>
                      <a:pt x="210" y="174"/>
                    </a:lnTo>
                    <a:lnTo>
                      <a:pt x="214" y="174"/>
                    </a:lnTo>
                    <a:lnTo>
                      <a:pt x="223" y="174"/>
                    </a:lnTo>
                    <a:lnTo>
                      <a:pt x="219" y="174"/>
                    </a:lnTo>
                    <a:lnTo>
                      <a:pt x="223" y="174"/>
                    </a:lnTo>
                    <a:lnTo>
                      <a:pt x="228" y="174"/>
                    </a:lnTo>
                    <a:lnTo>
                      <a:pt x="233" y="174"/>
                    </a:lnTo>
                    <a:lnTo>
                      <a:pt x="237" y="174"/>
                    </a:lnTo>
                    <a:lnTo>
                      <a:pt x="242" y="174"/>
                    </a:lnTo>
                    <a:lnTo>
                      <a:pt x="246" y="174"/>
                    </a:lnTo>
                    <a:lnTo>
                      <a:pt x="251" y="174"/>
                    </a:lnTo>
                    <a:lnTo>
                      <a:pt x="255" y="174"/>
                    </a:lnTo>
                    <a:lnTo>
                      <a:pt x="260" y="174"/>
                    </a:lnTo>
                    <a:lnTo>
                      <a:pt x="265" y="174"/>
                    </a:lnTo>
                    <a:lnTo>
                      <a:pt x="269" y="174"/>
                    </a:lnTo>
                    <a:lnTo>
                      <a:pt x="274" y="174"/>
                    </a:lnTo>
                    <a:lnTo>
                      <a:pt x="278" y="169"/>
                    </a:lnTo>
                    <a:lnTo>
                      <a:pt x="283" y="165"/>
                    </a:lnTo>
                    <a:lnTo>
                      <a:pt x="287" y="165"/>
                    </a:lnTo>
                    <a:lnTo>
                      <a:pt x="292" y="169"/>
                    </a:lnTo>
                    <a:lnTo>
                      <a:pt x="296" y="169"/>
                    </a:lnTo>
                    <a:lnTo>
                      <a:pt x="301" y="169"/>
                    </a:lnTo>
                    <a:lnTo>
                      <a:pt x="306" y="174"/>
                    </a:lnTo>
                    <a:lnTo>
                      <a:pt x="310" y="174"/>
                    </a:lnTo>
                    <a:lnTo>
                      <a:pt x="315" y="174"/>
                    </a:lnTo>
                    <a:lnTo>
                      <a:pt x="319" y="174"/>
                    </a:lnTo>
                    <a:lnTo>
                      <a:pt x="324" y="174"/>
                    </a:lnTo>
                    <a:lnTo>
                      <a:pt x="328" y="178"/>
                    </a:lnTo>
                    <a:lnTo>
                      <a:pt x="333" y="183"/>
                    </a:lnTo>
                    <a:lnTo>
                      <a:pt x="342" y="192"/>
                    </a:lnTo>
                    <a:lnTo>
                      <a:pt x="338" y="192"/>
                    </a:lnTo>
                    <a:lnTo>
                      <a:pt x="342" y="174"/>
                    </a:lnTo>
                    <a:lnTo>
                      <a:pt x="347" y="169"/>
                    </a:lnTo>
                    <a:lnTo>
                      <a:pt x="347" y="92"/>
                    </a:lnTo>
                    <a:lnTo>
                      <a:pt x="351" y="83"/>
                    </a:lnTo>
                    <a:lnTo>
                      <a:pt x="351" y="32"/>
                    </a:lnTo>
                    <a:lnTo>
                      <a:pt x="356" y="28"/>
                    </a:lnTo>
                    <a:lnTo>
                      <a:pt x="356" y="0"/>
                    </a:lnTo>
                    <a:lnTo>
                      <a:pt x="360" y="5"/>
                    </a:lnTo>
                    <a:lnTo>
                      <a:pt x="360" y="64"/>
                    </a:lnTo>
                    <a:lnTo>
                      <a:pt x="365" y="73"/>
                    </a:lnTo>
                    <a:lnTo>
                      <a:pt x="365" y="124"/>
                    </a:lnTo>
                    <a:lnTo>
                      <a:pt x="370" y="128"/>
                    </a:lnTo>
                    <a:lnTo>
                      <a:pt x="370" y="160"/>
                    </a:lnTo>
                    <a:lnTo>
                      <a:pt x="379" y="169"/>
                    </a:lnTo>
                    <a:lnTo>
                      <a:pt x="379" y="174"/>
                    </a:lnTo>
                    <a:lnTo>
                      <a:pt x="383" y="178"/>
                    </a:lnTo>
                    <a:lnTo>
                      <a:pt x="383" y="174"/>
                    </a:lnTo>
                    <a:lnTo>
                      <a:pt x="388" y="178"/>
                    </a:lnTo>
                    <a:lnTo>
                      <a:pt x="392" y="178"/>
                    </a:lnTo>
                    <a:lnTo>
                      <a:pt x="397" y="178"/>
                    </a:lnTo>
                    <a:lnTo>
                      <a:pt x="402" y="178"/>
                    </a:lnTo>
                    <a:lnTo>
                      <a:pt x="406" y="178"/>
                    </a:lnTo>
                    <a:lnTo>
                      <a:pt x="411" y="178"/>
                    </a:lnTo>
                    <a:lnTo>
                      <a:pt x="415" y="178"/>
                    </a:lnTo>
                    <a:lnTo>
                      <a:pt x="420" y="178"/>
                    </a:lnTo>
                    <a:lnTo>
                      <a:pt x="424" y="178"/>
                    </a:lnTo>
                    <a:lnTo>
                      <a:pt x="429" y="178"/>
                    </a:lnTo>
                    <a:lnTo>
                      <a:pt x="433" y="183"/>
                    </a:lnTo>
                    <a:lnTo>
                      <a:pt x="438" y="178"/>
                    </a:lnTo>
                    <a:lnTo>
                      <a:pt x="438" y="183"/>
                    </a:lnTo>
                    <a:lnTo>
                      <a:pt x="438" y="178"/>
                    </a:lnTo>
                    <a:lnTo>
                      <a:pt x="443" y="183"/>
                    </a:lnTo>
                    <a:lnTo>
                      <a:pt x="443" y="178"/>
                    </a:lnTo>
                    <a:lnTo>
                      <a:pt x="443" y="183"/>
                    </a:lnTo>
                    <a:lnTo>
                      <a:pt x="447" y="183"/>
                    </a:lnTo>
                    <a:lnTo>
                      <a:pt x="452" y="183"/>
                    </a:lnTo>
                    <a:lnTo>
                      <a:pt x="456" y="183"/>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51" name="Freeform 66"/>
              <p:cNvSpPr>
                <a:spLocks/>
              </p:cNvSpPr>
              <p:nvPr/>
            </p:nvSpPr>
            <p:spPr bwMode="auto">
              <a:xfrm>
                <a:off x="2628" y="438"/>
                <a:ext cx="416" cy="197"/>
              </a:xfrm>
              <a:custGeom>
                <a:avLst/>
                <a:gdLst/>
                <a:ahLst/>
                <a:cxnLst>
                  <a:cxn ang="0">
                    <a:pos x="9" y="178"/>
                  </a:cxn>
                  <a:cxn ang="0">
                    <a:pos x="23" y="174"/>
                  </a:cxn>
                  <a:cxn ang="0">
                    <a:pos x="28" y="169"/>
                  </a:cxn>
                  <a:cxn ang="0">
                    <a:pos x="37" y="169"/>
                  </a:cxn>
                  <a:cxn ang="0">
                    <a:pos x="51" y="174"/>
                  </a:cxn>
                  <a:cxn ang="0">
                    <a:pos x="69" y="174"/>
                  </a:cxn>
                  <a:cxn ang="0">
                    <a:pos x="73" y="169"/>
                  </a:cxn>
                  <a:cxn ang="0">
                    <a:pos x="73" y="174"/>
                  </a:cxn>
                  <a:cxn ang="0">
                    <a:pos x="87" y="174"/>
                  </a:cxn>
                  <a:cxn ang="0">
                    <a:pos x="101" y="174"/>
                  </a:cxn>
                  <a:cxn ang="0">
                    <a:pos x="110" y="174"/>
                  </a:cxn>
                  <a:cxn ang="0">
                    <a:pos x="124" y="174"/>
                  </a:cxn>
                  <a:cxn ang="0">
                    <a:pos x="133" y="174"/>
                  </a:cxn>
                  <a:cxn ang="0">
                    <a:pos x="137" y="174"/>
                  </a:cxn>
                  <a:cxn ang="0">
                    <a:pos x="146" y="174"/>
                  </a:cxn>
                  <a:cxn ang="0">
                    <a:pos x="156" y="174"/>
                  </a:cxn>
                  <a:cxn ang="0">
                    <a:pos x="165" y="178"/>
                  </a:cxn>
                  <a:cxn ang="0">
                    <a:pos x="178" y="174"/>
                  </a:cxn>
                  <a:cxn ang="0">
                    <a:pos x="183" y="174"/>
                  </a:cxn>
                  <a:cxn ang="0">
                    <a:pos x="197" y="178"/>
                  </a:cxn>
                  <a:cxn ang="0">
                    <a:pos x="210" y="174"/>
                  </a:cxn>
                  <a:cxn ang="0">
                    <a:pos x="229" y="174"/>
                  </a:cxn>
                  <a:cxn ang="0">
                    <a:pos x="233" y="169"/>
                  </a:cxn>
                  <a:cxn ang="0">
                    <a:pos x="238" y="165"/>
                  </a:cxn>
                  <a:cxn ang="0">
                    <a:pos x="251" y="169"/>
                  </a:cxn>
                  <a:cxn ang="0">
                    <a:pos x="270" y="174"/>
                  </a:cxn>
                  <a:cxn ang="0">
                    <a:pos x="274" y="178"/>
                  </a:cxn>
                  <a:cxn ang="0">
                    <a:pos x="283" y="174"/>
                  </a:cxn>
                  <a:cxn ang="0">
                    <a:pos x="293" y="192"/>
                  </a:cxn>
                  <a:cxn ang="0">
                    <a:pos x="297" y="178"/>
                  </a:cxn>
                  <a:cxn ang="0">
                    <a:pos x="302" y="37"/>
                  </a:cxn>
                  <a:cxn ang="0">
                    <a:pos x="311" y="5"/>
                  </a:cxn>
                  <a:cxn ang="0">
                    <a:pos x="315" y="115"/>
                  </a:cxn>
                  <a:cxn ang="0">
                    <a:pos x="325" y="160"/>
                  </a:cxn>
                  <a:cxn ang="0">
                    <a:pos x="334" y="174"/>
                  </a:cxn>
                  <a:cxn ang="0">
                    <a:pos x="347" y="178"/>
                  </a:cxn>
                  <a:cxn ang="0">
                    <a:pos x="361" y="178"/>
                  </a:cxn>
                  <a:cxn ang="0">
                    <a:pos x="375" y="178"/>
                  </a:cxn>
                  <a:cxn ang="0">
                    <a:pos x="388" y="178"/>
                  </a:cxn>
                  <a:cxn ang="0">
                    <a:pos x="393" y="183"/>
                  </a:cxn>
                  <a:cxn ang="0">
                    <a:pos x="407" y="183"/>
                  </a:cxn>
                  <a:cxn ang="0">
                    <a:pos x="411" y="178"/>
                  </a:cxn>
                </a:cxnLst>
                <a:rect l="0" t="0" r="r" b="b"/>
                <a:pathLst>
                  <a:path w="416" h="197">
                    <a:moveTo>
                      <a:pt x="0" y="183"/>
                    </a:moveTo>
                    <a:lnTo>
                      <a:pt x="5" y="183"/>
                    </a:lnTo>
                    <a:lnTo>
                      <a:pt x="9" y="178"/>
                    </a:lnTo>
                    <a:lnTo>
                      <a:pt x="14" y="178"/>
                    </a:lnTo>
                    <a:lnTo>
                      <a:pt x="19" y="174"/>
                    </a:lnTo>
                    <a:lnTo>
                      <a:pt x="23" y="174"/>
                    </a:lnTo>
                    <a:lnTo>
                      <a:pt x="28" y="169"/>
                    </a:lnTo>
                    <a:lnTo>
                      <a:pt x="28" y="174"/>
                    </a:lnTo>
                    <a:lnTo>
                      <a:pt x="28" y="169"/>
                    </a:lnTo>
                    <a:lnTo>
                      <a:pt x="32" y="169"/>
                    </a:lnTo>
                    <a:lnTo>
                      <a:pt x="41" y="169"/>
                    </a:lnTo>
                    <a:lnTo>
                      <a:pt x="37" y="169"/>
                    </a:lnTo>
                    <a:lnTo>
                      <a:pt x="41" y="174"/>
                    </a:lnTo>
                    <a:lnTo>
                      <a:pt x="46" y="174"/>
                    </a:lnTo>
                    <a:lnTo>
                      <a:pt x="51" y="174"/>
                    </a:lnTo>
                    <a:lnTo>
                      <a:pt x="55" y="174"/>
                    </a:lnTo>
                    <a:lnTo>
                      <a:pt x="60" y="174"/>
                    </a:lnTo>
                    <a:lnTo>
                      <a:pt x="69" y="174"/>
                    </a:lnTo>
                    <a:lnTo>
                      <a:pt x="64" y="174"/>
                    </a:lnTo>
                    <a:lnTo>
                      <a:pt x="69" y="174"/>
                    </a:lnTo>
                    <a:lnTo>
                      <a:pt x="73" y="169"/>
                    </a:lnTo>
                    <a:lnTo>
                      <a:pt x="73" y="174"/>
                    </a:lnTo>
                    <a:lnTo>
                      <a:pt x="73" y="169"/>
                    </a:lnTo>
                    <a:lnTo>
                      <a:pt x="73" y="174"/>
                    </a:lnTo>
                    <a:lnTo>
                      <a:pt x="78" y="174"/>
                    </a:lnTo>
                    <a:lnTo>
                      <a:pt x="83" y="174"/>
                    </a:lnTo>
                    <a:lnTo>
                      <a:pt x="87" y="174"/>
                    </a:lnTo>
                    <a:lnTo>
                      <a:pt x="92" y="174"/>
                    </a:lnTo>
                    <a:lnTo>
                      <a:pt x="96" y="174"/>
                    </a:lnTo>
                    <a:lnTo>
                      <a:pt x="101" y="174"/>
                    </a:lnTo>
                    <a:lnTo>
                      <a:pt x="110" y="174"/>
                    </a:lnTo>
                    <a:lnTo>
                      <a:pt x="105" y="174"/>
                    </a:lnTo>
                    <a:lnTo>
                      <a:pt x="110" y="174"/>
                    </a:lnTo>
                    <a:lnTo>
                      <a:pt x="114" y="174"/>
                    </a:lnTo>
                    <a:lnTo>
                      <a:pt x="119" y="174"/>
                    </a:lnTo>
                    <a:lnTo>
                      <a:pt x="124" y="174"/>
                    </a:lnTo>
                    <a:lnTo>
                      <a:pt x="133" y="174"/>
                    </a:lnTo>
                    <a:lnTo>
                      <a:pt x="128" y="174"/>
                    </a:lnTo>
                    <a:lnTo>
                      <a:pt x="133" y="174"/>
                    </a:lnTo>
                    <a:lnTo>
                      <a:pt x="137" y="178"/>
                    </a:lnTo>
                    <a:lnTo>
                      <a:pt x="137" y="178"/>
                    </a:lnTo>
                    <a:lnTo>
                      <a:pt x="137" y="174"/>
                    </a:lnTo>
                    <a:lnTo>
                      <a:pt x="137" y="174"/>
                    </a:lnTo>
                    <a:lnTo>
                      <a:pt x="142" y="174"/>
                    </a:lnTo>
                    <a:lnTo>
                      <a:pt x="146" y="174"/>
                    </a:lnTo>
                    <a:lnTo>
                      <a:pt x="156" y="174"/>
                    </a:lnTo>
                    <a:lnTo>
                      <a:pt x="151" y="174"/>
                    </a:lnTo>
                    <a:lnTo>
                      <a:pt x="156" y="174"/>
                    </a:lnTo>
                    <a:lnTo>
                      <a:pt x="160" y="178"/>
                    </a:lnTo>
                    <a:lnTo>
                      <a:pt x="165" y="174"/>
                    </a:lnTo>
                    <a:lnTo>
                      <a:pt x="165" y="178"/>
                    </a:lnTo>
                    <a:lnTo>
                      <a:pt x="165" y="174"/>
                    </a:lnTo>
                    <a:lnTo>
                      <a:pt x="169" y="174"/>
                    </a:lnTo>
                    <a:lnTo>
                      <a:pt x="178" y="174"/>
                    </a:lnTo>
                    <a:lnTo>
                      <a:pt x="174" y="174"/>
                    </a:lnTo>
                    <a:lnTo>
                      <a:pt x="178" y="174"/>
                    </a:lnTo>
                    <a:lnTo>
                      <a:pt x="183" y="174"/>
                    </a:lnTo>
                    <a:lnTo>
                      <a:pt x="188" y="174"/>
                    </a:lnTo>
                    <a:lnTo>
                      <a:pt x="192" y="174"/>
                    </a:lnTo>
                    <a:lnTo>
                      <a:pt x="197" y="178"/>
                    </a:lnTo>
                    <a:lnTo>
                      <a:pt x="201" y="174"/>
                    </a:lnTo>
                    <a:lnTo>
                      <a:pt x="206" y="174"/>
                    </a:lnTo>
                    <a:lnTo>
                      <a:pt x="210" y="174"/>
                    </a:lnTo>
                    <a:lnTo>
                      <a:pt x="215" y="174"/>
                    </a:lnTo>
                    <a:lnTo>
                      <a:pt x="219" y="174"/>
                    </a:lnTo>
                    <a:lnTo>
                      <a:pt x="229" y="174"/>
                    </a:lnTo>
                    <a:lnTo>
                      <a:pt x="224" y="174"/>
                    </a:lnTo>
                    <a:lnTo>
                      <a:pt x="229" y="174"/>
                    </a:lnTo>
                    <a:lnTo>
                      <a:pt x="233" y="169"/>
                    </a:lnTo>
                    <a:lnTo>
                      <a:pt x="238" y="165"/>
                    </a:lnTo>
                    <a:lnTo>
                      <a:pt x="238" y="169"/>
                    </a:lnTo>
                    <a:lnTo>
                      <a:pt x="238" y="165"/>
                    </a:lnTo>
                    <a:lnTo>
                      <a:pt x="242" y="169"/>
                    </a:lnTo>
                    <a:lnTo>
                      <a:pt x="247" y="169"/>
                    </a:lnTo>
                    <a:lnTo>
                      <a:pt x="251" y="169"/>
                    </a:lnTo>
                    <a:lnTo>
                      <a:pt x="256" y="174"/>
                    </a:lnTo>
                    <a:lnTo>
                      <a:pt x="261" y="174"/>
                    </a:lnTo>
                    <a:lnTo>
                      <a:pt x="270" y="174"/>
                    </a:lnTo>
                    <a:lnTo>
                      <a:pt x="265" y="174"/>
                    </a:lnTo>
                    <a:lnTo>
                      <a:pt x="270" y="174"/>
                    </a:lnTo>
                    <a:lnTo>
                      <a:pt x="274" y="178"/>
                    </a:lnTo>
                    <a:lnTo>
                      <a:pt x="274" y="174"/>
                    </a:lnTo>
                    <a:lnTo>
                      <a:pt x="274" y="174"/>
                    </a:lnTo>
                    <a:lnTo>
                      <a:pt x="283" y="174"/>
                    </a:lnTo>
                    <a:lnTo>
                      <a:pt x="279" y="174"/>
                    </a:lnTo>
                    <a:lnTo>
                      <a:pt x="283" y="183"/>
                    </a:lnTo>
                    <a:lnTo>
                      <a:pt x="293" y="192"/>
                    </a:lnTo>
                    <a:lnTo>
                      <a:pt x="293" y="197"/>
                    </a:lnTo>
                    <a:lnTo>
                      <a:pt x="293" y="183"/>
                    </a:lnTo>
                    <a:lnTo>
                      <a:pt x="297" y="178"/>
                    </a:lnTo>
                    <a:lnTo>
                      <a:pt x="297" y="101"/>
                    </a:lnTo>
                    <a:lnTo>
                      <a:pt x="302" y="92"/>
                    </a:lnTo>
                    <a:lnTo>
                      <a:pt x="302" y="37"/>
                    </a:lnTo>
                    <a:lnTo>
                      <a:pt x="306" y="32"/>
                    </a:lnTo>
                    <a:lnTo>
                      <a:pt x="306" y="0"/>
                    </a:lnTo>
                    <a:lnTo>
                      <a:pt x="311" y="5"/>
                    </a:lnTo>
                    <a:lnTo>
                      <a:pt x="311" y="41"/>
                    </a:lnTo>
                    <a:lnTo>
                      <a:pt x="315" y="46"/>
                    </a:lnTo>
                    <a:lnTo>
                      <a:pt x="315" y="115"/>
                    </a:lnTo>
                    <a:lnTo>
                      <a:pt x="320" y="124"/>
                    </a:lnTo>
                    <a:lnTo>
                      <a:pt x="320" y="156"/>
                    </a:lnTo>
                    <a:lnTo>
                      <a:pt x="325" y="160"/>
                    </a:lnTo>
                    <a:lnTo>
                      <a:pt x="325" y="169"/>
                    </a:lnTo>
                    <a:lnTo>
                      <a:pt x="329" y="174"/>
                    </a:lnTo>
                    <a:lnTo>
                      <a:pt x="334" y="174"/>
                    </a:lnTo>
                    <a:lnTo>
                      <a:pt x="338" y="178"/>
                    </a:lnTo>
                    <a:lnTo>
                      <a:pt x="343" y="178"/>
                    </a:lnTo>
                    <a:lnTo>
                      <a:pt x="347" y="178"/>
                    </a:lnTo>
                    <a:lnTo>
                      <a:pt x="352" y="178"/>
                    </a:lnTo>
                    <a:lnTo>
                      <a:pt x="356" y="178"/>
                    </a:lnTo>
                    <a:lnTo>
                      <a:pt x="361" y="178"/>
                    </a:lnTo>
                    <a:lnTo>
                      <a:pt x="366" y="178"/>
                    </a:lnTo>
                    <a:lnTo>
                      <a:pt x="370" y="178"/>
                    </a:lnTo>
                    <a:lnTo>
                      <a:pt x="375" y="178"/>
                    </a:lnTo>
                    <a:lnTo>
                      <a:pt x="379" y="178"/>
                    </a:lnTo>
                    <a:lnTo>
                      <a:pt x="384" y="178"/>
                    </a:lnTo>
                    <a:lnTo>
                      <a:pt x="388" y="178"/>
                    </a:lnTo>
                    <a:lnTo>
                      <a:pt x="393" y="183"/>
                    </a:lnTo>
                    <a:lnTo>
                      <a:pt x="393" y="178"/>
                    </a:lnTo>
                    <a:lnTo>
                      <a:pt x="393" y="183"/>
                    </a:lnTo>
                    <a:lnTo>
                      <a:pt x="398" y="183"/>
                    </a:lnTo>
                    <a:lnTo>
                      <a:pt x="402" y="183"/>
                    </a:lnTo>
                    <a:lnTo>
                      <a:pt x="407" y="183"/>
                    </a:lnTo>
                    <a:lnTo>
                      <a:pt x="411" y="178"/>
                    </a:lnTo>
                    <a:lnTo>
                      <a:pt x="411" y="183"/>
                    </a:lnTo>
                    <a:lnTo>
                      <a:pt x="411" y="178"/>
                    </a:lnTo>
                    <a:lnTo>
                      <a:pt x="411" y="178"/>
                    </a:lnTo>
                    <a:lnTo>
                      <a:pt x="416" y="178"/>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52" name="Freeform 67"/>
              <p:cNvSpPr>
                <a:spLocks/>
              </p:cNvSpPr>
              <p:nvPr/>
            </p:nvSpPr>
            <p:spPr bwMode="auto">
              <a:xfrm>
                <a:off x="3044" y="429"/>
                <a:ext cx="452" cy="201"/>
              </a:xfrm>
              <a:custGeom>
                <a:avLst/>
                <a:gdLst/>
                <a:ahLst/>
                <a:cxnLst>
                  <a:cxn ang="0">
                    <a:pos x="9" y="183"/>
                  </a:cxn>
                  <a:cxn ang="0">
                    <a:pos x="14" y="183"/>
                  </a:cxn>
                  <a:cxn ang="0">
                    <a:pos x="27" y="178"/>
                  </a:cxn>
                  <a:cxn ang="0">
                    <a:pos x="41" y="183"/>
                  </a:cxn>
                  <a:cxn ang="0">
                    <a:pos x="50" y="183"/>
                  </a:cxn>
                  <a:cxn ang="0">
                    <a:pos x="64" y="178"/>
                  </a:cxn>
                  <a:cxn ang="0">
                    <a:pos x="68" y="183"/>
                  </a:cxn>
                  <a:cxn ang="0">
                    <a:pos x="73" y="178"/>
                  </a:cxn>
                  <a:cxn ang="0">
                    <a:pos x="87" y="183"/>
                  </a:cxn>
                  <a:cxn ang="0">
                    <a:pos x="100" y="183"/>
                  </a:cxn>
                  <a:cxn ang="0">
                    <a:pos x="114" y="183"/>
                  </a:cxn>
                  <a:cxn ang="0">
                    <a:pos x="128" y="183"/>
                  </a:cxn>
                  <a:cxn ang="0">
                    <a:pos x="141" y="183"/>
                  </a:cxn>
                  <a:cxn ang="0">
                    <a:pos x="155" y="183"/>
                  </a:cxn>
                  <a:cxn ang="0">
                    <a:pos x="164" y="183"/>
                  </a:cxn>
                  <a:cxn ang="0">
                    <a:pos x="178" y="183"/>
                  </a:cxn>
                  <a:cxn ang="0">
                    <a:pos x="192" y="183"/>
                  </a:cxn>
                  <a:cxn ang="0">
                    <a:pos x="205" y="183"/>
                  </a:cxn>
                  <a:cxn ang="0">
                    <a:pos x="219" y="174"/>
                  </a:cxn>
                  <a:cxn ang="0">
                    <a:pos x="233" y="183"/>
                  </a:cxn>
                  <a:cxn ang="0">
                    <a:pos x="246" y="183"/>
                  </a:cxn>
                  <a:cxn ang="0">
                    <a:pos x="260" y="183"/>
                  </a:cxn>
                  <a:cxn ang="0">
                    <a:pos x="269" y="192"/>
                  </a:cxn>
                  <a:cxn ang="0">
                    <a:pos x="278" y="183"/>
                  </a:cxn>
                  <a:cxn ang="0">
                    <a:pos x="288" y="92"/>
                  </a:cxn>
                  <a:cxn ang="0">
                    <a:pos x="292" y="0"/>
                  </a:cxn>
                  <a:cxn ang="0">
                    <a:pos x="301" y="73"/>
                  </a:cxn>
                  <a:cxn ang="0">
                    <a:pos x="306" y="165"/>
                  </a:cxn>
                  <a:cxn ang="0">
                    <a:pos x="315" y="183"/>
                  </a:cxn>
                  <a:cxn ang="0">
                    <a:pos x="329" y="187"/>
                  </a:cxn>
                  <a:cxn ang="0">
                    <a:pos x="342" y="187"/>
                  </a:cxn>
                  <a:cxn ang="0">
                    <a:pos x="356" y="187"/>
                  </a:cxn>
                  <a:cxn ang="0">
                    <a:pos x="370" y="192"/>
                  </a:cxn>
                  <a:cxn ang="0">
                    <a:pos x="374" y="187"/>
                  </a:cxn>
                  <a:cxn ang="0">
                    <a:pos x="383" y="192"/>
                  </a:cxn>
                  <a:cxn ang="0">
                    <a:pos x="397" y="192"/>
                  </a:cxn>
                  <a:cxn ang="0">
                    <a:pos x="406" y="187"/>
                  </a:cxn>
                  <a:cxn ang="0">
                    <a:pos x="420" y="178"/>
                  </a:cxn>
                  <a:cxn ang="0">
                    <a:pos x="425" y="178"/>
                  </a:cxn>
                  <a:cxn ang="0">
                    <a:pos x="438" y="178"/>
                  </a:cxn>
                  <a:cxn ang="0">
                    <a:pos x="447" y="183"/>
                  </a:cxn>
                  <a:cxn ang="0">
                    <a:pos x="452" y="178"/>
                  </a:cxn>
                </a:cxnLst>
                <a:rect l="0" t="0" r="r" b="b"/>
                <a:pathLst>
                  <a:path w="452" h="201">
                    <a:moveTo>
                      <a:pt x="0" y="187"/>
                    </a:moveTo>
                    <a:lnTo>
                      <a:pt x="4" y="187"/>
                    </a:lnTo>
                    <a:lnTo>
                      <a:pt x="9" y="183"/>
                    </a:lnTo>
                    <a:lnTo>
                      <a:pt x="9" y="183"/>
                    </a:lnTo>
                    <a:lnTo>
                      <a:pt x="9" y="187"/>
                    </a:lnTo>
                    <a:lnTo>
                      <a:pt x="14" y="183"/>
                    </a:lnTo>
                    <a:lnTo>
                      <a:pt x="18" y="183"/>
                    </a:lnTo>
                    <a:lnTo>
                      <a:pt x="23" y="178"/>
                    </a:lnTo>
                    <a:lnTo>
                      <a:pt x="27" y="178"/>
                    </a:lnTo>
                    <a:lnTo>
                      <a:pt x="32" y="183"/>
                    </a:lnTo>
                    <a:lnTo>
                      <a:pt x="41" y="183"/>
                    </a:lnTo>
                    <a:lnTo>
                      <a:pt x="41" y="183"/>
                    </a:lnTo>
                    <a:lnTo>
                      <a:pt x="46" y="183"/>
                    </a:lnTo>
                    <a:lnTo>
                      <a:pt x="55" y="183"/>
                    </a:lnTo>
                    <a:lnTo>
                      <a:pt x="50" y="183"/>
                    </a:lnTo>
                    <a:lnTo>
                      <a:pt x="55" y="183"/>
                    </a:lnTo>
                    <a:lnTo>
                      <a:pt x="59" y="183"/>
                    </a:lnTo>
                    <a:lnTo>
                      <a:pt x="64" y="178"/>
                    </a:lnTo>
                    <a:lnTo>
                      <a:pt x="68" y="183"/>
                    </a:lnTo>
                    <a:lnTo>
                      <a:pt x="68" y="178"/>
                    </a:lnTo>
                    <a:lnTo>
                      <a:pt x="68" y="183"/>
                    </a:lnTo>
                    <a:lnTo>
                      <a:pt x="73" y="178"/>
                    </a:lnTo>
                    <a:lnTo>
                      <a:pt x="73" y="183"/>
                    </a:lnTo>
                    <a:lnTo>
                      <a:pt x="73" y="178"/>
                    </a:lnTo>
                    <a:lnTo>
                      <a:pt x="77" y="183"/>
                    </a:lnTo>
                    <a:lnTo>
                      <a:pt x="82" y="183"/>
                    </a:lnTo>
                    <a:lnTo>
                      <a:pt x="87" y="183"/>
                    </a:lnTo>
                    <a:lnTo>
                      <a:pt x="91" y="183"/>
                    </a:lnTo>
                    <a:lnTo>
                      <a:pt x="96" y="183"/>
                    </a:lnTo>
                    <a:lnTo>
                      <a:pt x="100" y="183"/>
                    </a:lnTo>
                    <a:lnTo>
                      <a:pt x="105" y="183"/>
                    </a:lnTo>
                    <a:lnTo>
                      <a:pt x="109" y="183"/>
                    </a:lnTo>
                    <a:lnTo>
                      <a:pt x="114" y="183"/>
                    </a:lnTo>
                    <a:lnTo>
                      <a:pt x="119" y="183"/>
                    </a:lnTo>
                    <a:lnTo>
                      <a:pt x="123" y="183"/>
                    </a:lnTo>
                    <a:lnTo>
                      <a:pt x="128" y="183"/>
                    </a:lnTo>
                    <a:lnTo>
                      <a:pt x="132" y="183"/>
                    </a:lnTo>
                    <a:lnTo>
                      <a:pt x="137" y="183"/>
                    </a:lnTo>
                    <a:lnTo>
                      <a:pt x="141" y="183"/>
                    </a:lnTo>
                    <a:lnTo>
                      <a:pt x="146" y="183"/>
                    </a:lnTo>
                    <a:lnTo>
                      <a:pt x="151" y="183"/>
                    </a:lnTo>
                    <a:lnTo>
                      <a:pt x="155" y="183"/>
                    </a:lnTo>
                    <a:lnTo>
                      <a:pt x="164" y="183"/>
                    </a:lnTo>
                    <a:lnTo>
                      <a:pt x="160" y="183"/>
                    </a:lnTo>
                    <a:lnTo>
                      <a:pt x="164" y="183"/>
                    </a:lnTo>
                    <a:lnTo>
                      <a:pt x="169" y="183"/>
                    </a:lnTo>
                    <a:lnTo>
                      <a:pt x="173" y="183"/>
                    </a:lnTo>
                    <a:lnTo>
                      <a:pt x="178" y="183"/>
                    </a:lnTo>
                    <a:lnTo>
                      <a:pt x="182" y="183"/>
                    </a:lnTo>
                    <a:lnTo>
                      <a:pt x="187" y="183"/>
                    </a:lnTo>
                    <a:lnTo>
                      <a:pt x="192" y="183"/>
                    </a:lnTo>
                    <a:lnTo>
                      <a:pt x="196" y="183"/>
                    </a:lnTo>
                    <a:lnTo>
                      <a:pt x="201" y="183"/>
                    </a:lnTo>
                    <a:lnTo>
                      <a:pt x="205" y="183"/>
                    </a:lnTo>
                    <a:lnTo>
                      <a:pt x="210" y="183"/>
                    </a:lnTo>
                    <a:lnTo>
                      <a:pt x="214" y="178"/>
                    </a:lnTo>
                    <a:lnTo>
                      <a:pt x="219" y="174"/>
                    </a:lnTo>
                    <a:lnTo>
                      <a:pt x="224" y="174"/>
                    </a:lnTo>
                    <a:lnTo>
                      <a:pt x="228" y="178"/>
                    </a:lnTo>
                    <a:lnTo>
                      <a:pt x="233" y="183"/>
                    </a:lnTo>
                    <a:lnTo>
                      <a:pt x="237" y="178"/>
                    </a:lnTo>
                    <a:lnTo>
                      <a:pt x="242" y="183"/>
                    </a:lnTo>
                    <a:lnTo>
                      <a:pt x="246" y="183"/>
                    </a:lnTo>
                    <a:lnTo>
                      <a:pt x="251" y="183"/>
                    </a:lnTo>
                    <a:lnTo>
                      <a:pt x="256" y="183"/>
                    </a:lnTo>
                    <a:lnTo>
                      <a:pt x="260" y="183"/>
                    </a:lnTo>
                    <a:lnTo>
                      <a:pt x="265" y="187"/>
                    </a:lnTo>
                    <a:lnTo>
                      <a:pt x="269" y="183"/>
                    </a:lnTo>
                    <a:lnTo>
                      <a:pt x="269" y="192"/>
                    </a:lnTo>
                    <a:lnTo>
                      <a:pt x="278" y="201"/>
                    </a:lnTo>
                    <a:lnTo>
                      <a:pt x="274" y="201"/>
                    </a:lnTo>
                    <a:lnTo>
                      <a:pt x="278" y="183"/>
                    </a:lnTo>
                    <a:lnTo>
                      <a:pt x="283" y="178"/>
                    </a:lnTo>
                    <a:lnTo>
                      <a:pt x="283" y="96"/>
                    </a:lnTo>
                    <a:lnTo>
                      <a:pt x="288" y="92"/>
                    </a:lnTo>
                    <a:lnTo>
                      <a:pt x="288" y="37"/>
                    </a:lnTo>
                    <a:lnTo>
                      <a:pt x="292" y="32"/>
                    </a:lnTo>
                    <a:lnTo>
                      <a:pt x="292" y="0"/>
                    </a:lnTo>
                    <a:lnTo>
                      <a:pt x="297" y="5"/>
                    </a:lnTo>
                    <a:lnTo>
                      <a:pt x="297" y="64"/>
                    </a:lnTo>
                    <a:lnTo>
                      <a:pt x="301" y="73"/>
                    </a:lnTo>
                    <a:lnTo>
                      <a:pt x="301" y="128"/>
                    </a:lnTo>
                    <a:lnTo>
                      <a:pt x="306" y="133"/>
                    </a:lnTo>
                    <a:lnTo>
                      <a:pt x="306" y="165"/>
                    </a:lnTo>
                    <a:lnTo>
                      <a:pt x="310" y="169"/>
                    </a:lnTo>
                    <a:lnTo>
                      <a:pt x="310" y="178"/>
                    </a:lnTo>
                    <a:lnTo>
                      <a:pt x="315" y="183"/>
                    </a:lnTo>
                    <a:lnTo>
                      <a:pt x="319" y="183"/>
                    </a:lnTo>
                    <a:lnTo>
                      <a:pt x="324" y="187"/>
                    </a:lnTo>
                    <a:lnTo>
                      <a:pt x="329" y="187"/>
                    </a:lnTo>
                    <a:lnTo>
                      <a:pt x="333" y="187"/>
                    </a:lnTo>
                    <a:lnTo>
                      <a:pt x="338" y="187"/>
                    </a:lnTo>
                    <a:lnTo>
                      <a:pt x="342" y="187"/>
                    </a:lnTo>
                    <a:lnTo>
                      <a:pt x="347" y="187"/>
                    </a:lnTo>
                    <a:lnTo>
                      <a:pt x="351" y="192"/>
                    </a:lnTo>
                    <a:lnTo>
                      <a:pt x="356" y="187"/>
                    </a:lnTo>
                    <a:lnTo>
                      <a:pt x="361" y="187"/>
                    </a:lnTo>
                    <a:lnTo>
                      <a:pt x="365" y="187"/>
                    </a:lnTo>
                    <a:lnTo>
                      <a:pt x="370" y="192"/>
                    </a:lnTo>
                    <a:lnTo>
                      <a:pt x="370" y="187"/>
                    </a:lnTo>
                    <a:lnTo>
                      <a:pt x="374" y="192"/>
                    </a:lnTo>
                    <a:lnTo>
                      <a:pt x="374" y="187"/>
                    </a:lnTo>
                    <a:lnTo>
                      <a:pt x="379" y="192"/>
                    </a:lnTo>
                    <a:lnTo>
                      <a:pt x="388" y="192"/>
                    </a:lnTo>
                    <a:lnTo>
                      <a:pt x="383" y="192"/>
                    </a:lnTo>
                    <a:lnTo>
                      <a:pt x="388" y="192"/>
                    </a:lnTo>
                    <a:lnTo>
                      <a:pt x="393" y="192"/>
                    </a:lnTo>
                    <a:lnTo>
                      <a:pt x="397" y="192"/>
                    </a:lnTo>
                    <a:lnTo>
                      <a:pt x="402" y="187"/>
                    </a:lnTo>
                    <a:lnTo>
                      <a:pt x="402" y="192"/>
                    </a:lnTo>
                    <a:lnTo>
                      <a:pt x="406" y="187"/>
                    </a:lnTo>
                    <a:lnTo>
                      <a:pt x="411" y="183"/>
                    </a:lnTo>
                    <a:lnTo>
                      <a:pt x="415" y="183"/>
                    </a:lnTo>
                    <a:lnTo>
                      <a:pt x="420" y="178"/>
                    </a:lnTo>
                    <a:lnTo>
                      <a:pt x="420" y="183"/>
                    </a:lnTo>
                    <a:lnTo>
                      <a:pt x="420" y="178"/>
                    </a:lnTo>
                    <a:lnTo>
                      <a:pt x="425" y="178"/>
                    </a:lnTo>
                    <a:lnTo>
                      <a:pt x="429" y="178"/>
                    </a:lnTo>
                    <a:lnTo>
                      <a:pt x="434" y="178"/>
                    </a:lnTo>
                    <a:lnTo>
                      <a:pt x="438" y="178"/>
                    </a:lnTo>
                    <a:lnTo>
                      <a:pt x="443" y="183"/>
                    </a:lnTo>
                    <a:lnTo>
                      <a:pt x="443" y="178"/>
                    </a:lnTo>
                    <a:lnTo>
                      <a:pt x="447" y="183"/>
                    </a:lnTo>
                    <a:lnTo>
                      <a:pt x="447" y="178"/>
                    </a:lnTo>
                    <a:lnTo>
                      <a:pt x="447" y="183"/>
                    </a:lnTo>
                    <a:lnTo>
                      <a:pt x="452" y="178"/>
                    </a:lnTo>
                    <a:lnTo>
                      <a:pt x="452" y="183"/>
                    </a:lnTo>
                    <a:lnTo>
                      <a:pt x="452" y="178"/>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53" name="Freeform 68"/>
              <p:cNvSpPr>
                <a:spLocks/>
              </p:cNvSpPr>
              <p:nvPr/>
            </p:nvSpPr>
            <p:spPr bwMode="auto">
              <a:xfrm>
                <a:off x="3496" y="607"/>
                <a:ext cx="160" cy="5"/>
              </a:xfrm>
              <a:custGeom>
                <a:avLst/>
                <a:gdLst/>
                <a:ahLst/>
                <a:cxnLst>
                  <a:cxn ang="0">
                    <a:pos x="0" y="0"/>
                  </a:cxn>
                  <a:cxn ang="0">
                    <a:pos x="4" y="5"/>
                  </a:cxn>
                  <a:cxn ang="0">
                    <a:pos x="4" y="0"/>
                  </a:cxn>
                  <a:cxn ang="0">
                    <a:pos x="14" y="0"/>
                  </a:cxn>
                  <a:cxn ang="0">
                    <a:pos x="9" y="0"/>
                  </a:cxn>
                  <a:cxn ang="0">
                    <a:pos x="14" y="0"/>
                  </a:cxn>
                  <a:cxn ang="0">
                    <a:pos x="18" y="0"/>
                  </a:cxn>
                  <a:cxn ang="0">
                    <a:pos x="23" y="5"/>
                  </a:cxn>
                  <a:cxn ang="0">
                    <a:pos x="27" y="0"/>
                  </a:cxn>
                  <a:cxn ang="0">
                    <a:pos x="27" y="5"/>
                  </a:cxn>
                  <a:cxn ang="0">
                    <a:pos x="27" y="0"/>
                  </a:cxn>
                  <a:cxn ang="0">
                    <a:pos x="32" y="0"/>
                  </a:cxn>
                  <a:cxn ang="0">
                    <a:pos x="36" y="5"/>
                  </a:cxn>
                  <a:cxn ang="0">
                    <a:pos x="36" y="0"/>
                  </a:cxn>
                  <a:cxn ang="0">
                    <a:pos x="41" y="5"/>
                  </a:cxn>
                  <a:cxn ang="0">
                    <a:pos x="41" y="0"/>
                  </a:cxn>
                  <a:cxn ang="0">
                    <a:pos x="41" y="5"/>
                  </a:cxn>
                  <a:cxn ang="0">
                    <a:pos x="46" y="5"/>
                  </a:cxn>
                  <a:cxn ang="0">
                    <a:pos x="55" y="5"/>
                  </a:cxn>
                  <a:cxn ang="0">
                    <a:pos x="50" y="5"/>
                  </a:cxn>
                  <a:cxn ang="0">
                    <a:pos x="55" y="5"/>
                  </a:cxn>
                  <a:cxn ang="0">
                    <a:pos x="59" y="5"/>
                  </a:cxn>
                  <a:cxn ang="0">
                    <a:pos x="64" y="5"/>
                  </a:cxn>
                  <a:cxn ang="0">
                    <a:pos x="68" y="5"/>
                  </a:cxn>
                  <a:cxn ang="0">
                    <a:pos x="73" y="5"/>
                  </a:cxn>
                  <a:cxn ang="0">
                    <a:pos x="78" y="5"/>
                  </a:cxn>
                  <a:cxn ang="0">
                    <a:pos x="82" y="5"/>
                  </a:cxn>
                  <a:cxn ang="0">
                    <a:pos x="87" y="5"/>
                  </a:cxn>
                  <a:cxn ang="0">
                    <a:pos x="91" y="5"/>
                  </a:cxn>
                  <a:cxn ang="0">
                    <a:pos x="96" y="5"/>
                  </a:cxn>
                  <a:cxn ang="0">
                    <a:pos x="100" y="5"/>
                  </a:cxn>
                  <a:cxn ang="0">
                    <a:pos x="105" y="5"/>
                  </a:cxn>
                  <a:cxn ang="0">
                    <a:pos x="109" y="5"/>
                  </a:cxn>
                  <a:cxn ang="0">
                    <a:pos x="114" y="5"/>
                  </a:cxn>
                  <a:cxn ang="0">
                    <a:pos x="119" y="5"/>
                  </a:cxn>
                  <a:cxn ang="0">
                    <a:pos x="123" y="5"/>
                  </a:cxn>
                  <a:cxn ang="0">
                    <a:pos x="132" y="5"/>
                  </a:cxn>
                  <a:cxn ang="0">
                    <a:pos x="128" y="5"/>
                  </a:cxn>
                  <a:cxn ang="0">
                    <a:pos x="132" y="5"/>
                  </a:cxn>
                  <a:cxn ang="0">
                    <a:pos x="137" y="5"/>
                  </a:cxn>
                  <a:cxn ang="0">
                    <a:pos x="141" y="5"/>
                  </a:cxn>
                  <a:cxn ang="0">
                    <a:pos x="146" y="0"/>
                  </a:cxn>
                  <a:cxn ang="0">
                    <a:pos x="151" y="5"/>
                  </a:cxn>
                  <a:cxn ang="0">
                    <a:pos x="160" y="5"/>
                  </a:cxn>
                  <a:cxn ang="0">
                    <a:pos x="155" y="5"/>
                  </a:cxn>
                </a:cxnLst>
                <a:rect l="0" t="0" r="r" b="b"/>
                <a:pathLst>
                  <a:path w="160" h="5">
                    <a:moveTo>
                      <a:pt x="0" y="0"/>
                    </a:moveTo>
                    <a:lnTo>
                      <a:pt x="4" y="5"/>
                    </a:lnTo>
                    <a:lnTo>
                      <a:pt x="4" y="0"/>
                    </a:lnTo>
                    <a:lnTo>
                      <a:pt x="14" y="0"/>
                    </a:lnTo>
                    <a:lnTo>
                      <a:pt x="9" y="0"/>
                    </a:lnTo>
                    <a:lnTo>
                      <a:pt x="14" y="0"/>
                    </a:lnTo>
                    <a:lnTo>
                      <a:pt x="18" y="0"/>
                    </a:lnTo>
                    <a:lnTo>
                      <a:pt x="23" y="5"/>
                    </a:lnTo>
                    <a:lnTo>
                      <a:pt x="27" y="0"/>
                    </a:lnTo>
                    <a:lnTo>
                      <a:pt x="27" y="5"/>
                    </a:lnTo>
                    <a:lnTo>
                      <a:pt x="27" y="0"/>
                    </a:lnTo>
                    <a:lnTo>
                      <a:pt x="32" y="0"/>
                    </a:lnTo>
                    <a:lnTo>
                      <a:pt x="36" y="5"/>
                    </a:lnTo>
                    <a:lnTo>
                      <a:pt x="36" y="0"/>
                    </a:lnTo>
                    <a:lnTo>
                      <a:pt x="41" y="5"/>
                    </a:lnTo>
                    <a:lnTo>
                      <a:pt x="41" y="0"/>
                    </a:lnTo>
                    <a:lnTo>
                      <a:pt x="41" y="5"/>
                    </a:lnTo>
                    <a:lnTo>
                      <a:pt x="46" y="5"/>
                    </a:lnTo>
                    <a:lnTo>
                      <a:pt x="55" y="5"/>
                    </a:lnTo>
                    <a:lnTo>
                      <a:pt x="50" y="5"/>
                    </a:lnTo>
                    <a:lnTo>
                      <a:pt x="55" y="5"/>
                    </a:lnTo>
                    <a:lnTo>
                      <a:pt x="59" y="5"/>
                    </a:lnTo>
                    <a:lnTo>
                      <a:pt x="64" y="5"/>
                    </a:lnTo>
                    <a:lnTo>
                      <a:pt x="68" y="5"/>
                    </a:lnTo>
                    <a:lnTo>
                      <a:pt x="73" y="5"/>
                    </a:lnTo>
                    <a:lnTo>
                      <a:pt x="78" y="5"/>
                    </a:lnTo>
                    <a:lnTo>
                      <a:pt x="82" y="5"/>
                    </a:lnTo>
                    <a:lnTo>
                      <a:pt x="87" y="5"/>
                    </a:lnTo>
                    <a:lnTo>
                      <a:pt x="91" y="5"/>
                    </a:lnTo>
                    <a:lnTo>
                      <a:pt x="96" y="5"/>
                    </a:lnTo>
                    <a:lnTo>
                      <a:pt x="100" y="5"/>
                    </a:lnTo>
                    <a:lnTo>
                      <a:pt x="105" y="5"/>
                    </a:lnTo>
                    <a:lnTo>
                      <a:pt x="109" y="5"/>
                    </a:lnTo>
                    <a:lnTo>
                      <a:pt x="114" y="5"/>
                    </a:lnTo>
                    <a:lnTo>
                      <a:pt x="119" y="5"/>
                    </a:lnTo>
                    <a:lnTo>
                      <a:pt x="123" y="5"/>
                    </a:lnTo>
                    <a:lnTo>
                      <a:pt x="132" y="5"/>
                    </a:lnTo>
                    <a:lnTo>
                      <a:pt x="128" y="5"/>
                    </a:lnTo>
                    <a:lnTo>
                      <a:pt x="132" y="5"/>
                    </a:lnTo>
                    <a:lnTo>
                      <a:pt x="137" y="5"/>
                    </a:lnTo>
                    <a:lnTo>
                      <a:pt x="141" y="5"/>
                    </a:lnTo>
                    <a:lnTo>
                      <a:pt x="146" y="0"/>
                    </a:lnTo>
                    <a:lnTo>
                      <a:pt x="151" y="5"/>
                    </a:lnTo>
                    <a:lnTo>
                      <a:pt x="160" y="5"/>
                    </a:lnTo>
                    <a:lnTo>
                      <a:pt x="155" y="5"/>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54" name="Rectangle 69"/>
              <p:cNvSpPr>
                <a:spLocks noChangeArrowheads="1"/>
              </p:cNvSpPr>
              <p:nvPr/>
            </p:nvSpPr>
            <p:spPr bwMode="auto">
              <a:xfrm rot="16200000">
                <a:off x="999" y="738"/>
                <a:ext cx="11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%it</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55" name="Rectangle 70"/>
              <p:cNvSpPr>
                <a:spLocks noChangeArrowheads="1"/>
              </p:cNvSpPr>
              <p:nvPr/>
            </p:nvSpPr>
            <p:spPr bwMode="auto">
              <a:xfrm rot="16200000">
                <a:off x="777" y="429"/>
                <a:ext cx="557"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RA-&gt;P1 Projection</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56" name="Rectangle 71"/>
              <p:cNvSpPr>
                <a:spLocks noChangeArrowheads="1"/>
              </p:cNvSpPr>
              <p:nvPr/>
            </p:nvSpPr>
            <p:spPr bwMode="auto">
              <a:xfrm>
                <a:off x="1281" y="941"/>
                <a:ext cx="2375" cy="44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57" name="Rectangle 72"/>
              <p:cNvSpPr>
                <a:spLocks noChangeArrowheads="1"/>
              </p:cNvSpPr>
              <p:nvPr/>
            </p:nvSpPr>
            <p:spPr bwMode="auto">
              <a:xfrm>
                <a:off x="1281" y="941"/>
                <a:ext cx="2375" cy="443"/>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58" name="Line 73"/>
              <p:cNvSpPr>
                <a:spLocks noChangeShapeType="1"/>
              </p:cNvSpPr>
              <p:nvPr/>
            </p:nvSpPr>
            <p:spPr bwMode="auto">
              <a:xfrm>
                <a:off x="1281" y="941"/>
                <a:ext cx="237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59" name="Line 74"/>
              <p:cNvSpPr>
                <a:spLocks noChangeShapeType="1"/>
              </p:cNvSpPr>
              <p:nvPr/>
            </p:nvSpPr>
            <p:spPr bwMode="auto">
              <a:xfrm>
                <a:off x="1281" y="1384"/>
                <a:ext cx="237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60" name="Line 75"/>
              <p:cNvSpPr>
                <a:spLocks noChangeShapeType="1"/>
              </p:cNvSpPr>
              <p:nvPr/>
            </p:nvSpPr>
            <p:spPr bwMode="auto">
              <a:xfrm flipV="1">
                <a:off x="3656" y="941"/>
                <a:ext cx="1" cy="44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61" name="Line 76"/>
              <p:cNvSpPr>
                <a:spLocks noChangeShapeType="1"/>
              </p:cNvSpPr>
              <p:nvPr/>
            </p:nvSpPr>
            <p:spPr bwMode="auto">
              <a:xfrm flipV="1">
                <a:off x="1281" y="941"/>
                <a:ext cx="1" cy="44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62" name="Line 77"/>
              <p:cNvSpPr>
                <a:spLocks noChangeShapeType="1"/>
              </p:cNvSpPr>
              <p:nvPr/>
            </p:nvSpPr>
            <p:spPr bwMode="auto">
              <a:xfrm>
                <a:off x="1281" y="1384"/>
                <a:ext cx="237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63" name="Line 78"/>
              <p:cNvSpPr>
                <a:spLocks noChangeShapeType="1"/>
              </p:cNvSpPr>
              <p:nvPr/>
            </p:nvSpPr>
            <p:spPr bwMode="auto">
              <a:xfrm flipV="1">
                <a:off x="1281" y="941"/>
                <a:ext cx="1" cy="44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64" name="Line 79"/>
              <p:cNvSpPr>
                <a:spLocks noChangeShapeType="1"/>
              </p:cNvSpPr>
              <p:nvPr/>
            </p:nvSpPr>
            <p:spPr bwMode="auto">
              <a:xfrm flipV="1">
                <a:off x="1281" y="1356"/>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65" name="Line 80"/>
              <p:cNvSpPr>
                <a:spLocks noChangeShapeType="1"/>
              </p:cNvSpPr>
              <p:nvPr/>
            </p:nvSpPr>
            <p:spPr bwMode="auto">
              <a:xfrm>
                <a:off x="1281" y="941"/>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66" name="Rectangle 81"/>
              <p:cNvSpPr>
                <a:spLocks noChangeArrowheads="1"/>
              </p:cNvSpPr>
              <p:nvPr/>
            </p:nvSpPr>
            <p:spPr bwMode="auto">
              <a:xfrm>
                <a:off x="1268" y="1397"/>
                <a:ext cx="6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67" name="Line 82"/>
              <p:cNvSpPr>
                <a:spLocks noChangeShapeType="1"/>
              </p:cNvSpPr>
              <p:nvPr/>
            </p:nvSpPr>
            <p:spPr bwMode="auto">
              <a:xfrm flipV="1">
                <a:off x="1519" y="1356"/>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68" name="Line 83"/>
              <p:cNvSpPr>
                <a:spLocks noChangeShapeType="1"/>
              </p:cNvSpPr>
              <p:nvPr/>
            </p:nvSpPr>
            <p:spPr bwMode="auto">
              <a:xfrm>
                <a:off x="1519" y="941"/>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69" name="Rectangle 84"/>
              <p:cNvSpPr>
                <a:spLocks noChangeArrowheads="1"/>
              </p:cNvSpPr>
              <p:nvPr/>
            </p:nvSpPr>
            <p:spPr bwMode="auto">
              <a:xfrm>
                <a:off x="1473" y="1397"/>
                <a:ext cx="137"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70" name="Line 85"/>
              <p:cNvSpPr>
                <a:spLocks noChangeShapeType="1"/>
              </p:cNvSpPr>
              <p:nvPr/>
            </p:nvSpPr>
            <p:spPr bwMode="auto">
              <a:xfrm flipV="1">
                <a:off x="1756" y="1356"/>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71" name="Line 86"/>
              <p:cNvSpPr>
                <a:spLocks noChangeShapeType="1"/>
              </p:cNvSpPr>
              <p:nvPr/>
            </p:nvSpPr>
            <p:spPr bwMode="auto">
              <a:xfrm>
                <a:off x="1756" y="941"/>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72" name="Rectangle 87"/>
              <p:cNvSpPr>
                <a:spLocks noChangeArrowheads="1"/>
              </p:cNvSpPr>
              <p:nvPr/>
            </p:nvSpPr>
            <p:spPr bwMode="auto">
              <a:xfrm>
                <a:off x="1692" y="1397"/>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73" name="Line 88"/>
              <p:cNvSpPr>
                <a:spLocks noChangeShapeType="1"/>
              </p:cNvSpPr>
              <p:nvPr/>
            </p:nvSpPr>
            <p:spPr bwMode="auto">
              <a:xfrm flipV="1">
                <a:off x="1994" y="1356"/>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74" name="Line 89"/>
              <p:cNvSpPr>
                <a:spLocks noChangeShapeType="1"/>
              </p:cNvSpPr>
              <p:nvPr/>
            </p:nvSpPr>
            <p:spPr bwMode="auto">
              <a:xfrm>
                <a:off x="1994" y="941"/>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75" name="Rectangle 90"/>
              <p:cNvSpPr>
                <a:spLocks noChangeArrowheads="1"/>
              </p:cNvSpPr>
              <p:nvPr/>
            </p:nvSpPr>
            <p:spPr bwMode="auto">
              <a:xfrm>
                <a:off x="1930" y="1397"/>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76" name="Line 91"/>
              <p:cNvSpPr>
                <a:spLocks noChangeShapeType="1"/>
              </p:cNvSpPr>
              <p:nvPr/>
            </p:nvSpPr>
            <p:spPr bwMode="auto">
              <a:xfrm flipV="1">
                <a:off x="2231" y="1356"/>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77" name="Line 92"/>
              <p:cNvSpPr>
                <a:spLocks noChangeShapeType="1"/>
              </p:cNvSpPr>
              <p:nvPr/>
            </p:nvSpPr>
            <p:spPr bwMode="auto">
              <a:xfrm>
                <a:off x="2231" y="941"/>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78" name="Rectangle 93"/>
              <p:cNvSpPr>
                <a:spLocks noChangeArrowheads="1"/>
              </p:cNvSpPr>
              <p:nvPr/>
            </p:nvSpPr>
            <p:spPr bwMode="auto">
              <a:xfrm>
                <a:off x="2167" y="1397"/>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79" name="Line 94"/>
              <p:cNvSpPr>
                <a:spLocks noChangeShapeType="1"/>
              </p:cNvSpPr>
              <p:nvPr/>
            </p:nvSpPr>
            <p:spPr bwMode="auto">
              <a:xfrm flipV="1">
                <a:off x="2468" y="1356"/>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80" name="Line 95"/>
              <p:cNvSpPr>
                <a:spLocks noChangeShapeType="1"/>
              </p:cNvSpPr>
              <p:nvPr/>
            </p:nvSpPr>
            <p:spPr bwMode="auto">
              <a:xfrm>
                <a:off x="2468" y="941"/>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81" name="Rectangle 96"/>
              <p:cNvSpPr>
                <a:spLocks noChangeArrowheads="1"/>
              </p:cNvSpPr>
              <p:nvPr/>
            </p:nvSpPr>
            <p:spPr bwMode="auto">
              <a:xfrm>
                <a:off x="2405" y="1397"/>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82" name="Line 97"/>
              <p:cNvSpPr>
                <a:spLocks noChangeShapeType="1"/>
              </p:cNvSpPr>
              <p:nvPr/>
            </p:nvSpPr>
            <p:spPr bwMode="auto">
              <a:xfrm flipV="1">
                <a:off x="2706" y="1356"/>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83" name="Line 98"/>
              <p:cNvSpPr>
                <a:spLocks noChangeShapeType="1"/>
              </p:cNvSpPr>
              <p:nvPr/>
            </p:nvSpPr>
            <p:spPr bwMode="auto">
              <a:xfrm>
                <a:off x="2706" y="941"/>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84" name="Rectangle 99"/>
              <p:cNvSpPr>
                <a:spLocks noChangeArrowheads="1"/>
              </p:cNvSpPr>
              <p:nvPr/>
            </p:nvSpPr>
            <p:spPr bwMode="auto">
              <a:xfrm>
                <a:off x="2642" y="1397"/>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85" name="Line 100"/>
              <p:cNvSpPr>
                <a:spLocks noChangeShapeType="1"/>
              </p:cNvSpPr>
              <p:nvPr/>
            </p:nvSpPr>
            <p:spPr bwMode="auto">
              <a:xfrm flipV="1">
                <a:off x="2943" y="1356"/>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86" name="Line 101"/>
              <p:cNvSpPr>
                <a:spLocks noChangeShapeType="1"/>
              </p:cNvSpPr>
              <p:nvPr/>
            </p:nvSpPr>
            <p:spPr bwMode="auto">
              <a:xfrm>
                <a:off x="2943" y="941"/>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87" name="Rectangle 102"/>
              <p:cNvSpPr>
                <a:spLocks noChangeArrowheads="1"/>
              </p:cNvSpPr>
              <p:nvPr/>
            </p:nvSpPr>
            <p:spPr bwMode="auto">
              <a:xfrm>
                <a:off x="2879" y="1397"/>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88" name="Line 103"/>
              <p:cNvSpPr>
                <a:spLocks noChangeShapeType="1"/>
              </p:cNvSpPr>
              <p:nvPr/>
            </p:nvSpPr>
            <p:spPr bwMode="auto">
              <a:xfrm flipV="1">
                <a:off x="3181" y="1356"/>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89" name="Line 104"/>
              <p:cNvSpPr>
                <a:spLocks noChangeShapeType="1"/>
              </p:cNvSpPr>
              <p:nvPr/>
            </p:nvSpPr>
            <p:spPr bwMode="auto">
              <a:xfrm>
                <a:off x="3181" y="941"/>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90" name="Rectangle 105"/>
              <p:cNvSpPr>
                <a:spLocks noChangeArrowheads="1"/>
              </p:cNvSpPr>
              <p:nvPr/>
            </p:nvSpPr>
            <p:spPr bwMode="auto">
              <a:xfrm>
                <a:off x="3117" y="1397"/>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91" name="Line 106"/>
              <p:cNvSpPr>
                <a:spLocks noChangeShapeType="1"/>
              </p:cNvSpPr>
              <p:nvPr/>
            </p:nvSpPr>
            <p:spPr bwMode="auto">
              <a:xfrm flipV="1">
                <a:off x="3418" y="1356"/>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92" name="Line 107"/>
              <p:cNvSpPr>
                <a:spLocks noChangeShapeType="1"/>
              </p:cNvSpPr>
              <p:nvPr/>
            </p:nvSpPr>
            <p:spPr bwMode="auto">
              <a:xfrm>
                <a:off x="3418" y="941"/>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93" name="Rectangle 108"/>
              <p:cNvSpPr>
                <a:spLocks noChangeArrowheads="1"/>
              </p:cNvSpPr>
              <p:nvPr/>
            </p:nvSpPr>
            <p:spPr bwMode="auto">
              <a:xfrm>
                <a:off x="3354" y="1397"/>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94" name="Line 109"/>
              <p:cNvSpPr>
                <a:spLocks noChangeShapeType="1"/>
              </p:cNvSpPr>
              <p:nvPr/>
            </p:nvSpPr>
            <p:spPr bwMode="auto">
              <a:xfrm flipV="1">
                <a:off x="3656" y="1356"/>
                <a:ext cx="1" cy="2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95" name="Line 110"/>
              <p:cNvSpPr>
                <a:spLocks noChangeShapeType="1"/>
              </p:cNvSpPr>
              <p:nvPr/>
            </p:nvSpPr>
            <p:spPr bwMode="auto">
              <a:xfrm>
                <a:off x="3656" y="941"/>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96" name="Rectangle 111"/>
              <p:cNvSpPr>
                <a:spLocks noChangeArrowheads="1"/>
              </p:cNvSpPr>
              <p:nvPr/>
            </p:nvSpPr>
            <p:spPr bwMode="auto">
              <a:xfrm>
                <a:off x="3592" y="1397"/>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97" name="Line 112"/>
              <p:cNvSpPr>
                <a:spLocks noChangeShapeType="1"/>
              </p:cNvSpPr>
              <p:nvPr/>
            </p:nvSpPr>
            <p:spPr bwMode="auto">
              <a:xfrm>
                <a:off x="1281" y="1384"/>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98" name="Line 113"/>
              <p:cNvSpPr>
                <a:spLocks noChangeShapeType="1"/>
              </p:cNvSpPr>
              <p:nvPr/>
            </p:nvSpPr>
            <p:spPr bwMode="auto">
              <a:xfrm flipH="1">
                <a:off x="3628" y="1384"/>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99" name="Rectangle 114"/>
              <p:cNvSpPr>
                <a:spLocks noChangeArrowheads="1"/>
              </p:cNvSpPr>
              <p:nvPr/>
            </p:nvSpPr>
            <p:spPr bwMode="auto">
              <a:xfrm>
                <a:off x="1117" y="1347"/>
                <a:ext cx="192"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00" name="Line 115"/>
              <p:cNvSpPr>
                <a:spLocks noChangeShapeType="1"/>
              </p:cNvSpPr>
              <p:nvPr/>
            </p:nvSpPr>
            <p:spPr bwMode="auto">
              <a:xfrm>
                <a:off x="1281" y="1233"/>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1" name="Line 116"/>
              <p:cNvSpPr>
                <a:spLocks noChangeShapeType="1"/>
              </p:cNvSpPr>
              <p:nvPr/>
            </p:nvSpPr>
            <p:spPr bwMode="auto">
              <a:xfrm flipH="1">
                <a:off x="3628" y="1233"/>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2" name="Rectangle 117"/>
              <p:cNvSpPr>
                <a:spLocks noChangeArrowheads="1"/>
              </p:cNvSpPr>
              <p:nvPr/>
            </p:nvSpPr>
            <p:spPr bwMode="auto">
              <a:xfrm>
                <a:off x="1231" y="1196"/>
                <a:ext cx="6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03" name="Line 118"/>
              <p:cNvSpPr>
                <a:spLocks noChangeShapeType="1"/>
              </p:cNvSpPr>
              <p:nvPr/>
            </p:nvSpPr>
            <p:spPr bwMode="auto">
              <a:xfrm>
                <a:off x="1281" y="1087"/>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4" name="Line 119"/>
              <p:cNvSpPr>
                <a:spLocks noChangeShapeType="1"/>
              </p:cNvSpPr>
              <p:nvPr/>
            </p:nvSpPr>
            <p:spPr bwMode="auto">
              <a:xfrm flipH="1">
                <a:off x="3628" y="1087"/>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5" name="Rectangle 120"/>
              <p:cNvSpPr>
                <a:spLocks noChangeArrowheads="1"/>
              </p:cNvSpPr>
              <p:nvPr/>
            </p:nvSpPr>
            <p:spPr bwMode="auto">
              <a:xfrm>
                <a:off x="1135" y="1050"/>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06" name="Line 121"/>
              <p:cNvSpPr>
                <a:spLocks noChangeShapeType="1"/>
              </p:cNvSpPr>
              <p:nvPr/>
            </p:nvSpPr>
            <p:spPr bwMode="auto">
              <a:xfrm>
                <a:off x="1281" y="941"/>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7" name="Line 122"/>
              <p:cNvSpPr>
                <a:spLocks noChangeShapeType="1"/>
              </p:cNvSpPr>
              <p:nvPr/>
            </p:nvSpPr>
            <p:spPr bwMode="auto">
              <a:xfrm flipH="1">
                <a:off x="3628" y="941"/>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8" name="Rectangle 123"/>
              <p:cNvSpPr>
                <a:spLocks noChangeArrowheads="1"/>
              </p:cNvSpPr>
              <p:nvPr/>
            </p:nvSpPr>
            <p:spPr bwMode="auto">
              <a:xfrm>
                <a:off x="1135" y="904"/>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09" name="Line 124"/>
              <p:cNvSpPr>
                <a:spLocks noChangeShapeType="1"/>
              </p:cNvSpPr>
              <p:nvPr/>
            </p:nvSpPr>
            <p:spPr bwMode="auto">
              <a:xfrm>
                <a:off x="1281" y="941"/>
                <a:ext cx="237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0" name="Line 125"/>
              <p:cNvSpPr>
                <a:spLocks noChangeShapeType="1"/>
              </p:cNvSpPr>
              <p:nvPr/>
            </p:nvSpPr>
            <p:spPr bwMode="auto">
              <a:xfrm>
                <a:off x="1281" y="1384"/>
                <a:ext cx="237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1" name="Line 126"/>
              <p:cNvSpPr>
                <a:spLocks noChangeShapeType="1"/>
              </p:cNvSpPr>
              <p:nvPr/>
            </p:nvSpPr>
            <p:spPr bwMode="auto">
              <a:xfrm flipV="1">
                <a:off x="3656" y="941"/>
                <a:ext cx="1" cy="44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2" name="Line 127"/>
              <p:cNvSpPr>
                <a:spLocks noChangeShapeType="1"/>
              </p:cNvSpPr>
              <p:nvPr/>
            </p:nvSpPr>
            <p:spPr bwMode="auto">
              <a:xfrm flipV="1">
                <a:off x="1281" y="941"/>
                <a:ext cx="1" cy="44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3" name="Freeform 128"/>
              <p:cNvSpPr>
                <a:spLocks/>
              </p:cNvSpPr>
              <p:nvPr/>
            </p:nvSpPr>
            <p:spPr bwMode="auto">
              <a:xfrm>
                <a:off x="1281" y="1041"/>
                <a:ext cx="466" cy="206"/>
              </a:xfrm>
              <a:custGeom>
                <a:avLst/>
                <a:gdLst/>
                <a:ahLst/>
                <a:cxnLst>
                  <a:cxn ang="0">
                    <a:pos x="0" y="197"/>
                  </a:cxn>
                  <a:cxn ang="0">
                    <a:pos x="9" y="197"/>
                  </a:cxn>
                  <a:cxn ang="0">
                    <a:pos x="23" y="197"/>
                  </a:cxn>
                  <a:cxn ang="0">
                    <a:pos x="37" y="197"/>
                  </a:cxn>
                  <a:cxn ang="0">
                    <a:pos x="50" y="192"/>
                  </a:cxn>
                  <a:cxn ang="0">
                    <a:pos x="60" y="192"/>
                  </a:cxn>
                  <a:cxn ang="0">
                    <a:pos x="69" y="183"/>
                  </a:cxn>
                  <a:cxn ang="0">
                    <a:pos x="78" y="183"/>
                  </a:cxn>
                  <a:cxn ang="0">
                    <a:pos x="92" y="187"/>
                  </a:cxn>
                  <a:cxn ang="0">
                    <a:pos x="96" y="192"/>
                  </a:cxn>
                  <a:cxn ang="0">
                    <a:pos x="110" y="192"/>
                  </a:cxn>
                  <a:cxn ang="0">
                    <a:pos x="124" y="192"/>
                  </a:cxn>
                  <a:cxn ang="0">
                    <a:pos x="137" y="192"/>
                  </a:cxn>
                  <a:cxn ang="0">
                    <a:pos x="151" y="192"/>
                  </a:cxn>
                  <a:cxn ang="0">
                    <a:pos x="165" y="192"/>
                  </a:cxn>
                  <a:cxn ang="0">
                    <a:pos x="178" y="192"/>
                  </a:cxn>
                  <a:cxn ang="0">
                    <a:pos x="187" y="192"/>
                  </a:cxn>
                  <a:cxn ang="0">
                    <a:pos x="201" y="192"/>
                  </a:cxn>
                  <a:cxn ang="0">
                    <a:pos x="219" y="192"/>
                  </a:cxn>
                  <a:cxn ang="0">
                    <a:pos x="224" y="192"/>
                  </a:cxn>
                  <a:cxn ang="0">
                    <a:pos x="233" y="192"/>
                  </a:cxn>
                  <a:cxn ang="0">
                    <a:pos x="247" y="192"/>
                  </a:cxn>
                  <a:cxn ang="0">
                    <a:pos x="261" y="192"/>
                  </a:cxn>
                  <a:cxn ang="0">
                    <a:pos x="274" y="192"/>
                  </a:cxn>
                  <a:cxn ang="0">
                    <a:pos x="283" y="192"/>
                  </a:cxn>
                  <a:cxn ang="0">
                    <a:pos x="297" y="192"/>
                  </a:cxn>
                  <a:cxn ang="0">
                    <a:pos x="311" y="183"/>
                  </a:cxn>
                  <a:cxn ang="0">
                    <a:pos x="320" y="183"/>
                  </a:cxn>
                  <a:cxn ang="0">
                    <a:pos x="329" y="192"/>
                  </a:cxn>
                  <a:cxn ang="0">
                    <a:pos x="343" y="192"/>
                  </a:cxn>
                  <a:cxn ang="0">
                    <a:pos x="352" y="192"/>
                  </a:cxn>
                  <a:cxn ang="0">
                    <a:pos x="361" y="206"/>
                  </a:cxn>
                  <a:cxn ang="0">
                    <a:pos x="370" y="82"/>
                  </a:cxn>
                  <a:cxn ang="0">
                    <a:pos x="379" y="0"/>
                  </a:cxn>
                  <a:cxn ang="0">
                    <a:pos x="379" y="5"/>
                  </a:cxn>
                  <a:cxn ang="0">
                    <a:pos x="388" y="73"/>
                  </a:cxn>
                  <a:cxn ang="0">
                    <a:pos x="393" y="169"/>
                  </a:cxn>
                  <a:cxn ang="0">
                    <a:pos x="402" y="187"/>
                  </a:cxn>
                  <a:cxn ang="0">
                    <a:pos x="416" y="197"/>
                  </a:cxn>
                  <a:cxn ang="0">
                    <a:pos x="429" y="197"/>
                  </a:cxn>
                  <a:cxn ang="0">
                    <a:pos x="443" y="197"/>
                  </a:cxn>
                  <a:cxn ang="0">
                    <a:pos x="457" y="197"/>
                  </a:cxn>
                </a:cxnLst>
                <a:rect l="0" t="0" r="r" b="b"/>
                <a:pathLst>
                  <a:path w="466" h="206">
                    <a:moveTo>
                      <a:pt x="0" y="197"/>
                    </a:moveTo>
                    <a:lnTo>
                      <a:pt x="0" y="201"/>
                    </a:lnTo>
                    <a:lnTo>
                      <a:pt x="0" y="197"/>
                    </a:lnTo>
                    <a:lnTo>
                      <a:pt x="5" y="197"/>
                    </a:lnTo>
                    <a:lnTo>
                      <a:pt x="14" y="197"/>
                    </a:lnTo>
                    <a:lnTo>
                      <a:pt x="9" y="197"/>
                    </a:lnTo>
                    <a:lnTo>
                      <a:pt x="14" y="197"/>
                    </a:lnTo>
                    <a:lnTo>
                      <a:pt x="19" y="201"/>
                    </a:lnTo>
                    <a:lnTo>
                      <a:pt x="23" y="197"/>
                    </a:lnTo>
                    <a:lnTo>
                      <a:pt x="28" y="197"/>
                    </a:lnTo>
                    <a:lnTo>
                      <a:pt x="37" y="197"/>
                    </a:lnTo>
                    <a:lnTo>
                      <a:pt x="37" y="197"/>
                    </a:lnTo>
                    <a:lnTo>
                      <a:pt x="41" y="197"/>
                    </a:lnTo>
                    <a:lnTo>
                      <a:pt x="46" y="197"/>
                    </a:lnTo>
                    <a:lnTo>
                      <a:pt x="50" y="192"/>
                    </a:lnTo>
                    <a:lnTo>
                      <a:pt x="55" y="192"/>
                    </a:lnTo>
                    <a:lnTo>
                      <a:pt x="60" y="187"/>
                    </a:lnTo>
                    <a:lnTo>
                      <a:pt x="60" y="192"/>
                    </a:lnTo>
                    <a:lnTo>
                      <a:pt x="60" y="187"/>
                    </a:lnTo>
                    <a:lnTo>
                      <a:pt x="64" y="183"/>
                    </a:lnTo>
                    <a:lnTo>
                      <a:pt x="69" y="183"/>
                    </a:lnTo>
                    <a:lnTo>
                      <a:pt x="73" y="183"/>
                    </a:lnTo>
                    <a:lnTo>
                      <a:pt x="78" y="187"/>
                    </a:lnTo>
                    <a:lnTo>
                      <a:pt x="78" y="183"/>
                    </a:lnTo>
                    <a:lnTo>
                      <a:pt x="78" y="187"/>
                    </a:lnTo>
                    <a:lnTo>
                      <a:pt x="82" y="187"/>
                    </a:lnTo>
                    <a:lnTo>
                      <a:pt x="92" y="187"/>
                    </a:lnTo>
                    <a:lnTo>
                      <a:pt x="87" y="187"/>
                    </a:lnTo>
                    <a:lnTo>
                      <a:pt x="92" y="192"/>
                    </a:lnTo>
                    <a:lnTo>
                      <a:pt x="96" y="192"/>
                    </a:lnTo>
                    <a:lnTo>
                      <a:pt x="101" y="192"/>
                    </a:lnTo>
                    <a:lnTo>
                      <a:pt x="105" y="192"/>
                    </a:lnTo>
                    <a:lnTo>
                      <a:pt x="110" y="192"/>
                    </a:lnTo>
                    <a:lnTo>
                      <a:pt x="114" y="192"/>
                    </a:lnTo>
                    <a:lnTo>
                      <a:pt x="119" y="192"/>
                    </a:lnTo>
                    <a:lnTo>
                      <a:pt x="124" y="192"/>
                    </a:lnTo>
                    <a:lnTo>
                      <a:pt x="128" y="192"/>
                    </a:lnTo>
                    <a:lnTo>
                      <a:pt x="133" y="192"/>
                    </a:lnTo>
                    <a:lnTo>
                      <a:pt x="137" y="192"/>
                    </a:lnTo>
                    <a:lnTo>
                      <a:pt x="142" y="192"/>
                    </a:lnTo>
                    <a:lnTo>
                      <a:pt x="146" y="192"/>
                    </a:lnTo>
                    <a:lnTo>
                      <a:pt x="151" y="192"/>
                    </a:lnTo>
                    <a:lnTo>
                      <a:pt x="156" y="192"/>
                    </a:lnTo>
                    <a:lnTo>
                      <a:pt x="160" y="197"/>
                    </a:lnTo>
                    <a:lnTo>
                      <a:pt x="165" y="192"/>
                    </a:lnTo>
                    <a:lnTo>
                      <a:pt x="169" y="192"/>
                    </a:lnTo>
                    <a:lnTo>
                      <a:pt x="174" y="192"/>
                    </a:lnTo>
                    <a:lnTo>
                      <a:pt x="178" y="192"/>
                    </a:lnTo>
                    <a:lnTo>
                      <a:pt x="183" y="192"/>
                    </a:lnTo>
                    <a:lnTo>
                      <a:pt x="192" y="192"/>
                    </a:lnTo>
                    <a:lnTo>
                      <a:pt x="187" y="192"/>
                    </a:lnTo>
                    <a:lnTo>
                      <a:pt x="192" y="192"/>
                    </a:lnTo>
                    <a:lnTo>
                      <a:pt x="197" y="192"/>
                    </a:lnTo>
                    <a:lnTo>
                      <a:pt x="201" y="192"/>
                    </a:lnTo>
                    <a:lnTo>
                      <a:pt x="206" y="192"/>
                    </a:lnTo>
                    <a:lnTo>
                      <a:pt x="210" y="192"/>
                    </a:lnTo>
                    <a:lnTo>
                      <a:pt x="219" y="192"/>
                    </a:lnTo>
                    <a:lnTo>
                      <a:pt x="215" y="192"/>
                    </a:lnTo>
                    <a:lnTo>
                      <a:pt x="219" y="192"/>
                    </a:lnTo>
                    <a:lnTo>
                      <a:pt x="224" y="192"/>
                    </a:lnTo>
                    <a:lnTo>
                      <a:pt x="233" y="192"/>
                    </a:lnTo>
                    <a:lnTo>
                      <a:pt x="229" y="192"/>
                    </a:lnTo>
                    <a:lnTo>
                      <a:pt x="233" y="192"/>
                    </a:lnTo>
                    <a:lnTo>
                      <a:pt x="238" y="192"/>
                    </a:lnTo>
                    <a:lnTo>
                      <a:pt x="242" y="192"/>
                    </a:lnTo>
                    <a:lnTo>
                      <a:pt x="247" y="192"/>
                    </a:lnTo>
                    <a:lnTo>
                      <a:pt x="251" y="192"/>
                    </a:lnTo>
                    <a:lnTo>
                      <a:pt x="256" y="192"/>
                    </a:lnTo>
                    <a:lnTo>
                      <a:pt x="261" y="192"/>
                    </a:lnTo>
                    <a:lnTo>
                      <a:pt x="265" y="192"/>
                    </a:lnTo>
                    <a:lnTo>
                      <a:pt x="270" y="192"/>
                    </a:lnTo>
                    <a:lnTo>
                      <a:pt x="274" y="192"/>
                    </a:lnTo>
                    <a:lnTo>
                      <a:pt x="283" y="192"/>
                    </a:lnTo>
                    <a:lnTo>
                      <a:pt x="279" y="192"/>
                    </a:lnTo>
                    <a:lnTo>
                      <a:pt x="283" y="192"/>
                    </a:lnTo>
                    <a:lnTo>
                      <a:pt x="288" y="192"/>
                    </a:lnTo>
                    <a:lnTo>
                      <a:pt x="293" y="192"/>
                    </a:lnTo>
                    <a:lnTo>
                      <a:pt x="297" y="192"/>
                    </a:lnTo>
                    <a:lnTo>
                      <a:pt x="302" y="192"/>
                    </a:lnTo>
                    <a:lnTo>
                      <a:pt x="306" y="187"/>
                    </a:lnTo>
                    <a:lnTo>
                      <a:pt x="311" y="183"/>
                    </a:lnTo>
                    <a:lnTo>
                      <a:pt x="315" y="183"/>
                    </a:lnTo>
                    <a:lnTo>
                      <a:pt x="320" y="187"/>
                    </a:lnTo>
                    <a:lnTo>
                      <a:pt x="320" y="183"/>
                    </a:lnTo>
                    <a:lnTo>
                      <a:pt x="320" y="187"/>
                    </a:lnTo>
                    <a:lnTo>
                      <a:pt x="324" y="187"/>
                    </a:lnTo>
                    <a:lnTo>
                      <a:pt x="329" y="192"/>
                    </a:lnTo>
                    <a:lnTo>
                      <a:pt x="334" y="192"/>
                    </a:lnTo>
                    <a:lnTo>
                      <a:pt x="338" y="192"/>
                    </a:lnTo>
                    <a:lnTo>
                      <a:pt x="343" y="192"/>
                    </a:lnTo>
                    <a:lnTo>
                      <a:pt x="352" y="192"/>
                    </a:lnTo>
                    <a:lnTo>
                      <a:pt x="347" y="192"/>
                    </a:lnTo>
                    <a:lnTo>
                      <a:pt x="352" y="192"/>
                    </a:lnTo>
                    <a:lnTo>
                      <a:pt x="356" y="197"/>
                    </a:lnTo>
                    <a:lnTo>
                      <a:pt x="366" y="206"/>
                    </a:lnTo>
                    <a:lnTo>
                      <a:pt x="361" y="206"/>
                    </a:lnTo>
                    <a:lnTo>
                      <a:pt x="366" y="187"/>
                    </a:lnTo>
                    <a:lnTo>
                      <a:pt x="370" y="183"/>
                    </a:lnTo>
                    <a:lnTo>
                      <a:pt x="370" y="82"/>
                    </a:lnTo>
                    <a:lnTo>
                      <a:pt x="375" y="69"/>
                    </a:lnTo>
                    <a:lnTo>
                      <a:pt x="375" y="5"/>
                    </a:lnTo>
                    <a:lnTo>
                      <a:pt x="379" y="0"/>
                    </a:lnTo>
                    <a:lnTo>
                      <a:pt x="379" y="5"/>
                    </a:lnTo>
                    <a:lnTo>
                      <a:pt x="379" y="0"/>
                    </a:lnTo>
                    <a:lnTo>
                      <a:pt x="379" y="5"/>
                    </a:lnTo>
                    <a:lnTo>
                      <a:pt x="384" y="9"/>
                    </a:lnTo>
                    <a:lnTo>
                      <a:pt x="384" y="64"/>
                    </a:lnTo>
                    <a:lnTo>
                      <a:pt x="388" y="73"/>
                    </a:lnTo>
                    <a:lnTo>
                      <a:pt x="388" y="128"/>
                    </a:lnTo>
                    <a:lnTo>
                      <a:pt x="393" y="133"/>
                    </a:lnTo>
                    <a:lnTo>
                      <a:pt x="393" y="169"/>
                    </a:lnTo>
                    <a:lnTo>
                      <a:pt x="398" y="174"/>
                    </a:lnTo>
                    <a:lnTo>
                      <a:pt x="398" y="183"/>
                    </a:lnTo>
                    <a:lnTo>
                      <a:pt x="402" y="187"/>
                    </a:lnTo>
                    <a:lnTo>
                      <a:pt x="407" y="192"/>
                    </a:lnTo>
                    <a:lnTo>
                      <a:pt x="411" y="197"/>
                    </a:lnTo>
                    <a:lnTo>
                      <a:pt x="416" y="197"/>
                    </a:lnTo>
                    <a:lnTo>
                      <a:pt x="420" y="197"/>
                    </a:lnTo>
                    <a:lnTo>
                      <a:pt x="425" y="197"/>
                    </a:lnTo>
                    <a:lnTo>
                      <a:pt x="429" y="197"/>
                    </a:lnTo>
                    <a:lnTo>
                      <a:pt x="434" y="197"/>
                    </a:lnTo>
                    <a:lnTo>
                      <a:pt x="439" y="197"/>
                    </a:lnTo>
                    <a:lnTo>
                      <a:pt x="443" y="197"/>
                    </a:lnTo>
                    <a:lnTo>
                      <a:pt x="448" y="197"/>
                    </a:lnTo>
                    <a:lnTo>
                      <a:pt x="452" y="197"/>
                    </a:lnTo>
                    <a:lnTo>
                      <a:pt x="457" y="197"/>
                    </a:lnTo>
                    <a:lnTo>
                      <a:pt x="461" y="197"/>
                    </a:lnTo>
                    <a:lnTo>
                      <a:pt x="466" y="197"/>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4" name="Freeform 129"/>
              <p:cNvSpPr>
                <a:spLocks/>
              </p:cNvSpPr>
              <p:nvPr/>
            </p:nvSpPr>
            <p:spPr bwMode="auto">
              <a:xfrm>
                <a:off x="1747" y="1050"/>
                <a:ext cx="402" cy="197"/>
              </a:xfrm>
              <a:custGeom>
                <a:avLst/>
                <a:gdLst/>
                <a:ahLst/>
                <a:cxnLst>
                  <a:cxn ang="0">
                    <a:pos x="14" y="188"/>
                  </a:cxn>
                  <a:cxn ang="0">
                    <a:pos x="18" y="188"/>
                  </a:cxn>
                  <a:cxn ang="0">
                    <a:pos x="27" y="183"/>
                  </a:cxn>
                  <a:cxn ang="0">
                    <a:pos x="41" y="174"/>
                  </a:cxn>
                  <a:cxn ang="0">
                    <a:pos x="55" y="178"/>
                  </a:cxn>
                  <a:cxn ang="0">
                    <a:pos x="59" y="178"/>
                  </a:cxn>
                  <a:cxn ang="0">
                    <a:pos x="73" y="178"/>
                  </a:cxn>
                  <a:cxn ang="0">
                    <a:pos x="87" y="178"/>
                  </a:cxn>
                  <a:cxn ang="0">
                    <a:pos x="105" y="178"/>
                  </a:cxn>
                  <a:cxn ang="0">
                    <a:pos x="110" y="183"/>
                  </a:cxn>
                  <a:cxn ang="0">
                    <a:pos x="123" y="183"/>
                  </a:cxn>
                  <a:cxn ang="0">
                    <a:pos x="128" y="178"/>
                  </a:cxn>
                  <a:cxn ang="0">
                    <a:pos x="137" y="183"/>
                  </a:cxn>
                  <a:cxn ang="0">
                    <a:pos x="146" y="183"/>
                  </a:cxn>
                  <a:cxn ang="0">
                    <a:pos x="155" y="183"/>
                  </a:cxn>
                  <a:cxn ang="0">
                    <a:pos x="164" y="178"/>
                  </a:cxn>
                  <a:cxn ang="0">
                    <a:pos x="169" y="183"/>
                  </a:cxn>
                  <a:cxn ang="0">
                    <a:pos x="178" y="183"/>
                  </a:cxn>
                  <a:cxn ang="0">
                    <a:pos x="183" y="178"/>
                  </a:cxn>
                  <a:cxn ang="0">
                    <a:pos x="192" y="183"/>
                  </a:cxn>
                  <a:cxn ang="0">
                    <a:pos x="201" y="183"/>
                  </a:cxn>
                  <a:cxn ang="0">
                    <a:pos x="210" y="178"/>
                  </a:cxn>
                  <a:cxn ang="0">
                    <a:pos x="215" y="183"/>
                  </a:cxn>
                  <a:cxn ang="0">
                    <a:pos x="228" y="178"/>
                  </a:cxn>
                  <a:cxn ang="0">
                    <a:pos x="233" y="183"/>
                  </a:cxn>
                  <a:cxn ang="0">
                    <a:pos x="237" y="178"/>
                  </a:cxn>
                  <a:cxn ang="0">
                    <a:pos x="242" y="183"/>
                  </a:cxn>
                  <a:cxn ang="0">
                    <a:pos x="251" y="183"/>
                  </a:cxn>
                  <a:cxn ang="0">
                    <a:pos x="256" y="178"/>
                  </a:cxn>
                  <a:cxn ang="0">
                    <a:pos x="265" y="183"/>
                  </a:cxn>
                  <a:cxn ang="0">
                    <a:pos x="274" y="174"/>
                  </a:cxn>
                  <a:cxn ang="0">
                    <a:pos x="288" y="178"/>
                  </a:cxn>
                  <a:cxn ang="0">
                    <a:pos x="301" y="183"/>
                  </a:cxn>
                  <a:cxn ang="0">
                    <a:pos x="315" y="178"/>
                  </a:cxn>
                  <a:cxn ang="0">
                    <a:pos x="333" y="197"/>
                  </a:cxn>
                  <a:cxn ang="0">
                    <a:pos x="338" y="146"/>
                  </a:cxn>
                  <a:cxn ang="0">
                    <a:pos x="342" y="5"/>
                  </a:cxn>
                  <a:cxn ang="0">
                    <a:pos x="352" y="14"/>
                  </a:cxn>
                  <a:cxn ang="0">
                    <a:pos x="356" y="137"/>
                  </a:cxn>
                  <a:cxn ang="0">
                    <a:pos x="365" y="169"/>
                  </a:cxn>
                  <a:cxn ang="0">
                    <a:pos x="374" y="183"/>
                  </a:cxn>
                  <a:cxn ang="0">
                    <a:pos x="388" y="183"/>
                  </a:cxn>
                </a:cxnLst>
                <a:rect l="0" t="0" r="r" b="b"/>
                <a:pathLst>
                  <a:path w="402" h="197">
                    <a:moveTo>
                      <a:pt x="0" y="188"/>
                    </a:moveTo>
                    <a:lnTo>
                      <a:pt x="5" y="188"/>
                    </a:lnTo>
                    <a:lnTo>
                      <a:pt x="14" y="188"/>
                    </a:lnTo>
                    <a:lnTo>
                      <a:pt x="9" y="188"/>
                    </a:lnTo>
                    <a:lnTo>
                      <a:pt x="14" y="188"/>
                    </a:lnTo>
                    <a:lnTo>
                      <a:pt x="18" y="188"/>
                    </a:lnTo>
                    <a:lnTo>
                      <a:pt x="23" y="183"/>
                    </a:lnTo>
                    <a:lnTo>
                      <a:pt x="23" y="188"/>
                    </a:lnTo>
                    <a:lnTo>
                      <a:pt x="27" y="183"/>
                    </a:lnTo>
                    <a:lnTo>
                      <a:pt x="32" y="178"/>
                    </a:lnTo>
                    <a:lnTo>
                      <a:pt x="37" y="174"/>
                    </a:lnTo>
                    <a:lnTo>
                      <a:pt x="41" y="174"/>
                    </a:lnTo>
                    <a:lnTo>
                      <a:pt x="46" y="174"/>
                    </a:lnTo>
                    <a:lnTo>
                      <a:pt x="50" y="174"/>
                    </a:lnTo>
                    <a:lnTo>
                      <a:pt x="55" y="178"/>
                    </a:lnTo>
                    <a:lnTo>
                      <a:pt x="59" y="174"/>
                    </a:lnTo>
                    <a:lnTo>
                      <a:pt x="59" y="174"/>
                    </a:lnTo>
                    <a:lnTo>
                      <a:pt x="59" y="178"/>
                    </a:lnTo>
                    <a:lnTo>
                      <a:pt x="64" y="178"/>
                    </a:lnTo>
                    <a:lnTo>
                      <a:pt x="69" y="178"/>
                    </a:lnTo>
                    <a:lnTo>
                      <a:pt x="73" y="178"/>
                    </a:lnTo>
                    <a:lnTo>
                      <a:pt x="78" y="178"/>
                    </a:lnTo>
                    <a:lnTo>
                      <a:pt x="82" y="178"/>
                    </a:lnTo>
                    <a:lnTo>
                      <a:pt x="87" y="178"/>
                    </a:lnTo>
                    <a:lnTo>
                      <a:pt x="91" y="178"/>
                    </a:lnTo>
                    <a:lnTo>
                      <a:pt x="96" y="178"/>
                    </a:lnTo>
                    <a:lnTo>
                      <a:pt x="105" y="178"/>
                    </a:lnTo>
                    <a:lnTo>
                      <a:pt x="100" y="178"/>
                    </a:lnTo>
                    <a:lnTo>
                      <a:pt x="105" y="178"/>
                    </a:lnTo>
                    <a:lnTo>
                      <a:pt x="110" y="183"/>
                    </a:lnTo>
                    <a:lnTo>
                      <a:pt x="114" y="178"/>
                    </a:lnTo>
                    <a:lnTo>
                      <a:pt x="119" y="178"/>
                    </a:lnTo>
                    <a:lnTo>
                      <a:pt x="123" y="183"/>
                    </a:lnTo>
                    <a:lnTo>
                      <a:pt x="123" y="178"/>
                    </a:lnTo>
                    <a:lnTo>
                      <a:pt x="128" y="183"/>
                    </a:lnTo>
                    <a:lnTo>
                      <a:pt x="128" y="178"/>
                    </a:lnTo>
                    <a:lnTo>
                      <a:pt x="128" y="183"/>
                    </a:lnTo>
                    <a:lnTo>
                      <a:pt x="132" y="183"/>
                    </a:lnTo>
                    <a:lnTo>
                      <a:pt x="137" y="183"/>
                    </a:lnTo>
                    <a:lnTo>
                      <a:pt x="142" y="183"/>
                    </a:lnTo>
                    <a:lnTo>
                      <a:pt x="151" y="183"/>
                    </a:lnTo>
                    <a:lnTo>
                      <a:pt x="146" y="183"/>
                    </a:lnTo>
                    <a:lnTo>
                      <a:pt x="151" y="183"/>
                    </a:lnTo>
                    <a:lnTo>
                      <a:pt x="160" y="183"/>
                    </a:lnTo>
                    <a:lnTo>
                      <a:pt x="155" y="183"/>
                    </a:lnTo>
                    <a:lnTo>
                      <a:pt x="160" y="178"/>
                    </a:lnTo>
                    <a:lnTo>
                      <a:pt x="164" y="183"/>
                    </a:lnTo>
                    <a:lnTo>
                      <a:pt x="164" y="178"/>
                    </a:lnTo>
                    <a:lnTo>
                      <a:pt x="164" y="183"/>
                    </a:lnTo>
                    <a:lnTo>
                      <a:pt x="174" y="183"/>
                    </a:lnTo>
                    <a:lnTo>
                      <a:pt x="169" y="183"/>
                    </a:lnTo>
                    <a:lnTo>
                      <a:pt x="174" y="178"/>
                    </a:lnTo>
                    <a:lnTo>
                      <a:pt x="174" y="178"/>
                    </a:lnTo>
                    <a:lnTo>
                      <a:pt x="178" y="183"/>
                    </a:lnTo>
                    <a:lnTo>
                      <a:pt x="178" y="178"/>
                    </a:lnTo>
                    <a:lnTo>
                      <a:pt x="178" y="183"/>
                    </a:lnTo>
                    <a:lnTo>
                      <a:pt x="183" y="178"/>
                    </a:lnTo>
                    <a:lnTo>
                      <a:pt x="187" y="183"/>
                    </a:lnTo>
                    <a:lnTo>
                      <a:pt x="196" y="183"/>
                    </a:lnTo>
                    <a:lnTo>
                      <a:pt x="192" y="183"/>
                    </a:lnTo>
                    <a:lnTo>
                      <a:pt x="196" y="183"/>
                    </a:lnTo>
                    <a:lnTo>
                      <a:pt x="201" y="178"/>
                    </a:lnTo>
                    <a:lnTo>
                      <a:pt x="201" y="183"/>
                    </a:lnTo>
                    <a:lnTo>
                      <a:pt x="201" y="183"/>
                    </a:lnTo>
                    <a:lnTo>
                      <a:pt x="206" y="183"/>
                    </a:lnTo>
                    <a:lnTo>
                      <a:pt x="210" y="178"/>
                    </a:lnTo>
                    <a:lnTo>
                      <a:pt x="210" y="183"/>
                    </a:lnTo>
                    <a:lnTo>
                      <a:pt x="210" y="178"/>
                    </a:lnTo>
                    <a:lnTo>
                      <a:pt x="215" y="183"/>
                    </a:lnTo>
                    <a:lnTo>
                      <a:pt x="224" y="183"/>
                    </a:lnTo>
                    <a:lnTo>
                      <a:pt x="224" y="183"/>
                    </a:lnTo>
                    <a:lnTo>
                      <a:pt x="228" y="178"/>
                    </a:lnTo>
                    <a:lnTo>
                      <a:pt x="228" y="183"/>
                    </a:lnTo>
                    <a:lnTo>
                      <a:pt x="228" y="178"/>
                    </a:lnTo>
                    <a:lnTo>
                      <a:pt x="233" y="183"/>
                    </a:lnTo>
                    <a:lnTo>
                      <a:pt x="233" y="178"/>
                    </a:lnTo>
                    <a:lnTo>
                      <a:pt x="237" y="183"/>
                    </a:lnTo>
                    <a:lnTo>
                      <a:pt x="237" y="178"/>
                    </a:lnTo>
                    <a:lnTo>
                      <a:pt x="237" y="183"/>
                    </a:lnTo>
                    <a:lnTo>
                      <a:pt x="247" y="183"/>
                    </a:lnTo>
                    <a:lnTo>
                      <a:pt x="242" y="183"/>
                    </a:lnTo>
                    <a:lnTo>
                      <a:pt x="247" y="183"/>
                    </a:lnTo>
                    <a:lnTo>
                      <a:pt x="251" y="178"/>
                    </a:lnTo>
                    <a:lnTo>
                      <a:pt x="251" y="183"/>
                    </a:lnTo>
                    <a:lnTo>
                      <a:pt x="251" y="178"/>
                    </a:lnTo>
                    <a:lnTo>
                      <a:pt x="260" y="178"/>
                    </a:lnTo>
                    <a:lnTo>
                      <a:pt x="256" y="178"/>
                    </a:lnTo>
                    <a:lnTo>
                      <a:pt x="260" y="183"/>
                    </a:lnTo>
                    <a:lnTo>
                      <a:pt x="265" y="178"/>
                    </a:lnTo>
                    <a:lnTo>
                      <a:pt x="265" y="183"/>
                    </a:lnTo>
                    <a:lnTo>
                      <a:pt x="265" y="178"/>
                    </a:lnTo>
                    <a:lnTo>
                      <a:pt x="274" y="178"/>
                    </a:lnTo>
                    <a:lnTo>
                      <a:pt x="274" y="174"/>
                    </a:lnTo>
                    <a:lnTo>
                      <a:pt x="279" y="174"/>
                    </a:lnTo>
                    <a:lnTo>
                      <a:pt x="288" y="174"/>
                    </a:lnTo>
                    <a:lnTo>
                      <a:pt x="288" y="178"/>
                    </a:lnTo>
                    <a:lnTo>
                      <a:pt x="292" y="174"/>
                    </a:lnTo>
                    <a:lnTo>
                      <a:pt x="297" y="178"/>
                    </a:lnTo>
                    <a:lnTo>
                      <a:pt x="301" y="183"/>
                    </a:lnTo>
                    <a:lnTo>
                      <a:pt x="306" y="183"/>
                    </a:lnTo>
                    <a:lnTo>
                      <a:pt x="311" y="183"/>
                    </a:lnTo>
                    <a:lnTo>
                      <a:pt x="315" y="178"/>
                    </a:lnTo>
                    <a:lnTo>
                      <a:pt x="320" y="183"/>
                    </a:lnTo>
                    <a:lnTo>
                      <a:pt x="324" y="188"/>
                    </a:lnTo>
                    <a:lnTo>
                      <a:pt x="333" y="197"/>
                    </a:lnTo>
                    <a:lnTo>
                      <a:pt x="329" y="197"/>
                    </a:lnTo>
                    <a:lnTo>
                      <a:pt x="333" y="156"/>
                    </a:lnTo>
                    <a:lnTo>
                      <a:pt x="338" y="146"/>
                    </a:lnTo>
                    <a:lnTo>
                      <a:pt x="338" y="46"/>
                    </a:lnTo>
                    <a:lnTo>
                      <a:pt x="342" y="37"/>
                    </a:lnTo>
                    <a:lnTo>
                      <a:pt x="342" y="5"/>
                    </a:lnTo>
                    <a:lnTo>
                      <a:pt x="347" y="0"/>
                    </a:lnTo>
                    <a:lnTo>
                      <a:pt x="347" y="5"/>
                    </a:lnTo>
                    <a:lnTo>
                      <a:pt x="352" y="14"/>
                    </a:lnTo>
                    <a:lnTo>
                      <a:pt x="352" y="73"/>
                    </a:lnTo>
                    <a:lnTo>
                      <a:pt x="356" y="82"/>
                    </a:lnTo>
                    <a:lnTo>
                      <a:pt x="356" y="137"/>
                    </a:lnTo>
                    <a:lnTo>
                      <a:pt x="361" y="142"/>
                    </a:lnTo>
                    <a:lnTo>
                      <a:pt x="361" y="165"/>
                    </a:lnTo>
                    <a:lnTo>
                      <a:pt x="365" y="169"/>
                    </a:lnTo>
                    <a:lnTo>
                      <a:pt x="365" y="174"/>
                    </a:lnTo>
                    <a:lnTo>
                      <a:pt x="370" y="178"/>
                    </a:lnTo>
                    <a:lnTo>
                      <a:pt x="374" y="183"/>
                    </a:lnTo>
                    <a:lnTo>
                      <a:pt x="379" y="183"/>
                    </a:lnTo>
                    <a:lnTo>
                      <a:pt x="384" y="188"/>
                    </a:lnTo>
                    <a:lnTo>
                      <a:pt x="388" y="183"/>
                    </a:lnTo>
                    <a:lnTo>
                      <a:pt x="393" y="183"/>
                    </a:lnTo>
                    <a:lnTo>
                      <a:pt x="402" y="183"/>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5" name="Freeform 130"/>
              <p:cNvSpPr>
                <a:spLocks/>
              </p:cNvSpPr>
              <p:nvPr/>
            </p:nvSpPr>
            <p:spPr bwMode="auto">
              <a:xfrm>
                <a:off x="2144" y="1055"/>
                <a:ext cx="407" cy="192"/>
              </a:xfrm>
              <a:custGeom>
                <a:avLst/>
                <a:gdLst/>
                <a:ahLst/>
                <a:cxnLst>
                  <a:cxn ang="0">
                    <a:pos x="5" y="183"/>
                  </a:cxn>
                  <a:cxn ang="0">
                    <a:pos x="14" y="178"/>
                  </a:cxn>
                  <a:cxn ang="0">
                    <a:pos x="19" y="183"/>
                  </a:cxn>
                  <a:cxn ang="0">
                    <a:pos x="23" y="178"/>
                  </a:cxn>
                  <a:cxn ang="0">
                    <a:pos x="32" y="183"/>
                  </a:cxn>
                  <a:cxn ang="0">
                    <a:pos x="37" y="183"/>
                  </a:cxn>
                  <a:cxn ang="0">
                    <a:pos x="41" y="178"/>
                  </a:cxn>
                  <a:cxn ang="0">
                    <a:pos x="46" y="178"/>
                  </a:cxn>
                  <a:cxn ang="0">
                    <a:pos x="60" y="178"/>
                  </a:cxn>
                  <a:cxn ang="0">
                    <a:pos x="69" y="173"/>
                  </a:cxn>
                  <a:cxn ang="0">
                    <a:pos x="82" y="164"/>
                  </a:cxn>
                  <a:cxn ang="0">
                    <a:pos x="96" y="169"/>
                  </a:cxn>
                  <a:cxn ang="0">
                    <a:pos x="110" y="173"/>
                  </a:cxn>
                  <a:cxn ang="0">
                    <a:pos x="124" y="173"/>
                  </a:cxn>
                  <a:cxn ang="0">
                    <a:pos x="137" y="173"/>
                  </a:cxn>
                  <a:cxn ang="0">
                    <a:pos x="146" y="173"/>
                  </a:cxn>
                  <a:cxn ang="0">
                    <a:pos x="160" y="173"/>
                  </a:cxn>
                  <a:cxn ang="0">
                    <a:pos x="178" y="173"/>
                  </a:cxn>
                  <a:cxn ang="0">
                    <a:pos x="183" y="173"/>
                  </a:cxn>
                  <a:cxn ang="0">
                    <a:pos x="192" y="173"/>
                  </a:cxn>
                  <a:cxn ang="0">
                    <a:pos x="206" y="173"/>
                  </a:cxn>
                  <a:cxn ang="0">
                    <a:pos x="215" y="173"/>
                  </a:cxn>
                  <a:cxn ang="0">
                    <a:pos x="229" y="173"/>
                  </a:cxn>
                  <a:cxn ang="0">
                    <a:pos x="242" y="178"/>
                  </a:cxn>
                  <a:cxn ang="0">
                    <a:pos x="247" y="173"/>
                  </a:cxn>
                  <a:cxn ang="0">
                    <a:pos x="256" y="173"/>
                  </a:cxn>
                  <a:cxn ang="0">
                    <a:pos x="270" y="173"/>
                  </a:cxn>
                  <a:cxn ang="0">
                    <a:pos x="274" y="173"/>
                  </a:cxn>
                  <a:cxn ang="0">
                    <a:pos x="283" y="173"/>
                  </a:cxn>
                  <a:cxn ang="0">
                    <a:pos x="297" y="173"/>
                  </a:cxn>
                  <a:cxn ang="0">
                    <a:pos x="306" y="169"/>
                  </a:cxn>
                  <a:cxn ang="0">
                    <a:pos x="315" y="169"/>
                  </a:cxn>
                  <a:cxn ang="0">
                    <a:pos x="324" y="169"/>
                  </a:cxn>
                  <a:cxn ang="0">
                    <a:pos x="338" y="173"/>
                  </a:cxn>
                  <a:cxn ang="0">
                    <a:pos x="347" y="178"/>
                  </a:cxn>
                  <a:cxn ang="0">
                    <a:pos x="361" y="178"/>
                  </a:cxn>
                  <a:cxn ang="0">
                    <a:pos x="366" y="192"/>
                  </a:cxn>
                  <a:cxn ang="0">
                    <a:pos x="370" y="151"/>
                  </a:cxn>
                  <a:cxn ang="0">
                    <a:pos x="379" y="27"/>
                  </a:cxn>
                  <a:cxn ang="0">
                    <a:pos x="384" y="4"/>
                  </a:cxn>
                  <a:cxn ang="0">
                    <a:pos x="393" y="82"/>
                  </a:cxn>
                  <a:cxn ang="0">
                    <a:pos x="398" y="160"/>
                  </a:cxn>
                </a:cxnLst>
                <a:rect l="0" t="0" r="r" b="b"/>
                <a:pathLst>
                  <a:path w="407" h="192">
                    <a:moveTo>
                      <a:pt x="5" y="178"/>
                    </a:moveTo>
                    <a:lnTo>
                      <a:pt x="0" y="178"/>
                    </a:lnTo>
                    <a:lnTo>
                      <a:pt x="5" y="183"/>
                    </a:lnTo>
                    <a:lnTo>
                      <a:pt x="9" y="178"/>
                    </a:lnTo>
                    <a:lnTo>
                      <a:pt x="9" y="183"/>
                    </a:lnTo>
                    <a:lnTo>
                      <a:pt x="14" y="178"/>
                    </a:lnTo>
                    <a:lnTo>
                      <a:pt x="14" y="183"/>
                    </a:lnTo>
                    <a:lnTo>
                      <a:pt x="14" y="178"/>
                    </a:lnTo>
                    <a:lnTo>
                      <a:pt x="19" y="183"/>
                    </a:lnTo>
                    <a:lnTo>
                      <a:pt x="19" y="178"/>
                    </a:lnTo>
                    <a:lnTo>
                      <a:pt x="19" y="183"/>
                    </a:lnTo>
                    <a:lnTo>
                      <a:pt x="23" y="178"/>
                    </a:lnTo>
                    <a:lnTo>
                      <a:pt x="28" y="183"/>
                    </a:lnTo>
                    <a:lnTo>
                      <a:pt x="28" y="178"/>
                    </a:lnTo>
                    <a:lnTo>
                      <a:pt x="32" y="183"/>
                    </a:lnTo>
                    <a:lnTo>
                      <a:pt x="32" y="178"/>
                    </a:lnTo>
                    <a:lnTo>
                      <a:pt x="32" y="183"/>
                    </a:lnTo>
                    <a:lnTo>
                      <a:pt x="37" y="183"/>
                    </a:lnTo>
                    <a:lnTo>
                      <a:pt x="41" y="178"/>
                    </a:lnTo>
                    <a:lnTo>
                      <a:pt x="41" y="183"/>
                    </a:lnTo>
                    <a:lnTo>
                      <a:pt x="41" y="178"/>
                    </a:lnTo>
                    <a:lnTo>
                      <a:pt x="46" y="183"/>
                    </a:lnTo>
                    <a:lnTo>
                      <a:pt x="46" y="183"/>
                    </a:lnTo>
                    <a:lnTo>
                      <a:pt x="46" y="178"/>
                    </a:lnTo>
                    <a:lnTo>
                      <a:pt x="51" y="178"/>
                    </a:lnTo>
                    <a:lnTo>
                      <a:pt x="55" y="178"/>
                    </a:lnTo>
                    <a:lnTo>
                      <a:pt x="60" y="178"/>
                    </a:lnTo>
                    <a:lnTo>
                      <a:pt x="64" y="173"/>
                    </a:lnTo>
                    <a:lnTo>
                      <a:pt x="69" y="169"/>
                    </a:lnTo>
                    <a:lnTo>
                      <a:pt x="69" y="173"/>
                    </a:lnTo>
                    <a:lnTo>
                      <a:pt x="73" y="169"/>
                    </a:lnTo>
                    <a:lnTo>
                      <a:pt x="78" y="164"/>
                    </a:lnTo>
                    <a:lnTo>
                      <a:pt x="82" y="164"/>
                    </a:lnTo>
                    <a:lnTo>
                      <a:pt x="87" y="169"/>
                    </a:lnTo>
                    <a:lnTo>
                      <a:pt x="92" y="169"/>
                    </a:lnTo>
                    <a:lnTo>
                      <a:pt x="96" y="169"/>
                    </a:lnTo>
                    <a:lnTo>
                      <a:pt x="101" y="173"/>
                    </a:lnTo>
                    <a:lnTo>
                      <a:pt x="105" y="173"/>
                    </a:lnTo>
                    <a:lnTo>
                      <a:pt x="110" y="173"/>
                    </a:lnTo>
                    <a:lnTo>
                      <a:pt x="114" y="173"/>
                    </a:lnTo>
                    <a:lnTo>
                      <a:pt x="119" y="173"/>
                    </a:lnTo>
                    <a:lnTo>
                      <a:pt x="124" y="173"/>
                    </a:lnTo>
                    <a:lnTo>
                      <a:pt x="128" y="173"/>
                    </a:lnTo>
                    <a:lnTo>
                      <a:pt x="133" y="173"/>
                    </a:lnTo>
                    <a:lnTo>
                      <a:pt x="137" y="173"/>
                    </a:lnTo>
                    <a:lnTo>
                      <a:pt x="142" y="173"/>
                    </a:lnTo>
                    <a:lnTo>
                      <a:pt x="151" y="173"/>
                    </a:lnTo>
                    <a:lnTo>
                      <a:pt x="146" y="173"/>
                    </a:lnTo>
                    <a:lnTo>
                      <a:pt x="151" y="173"/>
                    </a:lnTo>
                    <a:lnTo>
                      <a:pt x="156" y="173"/>
                    </a:lnTo>
                    <a:lnTo>
                      <a:pt x="160" y="173"/>
                    </a:lnTo>
                    <a:lnTo>
                      <a:pt x="165" y="173"/>
                    </a:lnTo>
                    <a:lnTo>
                      <a:pt x="169" y="173"/>
                    </a:lnTo>
                    <a:lnTo>
                      <a:pt x="178" y="173"/>
                    </a:lnTo>
                    <a:lnTo>
                      <a:pt x="174" y="173"/>
                    </a:lnTo>
                    <a:lnTo>
                      <a:pt x="178" y="173"/>
                    </a:lnTo>
                    <a:lnTo>
                      <a:pt x="183" y="173"/>
                    </a:lnTo>
                    <a:lnTo>
                      <a:pt x="192" y="173"/>
                    </a:lnTo>
                    <a:lnTo>
                      <a:pt x="188" y="173"/>
                    </a:lnTo>
                    <a:lnTo>
                      <a:pt x="192" y="173"/>
                    </a:lnTo>
                    <a:lnTo>
                      <a:pt x="197" y="173"/>
                    </a:lnTo>
                    <a:lnTo>
                      <a:pt x="201" y="173"/>
                    </a:lnTo>
                    <a:lnTo>
                      <a:pt x="206" y="173"/>
                    </a:lnTo>
                    <a:lnTo>
                      <a:pt x="210" y="173"/>
                    </a:lnTo>
                    <a:lnTo>
                      <a:pt x="219" y="173"/>
                    </a:lnTo>
                    <a:lnTo>
                      <a:pt x="215" y="173"/>
                    </a:lnTo>
                    <a:lnTo>
                      <a:pt x="219" y="173"/>
                    </a:lnTo>
                    <a:lnTo>
                      <a:pt x="224" y="173"/>
                    </a:lnTo>
                    <a:lnTo>
                      <a:pt x="229" y="173"/>
                    </a:lnTo>
                    <a:lnTo>
                      <a:pt x="233" y="173"/>
                    </a:lnTo>
                    <a:lnTo>
                      <a:pt x="238" y="173"/>
                    </a:lnTo>
                    <a:lnTo>
                      <a:pt x="242" y="178"/>
                    </a:lnTo>
                    <a:lnTo>
                      <a:pt x="247" y="173"/>
                    </a:lnTo>
                    <a:lnTo>
                      <a:pt x="247" y="178"/>
                    </a:lnTo>
                    <a:lnTo>
                      <a:pt x="247" y="173"/>
                    </a:lnTo>
                    <a:lnTo>
                      <a:pt x="251" y="173"/>
                    </a:lnTo>
                    <a:lnTo>
                      <a:pt x="261" y="173"/>
                    </a:lnTo>
                    <a:lnTo>
                      <a:pt x="256" y="173"/>
                    </a:lnTo>
                    <a:lnTo>
                      <a:pt x="261" y="173"/>
                    </a:lnTo>
                    <a:lnTo>
                      <a:pt x="265" y="178"/>
                    </a:lnTo>
                    <a:lnTo>
                      <a:pt x="270" y="173"/>
                    </a:lnTo>
                    <a:lnTo>
                      <a:pt x="270" y="178"/>
                    </a:lnTo>
                    <a:lnTo>
                      <a:pt x="270" y="173"/>
                    </a:lnTo>
                    <a:lnTo>
                      <a:pt x="274" y="173"/>
                    </a:lnTo>
                    <a:lnTo>
                      <a:pt x="283" y="173"/>
                    </a:lnTo>
                    <a:lnTo>
                      <a:pt x="279" y="173"/>
                    </a:lnTo>
                    <a:lnTo>
                      <a:pt x="283" y="173"/>
                    </a:lnTo>
                    <a:lnTo>
                      <a:pt x="288" y="173"/>
                    </a:lnTo>
                    <a:lnTo>
                      <a:pt x="293" y="173"/>
                    </a:lnTo>
                    <a:lnTo>
                      <a:pt x="297" y="173"/>
                    </a:lnTo>
                    <a:lnTo>
                      <a:pt x="302" y="178"/>
                    </a:lnTo>
                    <a:lnTo>
                      <a:pt x="311" y="169"/>
                    </a:lnTo>
                    <a:lnTo>
                      <a:pt x="306" y="169"/>
                    </a:lnTo>
                    <a:lnTo>
                      <a:pt x="311" y="169"/>
                    </a:lnTo>
                    <a:lnTo>
                      <a:pt x="315" y="164"/>
                    </a:lnTo>
                    <a:lnTo>
                      <a:pt x="315" y="169"/>
                    </a:lnTo>
                    <a:lnTo>
                      <a:pt x="315" y="164"/>
                    </a:lnTo>
                    <a:lnTo>
                      <a:pt x="320" y="169"/>
                    </a:lnTo>
                    <a:lnTo>
                      <a:pt x="324" y="169"/>
                    </a:lnTo>
                    <a:lnTo>
                      <a:pt x="329" y="169"/>
                    </a:lnTo>
                    <a:lnTo>
                      <a:pt x="334" y="173"/>
                    </a:lnTo>
                    <a:lnTo>
                      <a:pt x="338" y="173"/>
                    </a:lnTo>
                    <a:lnTo>
                      <a:pt x="343" y="178"/>
                    </a:lnTo>
                    <a:lnTo>
                      <a:pt x="347" y="173"/>
                    </a:lnTo>
                    <a:lnTo>
                      <a:pt x="347" y="178"/>
                    </a:lnTo>
                    <a:lnTo>
                      <a:pt x="347" y="173"/>
                    </a:lnTo>
                    <a:lnTo>
                      <a:pt x="352" y="178"/>
                    </a:lnTo>
                    <a:lnTo>
                      <a:pt x="361" y="178"/>
                    </a:lnTo>
                    <a:lnTo>
                      <a:pt x="361" y="183"/>
                    </a:lnTo>
                    <a:lnTo>
                      <a:pt x="366" y="187"/>
                    </a:lnTo>
                    <a:lnTo>
                      <a:pt x="366" y="192"/>
                    </a:lnTo>
                    <a:lnTo>
                      <a:pt x="366" y="187"/>
                    </a:lnTo>
                    <a:lnTo>
                      <a:pt x="370" y="183"/>
                    </a:lnTo>
                    <a:lnTo>
                      <a:pt x="370" y="151"/>
                    </a:lnTo>
                    <a:lnTo>
                      <a:pt x="375" y="141"/>
                    </a:lnTo>
                    <a:lnTo>
                      <a:pt x="375" y="36"/>
                    </a:lnTo>
                    <a:lnTo>
                      <a:pt x="379" y="27"/>
                    </a:lnTo>
                    <a:lnTo>
                      <a:pt x="379" y="4"/>
                    </a:lnTo>
                    <a:lnTo>
                      <a:pt x="384" y="0"/>
                    </a:lnTo>
                    <a:lnTo>
                      <a:pt x="384" y="4"/>
                    </a:lnTo>
                    <a:lnTo>
                      <a:pt x="388" y="9"/>
                    </a:lnTo>
                    <a:lnTo>
                      <a:pt x="388" y="73"/>
                    </a:lnTo>
                    <a:lnTo>
                      <a:pt x="393" y="82"/>
                    </a:lnTo>
                    <a:lnTo>
                      <a:pt x="393" y="132"/>
                    </a:lnTo>
                    <a:lnTo>
                      <a:pt x="398" y="137"/>
                    </a:lnTo>
                    <a:lnTo>
                      <a:pt x="398" y="160"/>
                    </a:lnTo>
                    <a:lnTo>
                      <a:pt x="407" y="169"/>
                    </a:lnTo>
                    <a:lnTo>
                      <a:pt x="407" y="173"/>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6" name="Freeform 131"/>
              <p:cNvSpPr>
                <a:spLocks/>
              </p:cNvSpPr>
              <p:nvPr/>
            </p:nvSpPr>
            <p:spPr bwMode="auto">
              <a:xfrm>
                <a:off x="2551" y="1050"/>
                <a:ext cx="438" cy="197"/>
              </a:xfrm>
              <a:custGeom>
                <a:avLst/>
                <a:gdLst/>
                <a:ahLst/>
                <a:cxnLst>
                  <a:cxn ang="0">
                    <a:pos x="9" y="183"/>
                  </a:cxn>
                  <a:cxn ang="0">
                    <a:pos x="23" y="183"/>
                  </a:cxn>
                  <a:cxn ang="0">
                    <a:pos x="36" y="183"/>
                  </a:cxn>
                  <a:cxn ang="0">
                    <a:pos x="50" y="183"/>
                  </a:cxn>
                  <a:cxn ang="0">
                    <a:pos x="64" y="183"/>
                  </a:cxn>
                  <a:cxn ang="0">
                    <a:pos x="77" y="183"/>
                  </a:cxn>
                  <a:cxn ang="0">
                    <a:pos x="91" y="174"/>
                  </a:cxn>
                  <a:cxn ang="0">
                    <a:pos x="100" y="174"/>
                  </a:cxn>
                  <a:cxn ang="0">
                    <a:pos x="109" y="169"/>
                  </a:cxn>
                  <a:cxn ang="0">
                    <a:pos x="114" y="174"/>
                  </a:cxn>
                  <a:cxn ang="0">
                    <a:pos x="132" y="174"/>
                  </a:cxn>
                  <a:cxn ang="0">
                    <a:pos x="137" y="178"/>
                  </a:cxn>
                  <a:cxn ang="0">
                    <a:pos x="150" y="174"/>
                  </a:cxn>
                  <a:cxn ang="0">
                    <a:pos x="155" y="178"/>
                  </a:cxn>
                  <a:cxn ang="0">
                    <a:pos x="169" y="178"/>
                  </a:cxn>
                  <a:cxn ang="0">
                    <a:pos x="182" y="178"/>
                  </a:cxn>
                  <a:cxn ang="0">
                    <a:pos x="196" y="178"/>
                  </a:cxn>
                  <a:cxn ang="0">
                    <a:pos x="210" y="178"/>
                  </a:cxn>
                  <a:cxn ang="0">
                    <a:pos x="223" y="178"/>
                  </a:cxn>
                  <a:cxn ang="0">
                    <a:pos x="233" y="178"/>
                  </a:cxn>
                  <a:cxn ang="0">
                    <a:pos x="237" y="183"/>
                  </a:cxn>
                  <a:cxn ang="0">
                    <a:pos x="242" y="178"/>
                  </a:cxn>
                  <a:cxn ang="0">
                    <a:pos x="251" y="178"/>
                  </a:cxn>
                  <a:cxn ang="0">
                    <a:pos x="260" y="178"/>
                  </a:cxn>
                  <a:cxn ang="0">
                    <a:pos x="278" y="183"/>
                  </a:cxn>
                  <a:cxn ang="0">
                    <a:pos x="278" y="178"/>
                  </a:cxn>
                  <a:cxn ang="0">
                    <a:pos x="287" y="183"/>
                  </a:cxn>
                  <a:cxn ang="0">
                    <a:pos x="296" y="183"/>
                  </a:cxn>
                  <a:cxn ang="0">
                    <a:pos x="310" y="174"/>
                  </a:cxn>
                  <a:cxn ang="0">
                    <a:pos x="324" y="174"/>
                  </a:cxn>
                  <a:cxn ang="0">
                    <a:pos x="338" y="183"/>
                  </a:cxn>
                  <a:cxn ang="0">
                    <a:pos x="342" y="178"/>
                  </a:cxn>
                  <a:cxn ang="0">
                    <a:pos x="347" y="178"/>
                  </a:cxn>
                  <a:cxn ang="0">
                    <a:pos x="356" y="183"/>
                  </a:cxn>
                  <a:cxn ang="0">
                    <a:pos x="365" y="197"/>
                  </a:cxn>
                  <a:cxn ang="0">
                    <a:pos x="374" y="160"/>
                  </a:cxn>
                  <a:cxn ang="0">
                    <a:pos x="379" y="0"/>
                  </a:cxn>
                  <a:cxn ang="0">
                    <a:pos x="388" y="55"/>
                  </a:cxn>
                  <a:cxn ang="0">
                    <a:pos x="397" y="133"/>
                  </a:cxn>
                  <a:cxn ang="0">
                    <a:pos x="402" y="174"/>
                  </a:cxn>
                  <a:cxn ang="0">
                    <a:pos x="415" y="183"/>
                  </a:cxn>
                  <a:cxn ang="0">
                    <a:pos x="429" y="183"/>
                  </a:cxn>
                </a:cxnLst>
                <a:rect l="0" t="0" r="r" b="b"/>
                <a:pathLst>
                  <a:path w="438" h="197">
                    <a:moveTo>
                      <a:pt x="0" y="178"/>
                    </a:moveTo>
                    <a:lnTo>
                      <a:pt x="4" y="183"/>
                    </a:lnTo>
                    <a:lnTo>
                      <a:pt x="9" y="183"/>
                    </a:lnTo>
                    <a:lnTo>
                      <a:pt x="13" y="183"/>
                    </a:lnTo>
                    <a:lnTo>
                      <a:pt x="18" y="183"/>
                    </a:lnTo>
                    <a:lnTo>
                      <a:pt x="23" y="183"/>
                    </a:lnTo>
                    <a:lnTo>
                      <a:pt x="27" y="183"/>
                    </a:lnTo>
                    <a:lnTo>
                      <a:pt x="32" y="183"/>
                    </a:lnTo>
                    <a:lnTo>
                      <a:pt x="36" y="183"/>
                    </a:lnTo>
                    <a:lnTo>
                      <a:pt x="41" y="183"/>
                    </a:lnTo>
                    <a:lnTo>
                      <a:pt x="45" y="183"/>
                    </a:lnTo>
                    <a:lnTo>
                      <a:pt x="50" y="183"/>
                    </a:lnTo>
                    <a:lnTo>
                      <a:pt x="54" y="183"/>
                    </a:lnTo>
                    <a:lnTo>
                      <a:pt x="59" y="183"/>
                    </a:lnTo>
                    <a:lnTo>
                      <a:pt x="64" y="183"/>
                    </a:lnTo>
                    <a:lnTo>
                      <a:pt x="68" y="183"/>
                    </a:lnTo>
                    <a:lnTo>
                      <a:pt x="73" y="183"/>
                    </a:lnTo>
                    <a:lnTo>
                      <a:pt x="77" y="183"/>
                    </a:lnTo>
                    <a:lnTo>
                      <a:pt x="82" y="183"/>
                    </a:lnTo>
                    <a:lnTo>
                      <a:pt x="86" y="178"/>
                    </a:lnTo>
                    <a:lnTo>
                      <a:pt x="91" y="174"/>
                    </a:lnTo>
                    <a:lnTo>
                      <a:pt x="96" y="174"/>
                    </a:lnTo>
                    <a:lnTo>
                      <a:pt x="100" y="169"/>
                    </a:lnTo>
                    <a:lnTo>
                      <a:pt x="100" y="174"/>
                    </a:lnTo>
                    <a:lnTo>
                      <a:pt x="100" y="169"/>
                    </a:lnTo>
                    <a:lnTo>
                      <a:pt x="105" y="169"/>
                    </a:lnTo>
                    <a:lnTo>
                      <a:pt x="109" y="169"/>
                    </a:lnTo>
                    <a:lnTo>
                      <a:pt x="114" y="174"/>
                    </a:lnTo>
                    <a:lnTo>
                      <a:pt x="114" y="169"/>
                    </a:lnTo>
                    <a:lnTo>
                      <a:pt x="114" y="174"/>
                    </a:lnTo>
                    <a:lnTo>
                      <a:pt x="118" y="174"/>
                    </a:lnTo>
                    <a:lnTo>
                      <a:pt x="123" y="174"/>
                    </a:lnTo>
                    <a:lnTo>
                      <a:pt x="132" y="174"/>
                    </a:lnTo>
                    <a:lnTo>
                      <a:pt x="128" y="174"/>
                    </a:lnTo>
                    <a:lnTo>
                      <a:pt x="132" y="178"/>
                    </a:lnTo>
                    <a:lnTo>
                      <a:pt x="137" y="178"/>
                    </a:lnTo>
                    <a:lnTo>
                      <a:pt x="141" y="174"/>
                    </a:lnTo>
                    <a:lnTo>
                      <a:pt x="150" y="174"/>
                    </a:lnTo>
                    <a:lnTo>
                      <a:pt x="150" y="174"/>
                    </a:lnTo>
                    <a:lnTo>
                      <a:pt x="150" y="178"/>
                    </a:lnTo>
                    <a:lnTo>
                      <a:pt x="160" y="178"/>
                    </a:lnTo>
                    <a:lnTo>
                      <a:pt x="155" y="178"/>
                    </a:lnTo>
                    <a:lnTo>
                      <a:pt x="160" y="174"/>
                    </a:lnTo>
                    <a:lnTo>
                      <a:pt x="164" y="178"/>
                    </a:lnTo>
                    <a:lnTo>
                      <a:pt x="169" y="178"/>
                    </a:lnTo>
                    <a:lnTo>
                      <a:pt x="173" y="178"/>
                    </a:lnTo>
                    <a:lnTo>
                      <a:pt x="178" y="178"/>
                    </a:lnTo>
                    <a:lnTo>
                      <a:pt x="182" y="178"/>
                    </a:lnTo>
                    <a:lnTo>
                      <a:pt x="187" y="178"/>
                    </a:lnTo>
                    <a:lnTo>
                      <a:pt x="191" y="178"/>
                    </a:lnTo>
                    <a:lnTo>
                      <a:pt x="196" y="178"/>
                    </a:lnTo>
                    <a:lnTo>
                      <a:pt x="201" y="178"/>
                    </a:lnTo>
                    <a:lnTo>
                      <a:pt x="205" y="178"/>
                    </a:lnTo>
                    <a:lnTo>
                      <a:pt x="210" y="178"/>
                    </a:lnTo>
                    <a:lnTo>
                      <a:pt x="214" y="178"/>
                    </a:lnTo>
                    <a:lnTo>
                      <a:pt x="219" y="178"/>
                    </a:lnTo>
                    <a:lnTo>
                      <a:pt x="223" y="178"/>
                    </a:lnTo>
                    <a:lnTo>
                      <a:pt x="233" y="178"/>
                    </a:lnTo>
                    <a:lnTo>
                      <a:pt x="228" y="178"/>
                    </a:lnTo>
                    <a:lnTo>
                      <a:pt x="233" y="178"/>
                    </a:lnTo>
                    <a:lnTo>
                      <a:pt x="237" y="183"/>
                    </a:lnTo>
                    <a:lnTo>
                      <a:pt x="237" y="178"/>
                    </a:lnTo>
                    <a:lnTo>
                      <a:pt x="237" y="183"/>
                    </a:lnTo>
                    <a:lnTo>
                      <a:pt x="242" y="178"/>
                    </a:lnTo>
                    <a:lnTo>
                      <a:pt x="242" y="183"/>
                    </a:lnTo>
                    <a:lnTo>
                      <a:pt x="242" y="178"/>
                    </a:lnTo>
                    <a:lnTo>
                      <a:pt x="246" y="178"/>
                    </a:lnTo>
                    <a:lnTo>
                      <a:pt x="255" y="178"/>
                    </a:lnTo>
                    <a:lnTo>
                      <a:pt x="251" y="178"/>
                    </a:lnTo>
                    <a:lnTo>
                      <a:pt x="255" y="178"/>
                    </a:lnTo>
                    <a:lnTo>
                      <a:pt x="265" y="178"/>
                    </a:lnTo>
                    <a:lnTo>
                      <a:pt x="260" y="178"/>
                    </a:lnTo>
                    <a:lnTo>
                      <a:pt x="265" y="178"/>
                    </a:lnTo>
                    <a:lnTo>
                      <a:pt x="269" y="183"/>
                    </a:lnTo>
                    <a:lnTo>
                      <a:pt x="278" y="183"/>
                    </a:lnTo>
                    <a:lnTo>
                      <a:pt x="274" y="183"/>
                    </a:lnTo>
                    <a:lnTo>
                      <a:pt x="278" y="178"/>
                    </a:lnTo>
                    <a:lnTo>
                      <a:pt x="278" y="178"/>
                    </a:lnTo>
                    <a:lnTo>
                      <a:pt x="283" y="183"/>
                    </a:lnTo>
                    <a:lnTo>
                      <a:pt x="287" y="178"/>
                    </a:lnTo>
                    <a:lnTo>
                      <a:pt x="287" y="183"/>
                    </a:lnTo>
                    <a:lnTo>
                      <a:pt x="287" y="178"/>
                    </a:lnTo>
                    <a:lnTo>
                      <a:pt x="292" y="178"/>
                    </a:lnTo>
                    <a:lnTo>
                      <a:pt x="296" y="183"/>
                    </a:lnTo>
                    <a:lnTo>
                      <a:pt x="301" y="183"/>
                    </a:lnTo>
                    <a:lnTo>
                      <a:pt x="306" y="178"/>
                    </a:lnTo>
                    <a:lnTo>
                      <a:pt x="310" y="174"/>
                    </a:lnTo>
                    <a:lnTo>
                      <a:pt x="315" y="174"/>
                    </a:lnTo>
                    <a:lnTo>
                      <a:pt x="319" y="174"/>
                    </a:lnTo>
                    <a:lnTo>
                      <a:pt x="324" y="174"/>
                    </a:lnTo>
                    <a:lnTo>
                      <a:pt x="328" y="174"/>
                    </a:lnTo>
                    <a:lnTo>
                      <a:pt x="333" y="178"/>
                    </a:lnTo>
                    <a:lnTo>
                      <a:pt x="338" y="183"/>
                    </a:lnTo>
                    <a:lnTo>
                      <a:pt x="342" y="178"/>
                    </a:lnTo>
                    <a:lnTo>
                      <a:pt x="342" y="183"/>
                    </a:lnTo>
                    <a:lnTo>
                      <a:pt x="342" y="178"/>
                    </a:lnTo>
                    <a:lnTo>
                      <a:pt x="347" y="183"/>
                    </a:lnTo>
                    <a:lnTo>
                      <a:pt x="347" y="183"/>
                    </a:lnTo>
                    <a:lnTo>
                      <a:pt x="347" y="178"/>
                    </a:lnTo>
                    <a:lnTo>
                      <a:pt x="351" y="183"/>
                    </a:lnTo>
                    <a:lnTo>
                      <a:pt x="356" y="178"/>
                    </a:lnTo>
                    <a:lnTo>
                      <a:pt x="356" y="183"/>
                    </a:lnTo>
                    <a:lnTo>
                      <a:pt x="356" y="178"/>
                    </a:lnTo>
                    <a:lnTo>
                      <a:pt x="365" y="188"/>
                    </a:lnTo>
                    <a:lnTo>
                      <a:pt x="365" y="197"/>
                    </a:lnTo>
                    <a:lnTo>
                      <a:pt x="370" y="192"/>
                    </a:lnTo>
                    <a:lnTo>
                      <a:pt x="370" y="169"/>
                    </a:lnTo>
                    <a:lnTo>
                      <a:pt x="374" y="160"/>
                    </a:lnTo>
                    <a:lnTo>
                      <a:pt x="374" y="51"/>
                    </a:lnTo>
                    <a:lnTo>
                      <a:pt x="379" y="41"/>
                    </a:lnTo>
                    <a:lnTo>
                      <a:pt x="379" y="0"/>
                    </a:lnTo>
                    <a:lnTo>
                      <a:pt x="383" y="5"/>
                    </a:lnTo>
                    <a:lnTo>
                      <a:pt x="388" y="9"/>
                    </a:lnTo>
                    <a:lnTo>
                      <a:pt x="388" y="55"/>
                    </a:lnTo>
                    <a:lnTo>
                      <a:pt x="392" y="60"/>
                    </a:lnTo>
                    <a:lnTo>
                      <a:pt x="392" y="128"/>
                    </a:lnTo>
                    <a:lnTo>
                      <a:pt x="397" y="133"/>
                    </a:lnTo>
                    <a:lnTo>
                      <a:pt x="397" y="160"/>
                    </a:lnTo>
                    <a:lnTo>
                      <a:pt x="402" y="165"/>
                    </a:lnTo>
                    <a:lnTo>
                      <a:pt x="402" y="174"/>
                    </a:lnTo>
                    <a:lnTo>
                      <a:pt x="406" y="178"/>
                    </a:lnTo>
                    <a:lnTo>
                      <a:pt x="411" y="178"/>
                    </a:lnTo>
                    <a:lnTo>
                      <a:pt x="415" y="183"/>
                    </a:lnTo>
                    <a:lnTo>
                      <a:pt x="420" y="183"/>
                    </a:lnTo>
                    <a:lnTo>
                      <a:pt x="424" y="183"/>
                    </a:lnTo>
                    <a:lnTo>
                      <a:pt x="429" y="183"/>
                    </a:lnTo>
                    <a:lnTo>
                      <a:pt x="433" y="183"/>
                    </a:lnTo>
                    <a:lnTo>
                      <a:pt x="438" y="183"/>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7" name="Freeform 132"/>
              <p:cNvSpPr>
                <a:spLocks/>
              </p:cNvSpPr>
              <p:nvPr/>
            </p:nvSpPr>
            <p:spPr bwMode="auto">
              <a:xfrm>
                <a:off x="2989" y="1037"/>
                <a:ext cx="475" cy="205"/>
              </a:xfrm>
              <a:custGeom>
                <a:avLst/>
                <a:gdLst/>
                <a:ahLst/>
                <a:cxnLst>
                  <a:cxn ang="0">
                    <a:pos x="9" y="196"/>
                  </a:cxn>
                  <a:cxn ang="0">
                    <a:pos x="23" y="196"/>
                  </a:cxn>
                  <a:cxn ang="0">
                    <a:pos x="37" y="196"/>
                  </a:cxn>
                  <a:cxn ang="0">
                    <a:pos x="50" y="191"/>
                  </a:cxn>
                  <a:cxn ang="0">
                    <a:pos x="59" y="191"/>
                  </a:cxn>
                  <a:cxn ang="0">
                    <a:pos x="69" y="182"/>
                  </a:cxn>
                  <a:cxn ang="0">
                    <a:pos x="82" y="182"/>
                  </a:cxn>
                  <a:cxn ang="0">
                    <a:pos x="96" y="187"/>
                  </a:cxn>
                  <a:cxn ang="0">
                    <a:pos x="105" y="187"/>
                  </a:cxn>
                  <a:cxn ang="0">
                    <a:pos x="110" y="191"/>
                  </a:cxn>
                  <a:cxn ang="0">
                    <a:pos x="119" y="187"/>
                  </a:cxn>
                  <a:cxn ang="0">
                    <a:pos x="132" y="191"/>
                  </a:cxn>
                  <a:cxn ang="0">
                    <a:pos x="142" y="187"/>
                  </a:cxn>
                  <a:cxn ang="0">
                    <a:pos x="151" y="191"/>
                  </a:cxn>
                  <a:cxn ang="0">
                    <a:pos x="164" y="191"/>
                  </a:cxn>
                  <a:cxn ang="0">
                    <a:pos x="178" y="191"/>
                  </a:cxn>
                  <a:cxn ang="0">
                    <a:pos x="192" y="191"/>
                  </a:cxn>
                  <a:cxn ang="0">
                    <a:pos x="206" y="191"/>
                  </a:cxn>
                  <a:cxn ang="0">
                    <a:pos x="215" y="191"/>
                  </a:cxn>
                  <a:cxn ang="0">
                    <a:pos x="228" y="191"/>
                  </a:cxn>
                  <a:cxn ang="0">
                    <a:pos x="242" y="191"/>
                  </a:cxn>
                  <a:cxn ang="0">
                    <a:pos x="256" y="191"/>
                  </a:cxn>
                  <a:cxn ang="0">
                    <a:pos x="269" y="187"/>
                  </a:cxn>
                  <a:cxn ang="0">
                    <a:pos x="283" y="187"/>
                  </a:cxn>
                  <a:cxn ang="0">
                    <a:pos x="292" y="187"/>
                  </a:cxn>
                  <a:cxn ang="0">
                    <a:pos x="306" y="191"/>
                  </a:cxn>
                  <a:cxn ang="0">
                    <a:pos x="320" y="191"/>
                  </a:cxn>
                  <a:cxn ang="0">
                    <a:pos x="324" y="196"/>
                  </a:cxn>
                  <a:cxn ang="0">
                    <a:pos x="333" y="169"/>
                  </a:cxn>
                  <a:cxn ang="0">
                    <a:pos x="343" y="41"/>
                  </a:cxn>
                  <a:cxn ang="0">
                    <a:pos x="347" y="9"/>
                  </a:cxn>
                  <a:cxn ang="0">
                    <a:pos x="356" y="91"/>
                  </a:cxn>
                  <a:cxn ang="0">
                    <a:pos x="361" y="173"/>
                  </a:cxn>
                  <a:cxn ang="0">
                    <a:pos x="370" y="191"/>
                  </a:cxn>
                  <a:cxn ang="0">
                    <a:pos x="384" y="191"/>
                  </a:cxn>
                  <a:cxn ang="0">
                    <a:pos x="397" y="196"/>
                  </a:cxn>
                  <a:cxn ang="0">
                    <a:pos x="411" y="196"/>
                  </a:cxn>
                  <a:cxn ang="0">
                    <a:pos x="425" y="196"/>
                  </a:cxn>
                  <a:cxn ang="0">
                    <a:pos x="443" y="196"/>
                  </a:cxn>
                  <a:cxn ang="0">
                    <a:pos x="448" y="196"/>
                  </a:cxn>
                  <a:cxn ang="0">
                    <a:pos x="461" y="187"/>
                  </a:cxn>
                  <a:cxn ang="0">
                    <a:pos x="470" y="187"/>
                  </a:cxn>
                </a:cxnLst>
                <a:rect l="0" t="0" r="r" b="b"/>
                <a:pathLst>
                  <a:path w="475" h="205">
                    <a:moveTo>
                      <a:pt x="0" y="196"/>
                    </a:moveTo>
                    <a:lnTo>
                      <a:pt x="5" y="196"/>
                    </a:lnTo>
                    <a:lnTo>
                      <a:pt x="9" y="196"/>
                    </a:lnTo>
                    <a:lnTo>
                      <a:pt x="14" y="196"/>
                    </a:lnTo>
                    <a:lnTo>
                      <a:pt x="18" y="196"/>
                    </a:lnTo>
                    <a:lnTo>
                      <a:pt x="23" y="196"/>
                    </a:lnTo>
                    <a:lnTo>
                      <a:pt x="27" y="196"/>
                    </a:lnTo>
                    <a:lnTo>
                      <a:pt x="32" y="196"/>
                    </a:lnTo>
                    <a:lnTo>
                      <a:pt x="37" y="196"/>
                    </a:lnTo>
                    <a:lnTo>
                      <a:pt x="41" y="196"/>
                    </a:lnTo>
                    <a:lnTo>
                      <a:pt x="46" y="196"/>
                    </a:lnTo>
                    <a:lnTo>
                      <a:pt x="50" y="191"/>
                    </a:lnTo>
                    <a:lnTo>
                      <a:pt x="55" y="191"/>
                    </a:lnTo>
                    <a:lnTo>
                      <a:pt x="59" y="187"/>
                    </a:lnTo>
                    <a:lnTo>
                      <a:pt x="59" y="191"/>
                    </a:lnTo>
                    <a:lnTo>
                      <a:pt x="59" y="187"/>
                    </a:lnTo>
                    <a:lnTo>
                      <a:pt x="64" y="187"/>
                    </a:lnTo>
                    <a:lnTo>
                      <a:pt x="69" y="182"/>
                    </a:lnTo>
                    <a:lnTo>
                      <a:pt x="73" y="182"/>
                    </a:lnTo>
                    <a:lnTo>
                      <a:pt x="78" y="182"/>
                    </a:lnTo>
                    <a:lnTo>
                      <a:pt x="82" y="182"/>
                    </a:lnTo>
                    <a:lnTo>
                      <a:pt x="87" y="187"/>
                    </a:lnTo>
                    <a:lnTo>
                      <a:pt x="91" y="187"/>
                    </a:lnTo>
                    <a:lnTo>
                      <a:pt x="96" y="187"/>
                    </a:lnTo>
                    <a:lnTo>
                      <a:pt x="101" y="187"/>
                    </a:lnTo>
                    <a:lnTo>
                      <a:pt x="105" y="191"/>
                    </a:lnTo>
                    <a:lnTo>
                      <a:pt x="105" y="187"/>
                    </a:lnTo>
                    <a:lnTo>
                      <a:pt x="110" y="191"/>
                    </a:lnTo>
                    <a:lnTo>
                      <a:pt x="110" y="187"/>
                    </a:lnTo>
                    <a:lnTo>
                      <a:pt x="110" y="191"/>
                    </a:lnTo>
                    <a:lnTo>
                      <a:pt x="114" y="187"/>
                    </a:lnTo>
                    <a:lnTo>
                      <a:pt x="119" y="191"/>
                    </a:lnTo>
                    <a:lnTo>
                      <a:pt x="119" y="187"/>
                    </a:lnTo>
                    <a:lnTo>
                      <a:pt x="123" y="187"/>
                    </a:lnTo>
                    <a:lnTo>
                      <a:pt x="128" y="187"/>
                    </a:lnTo>
                    <a:lnTo>
                      <a:pt x="132" y="191"/>
                    </a:lnTo>
                    <a:lnTo>
                      <a:pt x="142" y="191"/>
                    </a:lnTo>
                    <a:lnTo>
                      <a:pt x="137" y="191"/>
                    </a:lnTo>
                    <a:lnTo>
                      <a:pt x="142" y="187"/>
                    </a:lnTo>
                    <a:lnTo>
                      <a:pt x="142" y="191"/>
                    </a:lnTo>
                    <a:lnTo>
                      <a:pt x="146" y="191"/>
                    </a:lnTo>
                    <a:lnTo>
                      <a:pt x="151" y="191"/>
                    </a:lnTo>
                    <a:lnTo>
                      <a:pt x="155" y="187"/>
                    </a:lnTo>
                    <a:lnTo>
                      <a:pt x="160" y="191"/>
                    </a:lnTo>
                    <a:lnTo>
                      <a:pt x="164" y="191"/>
                    </a:lnTo>
                    <a:lnTo>
                      <a:pt x="169" y="191"/>
                    </a:lnTo>
                    <a:lnTo>
                      <a:pt x="174" y="191"/>
                    </a:lnTo>
                    <a:lnTo>
                      <a:pt x="178" y="191"/>
                    </a:lnTo>
                    <a:lnTo>
                      <a:pt x="183" y="191"/>
                    </a:lnTo>
                    <a:lnTo>
                      <a:pt x="187" y="191"/>
                    </a:lnTo>
                    <a:lnTo>
                      <a:pt x="192" y="191"/>
                    </a:lnTo>
                    <a:lnTo>
                      <a:pt x="196" y="191"/>
                    </a:lnTo>
                    <a:lnTo>
                      <a:pt x="201" y="191"/>
                    </a:lnTo>
                    <a:lnTo>
                      <a:pt x="206" y="191"/>
                    </a:lnTo>
                    <a:lnTo>
                      <a:pt x="210" y="191"/>
                    </a:lnTo>
                    <a:lnTo>
                      <a:pt x="219" y="191"/>
                    </a:lnTo>
                    <a:lnTo>
                      <a:pt x="215" y="191"/>
                    </a:lnTo>
                    <a:lnTo>
                      <a:pt x="219" y="191"/>
                    </a:lnTo>
                    <a:lnTo>
                      <a:pt x="224" y="191"/>
                    </a:lnTo>
                    <a:lnTo>
                      <a:pt x="228" y="191"/>
                    </a:lnTo>
                    <a:lnTo>
                      <a:pt x="233" y="191"/>
                    </a:lnTo>
                    <a:lnTo>
                      <a:pt x="237" y="191"/>
                    </a:lnTo>
                    <a:lnTo>
                      <a:pt x="242" y="191"/>
                    </a:lnTo>
                    <a:lnTo>
                      <a:pt x="247" y="191"/>
                    </a:lnTo>
                    <a:lnTo>
                      <a:pt x="251" y="191"/>
                    </a:lnTo>
                    <a:lnTo>
                      <a:pt x="256" y="191"/>
                    </a:lnTo>
                    <a:lnTo>
                      <a:pt x="260" y="191"/>
                    </a:lnTo>
                    <a:lnTo>
                      <a:pt x="265" y="191"/>
                    </a:lnTo>
                    <a:lnTo>
                      <a:pt x="269" y="187"/>
                    </a:lnTo>
                    <a:lnTo>
                      <a:pt x="274" y="182"/>
                    </a:lnTo>
                    <a:lnTo>
                      <a:pt x="279" y="182"/>
                    </a:lnTo>
                    <a:lnTo>
                      <a:pt x="283" y="187"/>
                    </a:lnTo>
                    <a:lnTo>
                      <a:pt x="292" y="187"/>
                    </a:lnTo>
                    <a:lnTo>
                      <a:pt x="292" y="182"/>
                    </a:lnTo>
                    <a:lnTo>
                      <a:pt x="292" y="187"/>
                    </a:lnTo>
                    <a:lnTo>
                      <a:pt x="297" y="187"/>
                    </a:lnTo>
                    <a:lnTo>
                      <a:pt x="301" y="191"/>
                    </a:lnTo>
                    <a:lnTo>
                      <a:pt x="306" y="191"/>
                    </a:lnTo>
                    <a:lnTo>
                      <a:pt x="311" y="191"/>
                    </a:lnTo>
                    <a:lnTo>
                      <a:pt x="315" y="191"/>
                    </a:lnTo>
                    <a:lnTo>
                      <a:pt x="320" y="191"/>
                    </a:lnTo>
                    <a:lnTo>
                      <a:pt x="324" y="196"/>
                    </a:lnTo>
                    <a:lnTo>
                      <a:pt x="324" y="191"/>
                    </a:lnTo>
                    <a:lnTo>
                      <a:pt x="324" y="196"/>
                    </a:lnTo>
                    <a:lnTo>
                      <a:pt x="333" y="205"/>
                    </a:lnTo>
                    <a:lnTo>
                      <a:pt x="329" y="205"/>
                    </a:lnTo>
                    <a:lnTo>
                      <a:pt x="333" y="169"/>
                    </a:lnTo>
                    <a:lnTo>
                      <a:pt x="338" y="159"/>
                    </a:lnTo>
                    <a:lnTo>
                      <a:pt x="338" y="50"/>
                    </a:lnTo>
                    <a:lnTo>
                      <a:pt x="343" y="41"/>
                    </a:lnTo>
                    <a:lnTo>
                      <a:pt x="343" y="0"/>
                    </a:lnTo>
                    <a:lnTo>
                      <a:pt x="347" y="4"/>
                    </a:lnTo>
                    <a:lnTo>
                      <a:pt x="347" y="9"/>
                    </a:lnTo>
                    <a:lnTo>
                      <a:pt x="352" y="13"/>
                    </a:lnTo>
                    <a:lnTo>
                      <a:pt x="352" y="82"/>
                    </a:lnTo>
                    <a:lnTo>
                      <a:pt x="356" y="91"/>
                    </a:lnTo>
                    <a:lnTo>
                      <a:pt x="356" y="141"/>
                    </a:lnTo>
                    <a:lnTo>
                      <a:pt x="361" y="146"/>
                    </a:lnTo>
                    <a:lnTo>
                      <a:pt x="361" y="173"/>
                    </a:lnTo>
                    <a:lnTo>
                      <a:pt x="365" y="178"/>
                    </a:lnTo>
                    <a:lnTo>
                      <a:pt x="365" y="187"/>
                    </a:lnTo>
                    <a:lnTo>
                      <a:pt x="370" y="191"/>
                    </a:lnTo>
                    <a:lnTo>
                      <a:pt x="374" y="191"/>
                    </a:lnTo>
                    <a:lnTo>
                      <a:pt x="379" y="196"/>
                    </a:lnTo>
                    <a:lnTo>
                      <a:pt x="384" y="191"/>
                    </a:lnTo>
                    <a:lnTo>
                      <a:pt x="388" y="196"/>
                    </a:lnTo>
                    <a:lnTo>
                      <a:pt x="393" y="196"/>
                    </a:lnTo>
                    <a:lnTo>
                      <a:pt x="397" y="196"/>
                    </a:lnTo>
                    <a:lnTo>
                      <a:pt x="402" y="196"/>
                    </a:lnTo>
                    <a:lnTo>
                      <a:pt x="406" y="196"/>
                    </a:lnTo>
                    <a:lnTo>
                      <a:pt x="411" y="196"/>
                    </a:lnTo>
                    <a:lnTo>
                      <a:pt x="416" y="196"/>
                    </a:lnTo>
                    <a:lnTo>
                      <a:pt x="420" y="196"/>
                    </a:lnTo>
                    <a:lnTo>
                      <a:pt x="425" y="196"/>
                    </a:lnTo>
                    <a:lnTo>
                      <a:pt x="429" y="196"/>
                    </a:lnTo>
                    <a:lnTo>
                      <a:pt x="434" y="196"/>
                    </a:lnTo>
                    <a:lnTo>
                      <a:pt x="443" y="196"/>
                    </a:lnTo>
                    <a:lnTo>
                      <a:pt x="438" y="196"/>
                    </a:lnTo>
                    <a:lnTo>
                      <a:pt x="443" y="196"/>
                    </a:lnTo>
                    <a:lnTo>
                      <a:pt x="448" y="196"/>
                    </a:lnTo>
                    <a:lnTo>
                      <a:pt x="452" y="191"/>
                    </a:lnTo>
                    <a:lnTo>
                      <a:pt x="457" y="191"/>
                    </a:lnTo>
                    <a:lnTo>
                      <a:pt x="461" y="187"/>
                    </a:lnTo>
                    <a:lnTo>
                      <a:pt x="461" y="191"/>
                    </a:lnTo>
                    <a:lnTo>
                      <a:pt x="461" y="187"/>
                    </a:lnTo>
                    <a:lnTo>
                      <a:pt x="470" y="187"/>
                    </a:lnTo>
                    <a:lnTo>
                      <a:pt x="470" y="182"/>
                    </a:lnTo>
                    <a:lnTo>
                      <a:pt x="475" y="182"/>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8" name="Freeform 133"/>
              <p:cNvSpPr>
                <a:spLocks/>
              </p:cNvSpPr>
              <p:nvPr/>
            </p:nvSpPr>
            <p:spPr bwMode="auto">
              <a:xfrm>
                <a:off x="3464" y="1219"/>
                <a:ext cx="192" cy="9"/>
              </a:xfrm>
              <a:custGeom>
                <a:avLst/>
                <a:gdLst/>
                <a:ahLst/>
                <a:cxnLst>
                  <a:cxn ang="0">
                    <a:pos x="5" y="0"/>
                  </a:cxn>
                  <a:cxn ang="0">
                    <a:pos x="14" y="0"/>
                  </a:cxn>
                  <a:cxn ang="0">
                    <a:pos x="18" y="0"/>
                  </a:cxn>
                  <a:cxn ang="0">
                    <a:pos x="23" y="5"/>
                  </a:cxn>
                  <a:cxn ang="0">
                    <a:pos x="32" y="5"/>
                  </a:cxn>
                  <a:cxn ang="0">
                    <a:pos x="41" y="5"/>
                  </a:cxn>
                  <a:cxn ang="0">
                    <a:pos x="50" y="5"/>
                  </a:cxn>
                  <a:cxn ang="0">
                    <a:pos x="59" y="5"/>
                  </a:cxn>
                  <a:cxn ang="0">
                    <a:pos x="68" y="5"/>
                  </a:cxn>
                  <a:cxn ang="0">
                    <a:pos x="73" y="5"/>
                  </a:cxn>
                  <a:cxn ang="0">
                    <a:pos x="87" y="5"/>
                  </a:cxn>
                  <a:cxn ang="0">
                    <a:pos x="87" y="5"/>
                  </a:cxn>
                  <a:cxn ang="0">
                    <a:pos x="100" y="9"/>
                  </a:cxn>
                  <a:cxn ang="0">
                    <a:pos x="100" y="5"/>
                  </a:cxn>
                  <a:cxn ang="0">
                    <a:pos x="110" y="5"/>
                  </a:cxn>
                  <a:cxn ang="0">
                    <a:pos x="119" y="5"/>
                  </a:cxn>
                  <a:cxn ang="0">
                    <a:pos x="119" y="5"/>
                  </a:cxn>
                  <a:cxn ang="0">
                    <a:pos x="123" y="5"/>
                  </a:cxn>
                  <a:cxn ang="0">
                    <a:pos x="128" y="5"/>
                  </a:cxn>
                  <a:cxn ang="0">
                    <a:pos x="132" y="5"/>
                  </a:cxn>
                  <a:cxn ang="0">
                    <a:pos x="137" y="5"/>
                  </a:cxn>
                  <a:cxn ang="0">
                    <a:pos x="141" y="5"/>
                  </a:cxn>
                  <a:cxn ang="0">
                    <a:pos x="146" y="5"/>
                  </a:cxn>
                  <a:cxn ang="0">
                    <a:pos x="146" y="5"/>
                  </a:cxn>
                  <a:cxn ang="0">
                    <a:pos x="155" y="9"/>
                  </a:cxn>
                  <a:cxn ang="0">
                    <a:pos x="155" y="9"/>
                  </a:cxn>
                  <a:cxn ang="0">
                    <a:pos x="160" y="9"/>
                  </a:cxn>
                  <a:cxn ang="0">
                    <a:pos x="164" y="9"/>
                  </a:cxn>
                  <a:cxn ang="0">
                    <a:pos x="173" y="9"/>
                  </a:cxn>
                  <a:cxn ang="0">
                    <a:pos x="173" y="9"/>
                  </a:cxn>
                  <a:cxn ang="0">
                    <a:pos x="183" y="5"/>
                  </a:cxn>
                  <a:cxn ang="0">
                    <a:pos x="192" y="5"/>
                  </a:cxn>
                </a:cxnLst>
                <a:rect l="0" t="0" r="r" b="b"/>
                <a:pathLst>
                  <a:path w="192" h="9">
                    <a:moveTo>
                      <a:pt x="0" y="0"/>
                    </a:moveTo>
                    <a:lnTo>
                      <a:pt x="5" y="0"/>
                    </a:lnTo>
                    <a:lnTo>
                      <a:pt x="9" y="0"/>
                    </a:lnTo>
                    <a:lnTo>
                      <a:pt x="14" y="0"/>
                    </a:lnTo>
                    <a:lnTo>
                      <a:pt x="18" y="5"/>
                    </a:lnTo>
                    <a:lnTo>
                      <a:pt x="18" y="0"/>
                    </a:lnTo>
                    <a:lnTo>
                      <a:pt x="18" y="5"/>
                    </a:lnTo>
                    <a:lnTo>
                      <a:pt x="23" y="5"/>
                    </a:lnTo>
                    <a:lnTo>
                      <a:pt x="27" y="5"/>
                    </a:lnTo>
                    <a:lnTo>
                      <a:pt x="32" y="5"/>
                    </a:lnTo>
                    <a:lnTo>
                      <a:pt x="36" y="5"/>
                    </a:lnTo>
                    <a:lnTo>
                      <a:pt x="41" y="5"/>
                    </a:lnTo>
                    <a:lnTo>
                      <a:pt x="46" y="5"/>
                    </a:lnTo>
                    <a:lnTo>
                      <a:pt x="50" y="5"/>
                    </a:lnTo>
                    <a:lnTo>
                      <a:pt x="55" y="5"/>
                    </a:lnTo>
                    <a:lnTo>
                      <a:pt x="59" y="5"/>
                    </a:lnTo>
                    <a:lnTo>
                      <a:pt x="64" y="5"/>
                    </a:lnTo>
                    <a:lnTo>
                      <a:pt x="68" y="5"/>
                    </a:lnTo>
                    <a:lnTo>
                      <a:pt x="78" y="5"/>
                    </a:lnTo>
                    <a:lnTo>
                      <a:pt x="73" y="5"/>
                    </a:lnTo>
                    <a:lnTo>
                      <a:pt x="78" y="5"/>
                    </a:lnTo>
                    <a:lnTo>
                      <a:pt x="87" y="5"/>
                    </a:lnTo>
                    <a:lnTo>
                      <a:pt x="82" y="5"/>
                    </a:lnTo>
                    <a:lnTo>
                      <a:pt x="87" y="5"/>
                    </a:lnTo>
                    <a:lnTo>
                      <a:pt x="91" y="9"/>
                    </a:lnTo>
                    <a:lnTo>
                      <a:pt x="100" y="9"/>
                    </a:lnTo>
                    <a:lnTo>
                      <a:pt x="96" y="9"/>
                    </a:lnTo>
                    <a:lnTo>
                      <a:pt x="100" y="5"/>
                    </a:lnTo>
                    <a:lnTo>
                      <a:pt x="105" y="5"/>
                    </a:lnTo>
                    <a:lnTo>
                      <a:pt x="110" y="5"/>
                    </a:lnTo>
                    <a:lnTo>
                      <a:pt x="114" y="9"/>
                    </a:lnTo>
                    <a:lnTo>
                      <a:pt x="119" y="5"/>
                    </a:lnTo>
                    <a:lnTo>
                      <a:pt x="119" y="9"/>
                    </a:lnTo>
                    <a:lnTo>
                      <a:pt x="119" y="5"/>
                    </a:lnTo>
                    <a:lnTo>
                      <a:pt x="123" y="9"/>
                    </a:lnTo>
                    <a:lnTo>
                      <a:pt x="123" y="5"/>
                    </a:lnTo>
                    <a:lnTo>
                      <a:pt x="123" y="9"/>
                    </a:lnTo>
                    <a:lnTo>
                      <a:pt x="128" y="5"/>
                    </a:lnTo>
                    <a:lnTo>
                      <a:pt x="132" y="9"/>
                    </a:lnTo>
                    <a:lnTo>
                      <a:pt x="132" y="5"/>
                    </a:lnTo>
                    <a:lnTo>
                      <a:pt x="132" y="9"/>
                    </a:lnTo>
                    <a:lnTo>
                      <a:pt x="137" y="5"/>
                    </a:lnTo>
                    <a:lnTo>
                      <a:pt x="141" y="9"/>
                    </a:lnTo>
                    <a:lnTo>
                      <a:pt x="141" y="5"/>
                    </a:lnTo>
                    <a:lnTo>
                      <a:pt x="141" y="9"/>
                    </a:lnTo>
                    <a:lnTo>
                      <a:pt x="146" y="5"/>
                    </a:lnTo>
                    <a:lnTo>
                      <a:pt x="146" y="9"/>
                    </a:lnTo>
                    <a:lnTo>
                      <a:pt x="146" y="5"/>
                    </a:lnTo>
                    <a:lnTo>
                      <a:pt x="155" y="5"/>
                    </a:lnTo>
                    <a:lnTo>
                      <a:pt x="155" y="9"/>
                    </a:lnTo>
                    <a:lnTo>
                      <a:pt x="155" y="5"/>
                    </a:lnTo>
                    <a:lnTo>
                      <a:pt x="155" y="9"/>
                    </a:lnTo>
                    <a:lnTo>
                      <a:pt x="160" y="5"/>
                    </a:lnTo>
                    <a:lnTo>
                      <a:pt x="160" y="9"/>
                    </a:lnTo>
                    <a:lnTo>
                      <a:pt x="160" y="5"/>
                    </a:lnTo>
                    <a:lnTo>
                      <a:pt x="164" y="9"/>
                    </a:lnTo>
                    <a:lnTo>
                      <a:pt x="169" y="5"/>
                    </a:lnTo>
                    <a:lnTo>
                      <a:pt x="173" y="9"/>
                    </a:lnTo>
                    <a:lnTo>
                      <a:pt x="173" y="5"/>
                    </a:lnTo>
                    <a:lnTo>
                      <a:pt x="173" y="9"/>
                    </a:lnTo>
                    <a:lnTo>
                      <a:pt x="178" y="5"/>
                    </a:lnTo>
                    <a:lnTo>
                      <a:pt x="183" y="5"/>
                    </a:lnTo>
                    <a:lnTo>
                      <a:pt x="187" y="5"/>
                    </a:lnTo>
                    <a:lnTo>
                      <a:pt x="192" y="5"/>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9" name="Rectangle 134"/>
              <p:cNvSpPr>
                <a:spLocks noChangeArrowheads="1"/>
              </p:cNvSpPr>
              <p:nvPr/>
            </p:nvSpPr>
            <p:spPr bwMode="auto">
              <a:xfrm rot="16200000">
                <a:off x="782" y="1087"/>
                <a:ext cx="548"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P1-&gt;P2 Projection</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20" name="Rectangle 135"/>
              <p:cNvSpPr>
                <a:spLocks noChangeArrowheads="1"/>
              </p:cNvSpPr>
              <p:nvPr/>
            </p:nvSpPr>
            <p:spPr bwMode="auto">
              <a:xfrm>
                <a:off x="1281" y="1557"/>
                <a:ext cx="2375" cy="44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1" name="Rectangle 136"/>
              <p:cNvSpPr>
                <a:spLocks noChangeArrowheads="1"/>
              </p:cNvSpPr>
              <p:nvPr/>
            </p:nvSpPr>
            <p:spPr bwMode="auto">
              <a:xfrm>
                <a:off x="1281" y="1557"/>
                <a:ext cx="2375" cy="443"/>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2" name="Line 137"/>
              <p:cNvSpPr>
                <a:spLocks noChangeShapeType="1"/>
              </p:cNvSpPr>
              <p:nvPr/>
            </p:nvSpPr>
            <p:spPr bwMode="auto">
              <a:xfrm>
                <a:off x="1281" y="1557"/>
                <a:ext cx="237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3" name="Line 138"/>
              <p:cNvSpPr>
                <a:spLocks noChangeShapeType="1"/>
              </p:cNvSpPr>
              <p:nvPr/>
            </p:nvSpPr>
            <p:spPr bwMode="auto">
              <a:xfrm>
                <a:off x="1281" y="2000"/>
                <a:ext cx="237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4" name="Line 139"/>
              <p:cNvSpPr>
                <a:spLocks noChangeShapeType="1"/>
              </p:cNvSpPr>
              <p:nvPr/>
            </p:nvSpPr>
            <p:spPr bwMode="auto">
              <a:xfrm flipV="1">
                <a:off x="3656" y="1557"/>
                <a:ext cx="1" cy="44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5" name="Line 140"/>
              <p:cNvSpPr>
                <a:spLocks noChangeShapeType="1"/>
              </p:cNvSpPr>
              <p:nvPr/>
            </p:nvSpPr>
            <p:spPr bwMode="auto">
              <a:xfrm flipV="1">
                <a:off x="1281" y="1557"/>
                <a:ext cx="1" cy="44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6" name="Line 141"/>
              <p:cNvSpPr>
                <a:spLocks noChangeShapeType="1"/>
              </p:cNvSpPr>
              <p:nvPr/>
            </p:nvSpPr>
            <p:spPr bwMode="auto">
              <a:xfrm>
                <a:off x="1281" y="2000"/>
                <a:ext cx="237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7" name="Line 142"/>
              <p:cNvSpPr>
                <a:spLocks noChangeShapeType="1"/>
              </p:cNvSpPr>
              <p:nvPr/>
            </p:nvSpPr>
            <p:spPr bwMode="auto">
              <a:xfrm flipV="1">
                <a:off x="1281" y="1557"/>
                <a:ext cx="1" cy="44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8" name="Line 143"/>
              <p:cNvSpPr>
                <a:spLocks noChangeShapeType="1"/>
              </p:cNvSpPr>
              <p:nvPr/>
            </p:nvSpPr>
            <p:spPr bwMode="auto">
              <a:xfrm flipV="1">
                <a:off x="1281" y="1973"/>
                <a:ext cx="1" cy="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29" name="Line 144"/>
              <p:cNvSpPr>
                <a:spLocks noChangeShapeType="1"/>
              </p:cNvSpPr>
              <p:nvPr/>
            </p:nvSpPr>
            <p:spPr bwMode="auto">
              <a:xfrm>
                <a:off x="1281" y="1557"/>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0" name="Rectangle 145"/>
              <p:cNvSpPr>
                <a:spLocks noChangeArrowheads="1"/>
              </p:cNvSpPr>
              <p:nvPr/>
            </p:nvSpPr>
            <p:spPr bwMode="auto">
              <a:xfrm>
                <a:off x="1268" y="2014"/>
                <a:ext cx="6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31" name="Line 146"/>
              <p:cNvSpPr>
                <a:spLocks noChangeShapeType="1"/>
              </p:cNvSpPr>
              <p:nvPr/>
            </p:nvSpPr>
            <p:spPr bwMode="auto">
              <a:xfrm flipV="1">
                <a:off x="1519" y="1973"/>
                <a:ext cx="1" cy="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2" name="Line 147"/>
              <p:cNvSpPr>
                <a:spLocks noChangeShapeType="1"/>
              </p:cNvSpPr>
              <p:nvPr/>
            </p:nvSpPr>
            <p:spPr bwMode="auto">
              <a:xfrm>
                <a:off x="1519" y="1557"/>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3" name="Rectangle 148"/>
              <p:cNvSpPr>
                <a:spLocks noChangeArrowheads="1"/>
              </p:cNvSpPr>
              <p:nvPr/>
            </p:nvSpPr>
            <p:spPr bwMode="auto">
              <a:xfrm>
                <a:off x="1473" y="2014"/>
                <a:ext cx="137"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34" name="Line 149"/>
              <p:cNvSpPr>
                <a:spLocks noChangeShapeType="1"/>
              </p:cNvSpPr>
              <p:nvPr/>
            </p:nvSpPr>
            <p:spPr bwMode="auto">
              <a:xfrm flipV="1">
                <a:off x="1756" y="1973"/>
                <a:ext cx="1" cy="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5" name="Line 150"/>
              <p:cNvSpPr>
                <a:spLocks noChangeShapeType="1"/>
              </p:cNvSpPr>
              <p:nvPr/>
            </p:nvSpPr>
            <p:spPr bwMode="auto">
              <a:xfrm>
                <a:off x="1756" y="1557"/>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6" name="Rectangle 151"/>
              <p:cNvSpPr>
                <a:spLocks noChangeArrowheads="1"/>
              </p:cNvSpPr>
              <p:nvPr/>
            </p:nvSpPr>
            <p:spPr bwMode="auto">
              <a:xfrm>
                <a:off x="1692" y="2014"/>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37" name="Line 152"/>
              <p:cNvSpPr>
                <a:spLocks noChangeShapeType="1"/>
              </p:cNvSpPr>
              <p:nvPr/>
            </p:nvSpPr>
            <p:spPr bwMode="auto">
              <a:xfrm flipV="1">
                <a:off x="1994" y="1973"/>
                <a:ext cx="1" cy="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8" name="Line 153"/>
              <p:cNvSpPr>
                <a:spLocks noChangeShapeType="1"/>
              </p:cNvSpPr>
              <p:nvPr/>
            </p:nvSpPr>
            <p:spPr bwMode="auto">
              <a:xfrm>
                <a:off x="1994" y="1557"/>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9" name="Rectangle 154"/>
              <p:cNvSpPr>
                <a:spLocks noChangeArrowheads="1"/>
              </p:cNvSpPr>
              <p:nvPr/>
            </p:nvSpPr>
            <p:spPr bwMode="auto">
              <a:xfrm>
                <a:off x="1930" y="2014"/>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40" name="Line 155"/>
              <p:cNvSpPr>
                <a:spLocks noChangeShapeType="1"/>
              </p:cNvSpPr>
              <p:nvPr/>
            </p:nvSpPr>
            <p:spPr bwMode="auto">
              <a:xfrm flipV="1">
                <a:off x="2231" y="1973"/>
                <a:ext cx="1" cy="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1" name="Line 156"/>
              <p:cNvSpPr>
                <a:spLocks noChangeShapeType="1"/>
              </p:cNvSpPr>
              <p:nvPr/>
            </p:nvSpPr>
            <p:spPr bwMode="auto">
              <a:xfrm>
                <a:off x="2231" y="1557"/>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2" name="Rectangle 157"/>
              <p:cNvSpPr>
                <a:spLocks noChangeArrowheads="1"/>
              </p:cNvSpPr>
              <p:nvPr/>
            </p:nvSpPr>
            <p:spPr bwMode="auto">
              <a:xfrm>
                <a:off x="2167" y="2014"/>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43" name="Line 158"/>
              <p:cNvSpPr>
                <a:spLocks noChangeShapeType="1"/>
              </p:cNvSpPr>
              <p:nvPr/>
            </p:nvSpPr>
            <p:spPr bwMode="auto">
              <a:xfrm flipV="1">
                <a:off x="2468" y="1973"/>
                <a:ext cx="1" cy="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4" name="Line 159"/>
              <p:cNvSpPr>
                <a:spLocks noChangeShapeType="1"/>
              </p:cNvSpPr>
              <p:nvPr/>
            </p:nvSpPr>
            <p:spPr bwMode="auto">
              <a:xfrm>
                <a:off x="2468" y="1557"/>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5" name="Rectangle 160"/>
              <p:cNvSpPr>
                <a:spLocks noChangeArrowheads="1"/>
              </p:cNvSpPr>
              <p:nvPr/>
            </p:nvSpPr>
            <p:spPr bwMode="auto">
              <a:xfrm>
                <a:off x="2405" y="2014"/>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46" name="Line 161"/>
              <p:cNvSpPr>
                <a:spLocks noChangeShapeType="1"/>
              </p:cNvSpPr>
              <p:nvPr/>
            </p:nvSpPr>
            <p:spPr bwMode="auto">
              <a:xfrm flipV="1">
                <a:off x="2706" y="1973"/>
                <a:ext cx="1" cy="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7" name="Line 162"/>
              <p:cNvSpPr>
                <a:spLocks noChangeShapeType="1"/>
              </p:cNvSpPr>
              <p:nvPr/>
            </p:nvSpPr>
            <p:spPr bwMode="auto">
              <a:xfrm>
                <a:off x="2706" y="1557"/>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8" name="Rectangle 163"/>
              <p:cNvSpPr>
                <a:spLocks noChangeArrowheads="1"/>
              </p:cNvSpPr>
              <p:nvPr/>
            </p:nvSpPr>
            <p:spPr bwMode="auto">
              <a:xfrm>
                <a:off x="2642" y="2014"/>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49" name="Line 164"/>
              <p:cNvSpPr>
                <a:spLocks noChangeShapeType="1"/>
              </p:cNvSpPr>
              <p:nvPr/>
            </p:nvSpPr>
            <p:spPr bwMode="auto">
              <a:xfrm flipV="1">
                <a:off x="2943" y="1973"/>
                <a:ext cx="1" cy="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50" name="Line 165"/>
              <p:cNvSpPr>
                <a:spLocks noChangeShapeType="1"/>
              </p:cNvSpPr>
              <p:nvPr/>
            </p:nvSpPr>
            <p:spPr bwMode="auto">
              <a:xfrm>
                <a:off x="2943" y="1557"/>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51" name="Rectangle 166"/>
              <p:cNvSpPr>
                <a:spLocks noChangeArrowheads="1"/>
              </p:cNvSpPr>
              <p:nvPr/>
            </p:nvSpPr>
            <p:spPr bwMode="auto">
              <a:xfrm>
                <a:off x="2879" y="2014"/>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52" name="Line 167"/>
              <p:cNvSpPr>
                <a:spLocks noChangeShapeType="1"/>
              </p:cNvSpPr>
              <p:nvPr/>
            </p:nvSpPr>
            <p:spPr bwMode="auto">
              <a:xfrm flipV="1">
                <a:off x="3181" y="1973"/>
                <a:ext cx="1" cy="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53" name="Line 168"/>
              <p:cNvSpPr>
                <a:spLocks noChangeShapeType="1"/>
              </p:cNvSpPr>
              <p:nvPr/>
            </p:nvSpPr>
            <p:spPr bwMode="auto">
              <a:xfrm>
                <a:off x="3181" y="1557"/>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54" name="Rectangle 169"/>
              <p:cNvSpPr>
                <a:spLocks noChangeArrowheads="1"/>
              </p:cNvSpPr>
              <p:nvPr/>
            </p:nvSpPr>
            <p:spPr bwMode="auto">
              <a:xfrm>
                <a:off x="3117" y="2014"/>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55" name="Line 170"/>
              <p:cNvSpPr>
                <a:spLocks noChangeShapeType="1"/>
              </p:cNvSpPr>
              <p:nvPr/>
            </p:nvSpPr>
            <p:spPr bwMode="auto">
              <a:xfrm flipV="1">
                <a:off x="3418" y="1973"/>
                <a:ext cx="1" cy="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56" name="Line 171"/>
              <p:cNvSpPr>
                <a:spLocks noChangeShapeType="1"/>
              </p:cNvSpPr>
              <p:nvPr/>
            </p:nvSpPr>
            <p:spPr bwMode="auto">
              <a:xfrm>
                <a:off x="3418" y="1557"/>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57" name="Rectangle 172"/>
              <p:cNvSpPr>
                <a:spLocks noChangeArrowheads="1"/>
              </p:cNvSpPr>
              <p:nvPr/>
            </p:nvSpPr>
            <p:spPr bwMode="auto">
              <a:xfrm>
                <a:off x="3354" y="2014"/>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58" name="Line 173"/>
              <p:cNvSpPr>
                <a:spLocks noChangeShapeType="1"/>
              </p:cNvSpPr>
              <p:nvPr/>
            </p:nvSpPr>
            <p:spPr bwMode="auto">
              <a:xfrm flipV="1">
                <a:off x="3656" y="1973"/>
                <a:ext cx="1" cy="27"/>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59" name="Line 174"/>
              <p:cNvSpPr>
                <a:spLocks noChangeShapeType="1"/>
              </p:cNvSpPr>
              <p:nvPr/>
            </p:nvSpPr>
            <p:spPr bwMode="auto">
              <a:xfrm>
                <a:off x="3656" y="1557"/>
                <a:ext cx="1" cy="2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60" name="Rectangle 175"/>
              <p:cNvSpPr>
                <a:spLocks noChangeArrowheads="1"/>
              </p:cNvSpPr>
              <p:nvPr/>
            </p:nvSpPr>
            <p:spPr bwMode="auto">
              <a:xfrm>
                <a:off x="3592" y="2014"/>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61" name="Line 176"/>
              <p:cNvSpPr>
                <a:spLocks noChangeShapeType="1"/>
              </p:cNvSpPr>
              <p:nvPr/>
            </p:nvSpPr>
            <p:spPr bwMode="auto">
              <a:xfrm>
                <a:off x="1281" y="2000"/>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62" name="Line 177"/>
              <p:cNvSpPr>
                <a:spLocks noChangeShapeType="1"/>
              </p:cNvSpPr>
              <p:nvPr/>
            </p:nvSpPr>
            <p:spPr bwMode="auto">
              <a:xfrm flipH="1">
                <a:off x="3628" y="2000"/>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63" name="Rectangle 178"/>
              <p:cNvSpPr>
                <a:spLocks noChangeArrowheads="1"/>
              </p:cNvSpPr>
              <p:nvPr/>
            </p:nvSpPr>
            <p:spPr bwMode="auto">
              <a:xfrm>
                <a:off x="1117" y="1964"/>
                <a:ext cx="192"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64" name="Line 179"/>
              <p:cNvSpPr>
                <a:spLocks noChangeShapeType="1"/>
              </p:cNvSpPr>
              <p:nvPr/>
            </p:nvSpPr>
            <p:spPr bwMode="auto">
              <a:xfrm>
                <a:off x="1281" y="1849"/>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65" name="Line 180"/>
              <p:cNvSpPr>
                <a:spLocks noChangeShapeType="1"/>
              </p:cNvSpPr>
              <p:nvPr/>
            </p:nvSpPr>
            <p:spPr bwMode="auto">
              <a:xfrm flipH="1">
                <a:off x="3628" y="1849"/>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66" name="Rectangle 181"/>
              <p:cNvSpPr>
                <a:spLocks noChangeArrowheads="1"/>
              </p:cNvSpPr>
              <p:nvPr/>
            </p:nvSpPr>
            <p:spPr bwMode="auto">
              <a:xfrm>
                <a:off x="1231" y="1813"/>
                <a:ext cx="6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67" name="Line 182"/>
              <p:cNvSpPr>
                <a:spLocks noChangeShapeType="1"/>
              </p:cNvSpPr>
              <p:nvPr/>
            </p:nvSpPr>
            <p:spPr bwMode="auto">
              <a:xfrm>
                <a:off x="1281" y="1703"/>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68" name="Line 183"/>
              <p:cNvSpPr>
                <a:spLocks noChangeShapeType="1"/>
              </p:cNvSpPr>
              <p:nvPr/>
            </p:nvSpPr>
            <p:spPr bwMode="auto">
              <a:xfrm flipH="1">
                <a:off x="3628" y="1703"/>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69" name="Rectangle 184"/>
              <p:cNvSpPr>
                <a:spLocks noChangeArrowheads="1"/>
              </p:cNvSpPr>
              <p:nvPr/>
            </p:nvSpPr>
            <p:spPr bwMode="auto">
              <a:xfrm>
                <a:off x="1135" y="1667"/>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70" name="Line 185"/>
              <p:cNvSpPr>
                <a:spLocks noChangeShapeType="1"/>
              </p:cNvSpPr>
              <p:nvPr/>
            </p:nvSpPr>
            <p:spPr bwMode="auto">
              <a:xfrm>
                <a:off x="1281" y="1557"/>
                <a:ext cx="23"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1" name="Line 186"/>
              <p:cNvSpPr>
                <a:spLocks noChangeShapeType="1"/>
              </p:cNvSpPr>
              <p:nvPr/>
            </p:nvSpPr>
            <p:spPr bwMode="auto">
              <a:xfrm flipH="1">
                <a:off x="3628" y="1557"/>
                <a:ext cx="28"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2" name="Rectangle 187"/>
              <p:cNvSpPr>
                <a:spLocks noChangeArrowheads="1"/>
              </p:cNvSpPr>
              <p:nvPr/>
            </p:nvSpPr>
            <p:spPr bwMode="auto">
              <a:xfrm>
                <a:off x="1135" y="1521"/>
                <a:ext cx="174"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73" name="Line 188"/>
              <p:cNvSpPr>
                <a:spLocks noChangeShapeType="1"/>
              </p:cNvSpPr>
              <p:nvPr/>
            </p:nvSpPr>
            <p:spPr bwMode="auto">
              <a:xfrm>
                <a:off x="1281" y="1557"/>
                <a:ext cx="237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4" name="Line 189"/>
              <p:cNvSpPr>
                <a:spLocks noChangeShapeType="1"/>
              </p:cNvSpPr>
              <p:nvPr/>
            </p:nvSpPr>
            <p:spPr bwMode="auto">
              <a:xfrm>
                <a:off x="1281" y="2000"/>
                <a:ext cx="237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5" name="Line 190"/>
              <p:cNvSpPr>
                <a:spLocks noChangeShapeType="1"/>
              </p:cNvSpPr>
              <p:nvPr/>
            </p:nvSpPr>
            <p:spPr bwMode="auto">
              <a:xfrm flipV="1">
                <a:off x="3656" y="1557"/>
                <a:ext cx="1" cy="44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6" name="Line 191"/>
              <p:cNvSpPr>
                <a:spLocks noChangeShapeType="1"/>
              </p:cNvSpPr>
              <p:nvPr/>
            </p:nvSpPr>
            <p:spPr bwMode="auto">
              <a:xfrm flipV="1">
                <a:off x="1281" y="1557"/>
                <a:ext cx="1" cy="44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7" name="Freeform 192"/>
              <p:cNvSpPr>
                <a:spLocks/>
              </p:cNvSpPr>
              <p:nvPr/>
            </p:nvSpPr>
            <p:spPr bwMode="auto">
              <a:xfrm>
                <a:off x="1281" y="1653"/>
                <a:ext cx="475" cy="210"/>
              </a:xfrm>
              <a:custGeom>
                <a:avLst/>
                <a:gdLst/>
                <a:ahLst/>
                <a:cxnLst>
                  <a:cxn ang="0">
                    <a:pos x="9" y="201"/>
                  </a:cxn>
                  <a:cxn ang="0">
                    <a:pos x="19" y="201"/>
                  </a:cxn>
                  <a:cxn ang="0">
                    <a:pos x="32" y="201"/>
                  </a:cxn>
                  <a:cxn ang="0">
                    <a:pos x="46" y="201"/>
                  </a:cxn>
                  <a:cxn ang="0">
                    <a:pos x="64" y="196"/>
                  </a:cxn>
                  <a:cxn ang="0">
                    <a:pos x="69" y="192"/>
                  </a:cxn>
                  <a:cxn ang="0">
                    <a:pos x="78" y="187"/>
                  </a:cxn>
                  <a:cxn ang="0">
                    <a:pos x="92" y="192"/>
                  </a:cxn>
                  <a:cxn ang="0">
                    <a:pos x="96" y="196"/>
                  </a:cxn>
                  <a:cxn ang="0">
                    <a:pos x="110" y="196"/>
                  </a:cxn>
                  <a:cxn ang="0">
                    <a:pos x="124" y="196"/>
                  </a:cxn>
                  <a:cxn ang="0">
                    <a:pos x="137" y="196"/>
                  </a:cxn>
                  <a:cxn ang="0">
                    <a:pos x="151" y="196"/>
                  </a:cxn>
                  <a:cxn ang="0">
                    <a:pos x="165" y="196"/>
                  </a:cxn>
                  <a:cxn ang="0">
                    <a:pos x="178" y="196"/>
                  </a:cxn>
                  <a:cxn ang="0">
                    <a:pos x="187" y="196"/>
                  </a:cxn>
                  <a:cxn ang="0">
                    <a:pos x="201" y="196"/>
                  </a:cxn>
                  <a:cxn ang="0">
                    <a:pos x="215" y="196"/>
                  </a:cxn>
                  <a:cxn ang="0">
                    <a:pos x="233" y="196"/>
                  </a:cxn>
                  <a:cxn ang="0">
                    <a:pos x="238" y="196"/>
                  </a:cxn>
                  <a:cxn ang="0">
                    <a:pos x="251" y="196"/>
                  </a:cxn>
                  <a:cxn ang="0">
                    <a:pos x="265" y="196"/>
                  </a:cxn>
                  <a:cxn ang="0">
                    <a:pos x="283" y="196"/>
                  </a:cxn>
                  <a:cxn ang="0">
                    <a:pos x="288" y="196"/>
                  </a:cxn>
                  <a:cxn ang="0">
                    <a:pos x="297" y="196"/>
                  </a:cxn>
                  <a:cxn ang="0">
                    <a:pos x="315" y="192"/>
                  </a:cxn>
                  <a:cxn ang="0">
                    <a:pos x="320" y="192"/>
                  </a:cxn>
                  <a:cxn ang="0">
                    <a:pos x="334" y="196"/>
                  </a:cxn>
                  <a:cxn ang="0">
                    <a:pos x="352" y="196"/>
                  </a:cxn>
                  <a:cxn ang="0">
                    <a:pos x="356" y="201"/>
                  </a:cxn>
                  <a:cxn ang="0">
                    <a:pos x="366" y="187"/>
                  </a:cxn>
                  <a:cxn ang="0">
                    <a:pos x="375" y="59"/>
                  </a:cxn>
                  <a:cxn ang="0">
                    <a:pos x="379" y="18"/>
                  </a:cxn>
                  <a:cxn ang="0">
                    <a:pos x="388" y="91"/>
                  </a:cxn>
                  <a:cxn ang="0">
                    <a:pos x="393" y="178"/>
                  </a:cxn>
                  <a:cxn ang="0">
                    <a:pos x="402" y="196"/>
                  </a:cxn>
                  <a:cxn ang="0">
                    <a:pos x="416" y="201"/>
                  </a:cxn>
                  <a:cxn ang="0">
                    <a:pos x="429" y="201"/>
                  </a:cxn>
                  <a:cxn ang="0">
                    <a:pos x="434" y="201"/>
                  </a:cxn>
                  <a:cxn ang="0">
                    <a:pos x="448" y="201"/>
                  </a:cxn>
                  <a:cxn ang="0">
                    <a:pos x="457" y="201"/>
                  </a:cxn>
                  <a:cxn ang="0">
                    <a:pos x="466" y="206"/>
                  </a:cxn>
                </a:cxnLst>
                <a:rect l="0" t="0" r="r" b="b"/>
                <a:pathLst>
                  <a:path w="475" h="210">
                    <a:moveTo>
                      <a:pt x="0" y="201"/>
                    </a:moveTo>
                    <a:lnTo>
                      <a:pt x="5" y="201"/>
                    </a:lnTo>
                    <a:lnTo>
                      <a:pt x="9" y="201"/>
                    </a:lnTo>
                    <a:lnTo>
                      <a:pt x="14" y="201"/>
                    </a:lnTo>
                    <a:lnTo>
                      <a:pt x="23" y="201"/>
                    </a:lnTo>
                    <a:lnTo>
                      <a:pt x="19" y="201"/>
                    </a:lnTo>
                    <a:lnTo>
                      <a:pt x="23" y="201"/>
                    </a:lnTo>
                    <a:lnTo>
                      <a:pt x="28" y="201"/>
                    </a:lnTo>
                    <a:lnTo>
                      <a:pt x="32" y="201"/>
                    </a:lnTo>
                    <a:lnTo>
                      <a:pt x="37" y="201"/>
                    </a:lnTo>
                    <a:lnTo>
                      <a:pt x="41" y="201"/>
                    </a:lnTo>
                    <a:lnTo>
                      <a:pt x="46" y="201"/>
                    </a:lnTo>
                    <a:lnTo>
                      <a:pt x="50" y="196"/>
                    </a:lnTo>
                    <a:lnTo>
                      <a:pt x="55" y="196"/>
                    </a:lnTo>
                    <a:lnTo>
                      <a:pt x="64" y="196"/>
                    </a:lnTo>
                    <a:lnTo>
                      <a:pt x="60" y="196"/>
                    </a:lnTo>
                    <a:lnTo>
                      <a:pt x="64" y="192"/>
                    </a:lnTo>
                    <a:lnTo>
                      <a:pt x="69" y="192"/>
                    </a:lnTo>
                    <a:lnTo>
                      <a:pt x="78" y="192"/>
                    </a:lnTo>
                    <a:lnTo>
                      <a:pt x="73" y="192"/>
                    </a:lnTo>
                    <a:lnTo>
                      <a:pt x="78" y="187"/>
                    </a:lnTo>
                    <a:lnTo>
                      <a:pt x="78" y="192"/>
                    </a:lnTo>
                    <a:lnTo>
                      <a:pt x="82" y="192"/>
                    </a:lnTo>
                    <a:lnTo>
                      <a:pt x="92" y="192"/>
                    </a:lnTo>
                    <a:lnTo>
                      <a:pt x="92" y="192"/>
                    </a:lnTo>
                    <a:lnTo>
                      <a:pt x="92" y="196"/>
                    </a:lnTo>
                    <a:lnTo>
                      <a:pt x="96" y="196"/>
                    </a:lnTo>
                    <a:lnTo>
                      <a:pt x="101" y="196"/>
                    </a:lnTo>
                    <a:lnTo>
                      <a:pt x="105" y="196"/>
                    </a:lnTo>
                    <a:lnTo>
                      <a:pt x="110" y="196"/>
                    </a:lnTo>
                    <a:lnTo>
                      <a:pt x="114" y="196"/>
                    </a:lnTo>
                    <a:lnTo>
                      <a:pt x="119" y="196"/>
                    </a:lnTo>
                    <a:lnTo>
                      <a:pt x="124" y="196"/>
                    </a:lnTo>
                    <a:lnTo>
                      <a:pt x="128" y="196"/>
                    </a:lnTo>
                    <a:lnTo>
                      <a:pt x="133" y="196"/>
                    </a:lnTo>
                    <a:lnTo>
                      <a:pt x="137" y="196"/>
                    </a:lnTo>
                    <a:lnTo>
                      <a:pt x="142" y="196"/>
                    </a:lnTo>
                    <a:lnTo>
                      <a:pt x="146" y="196"/>
                    </a:lnTo>
                    <a:lnTo>
                      <a:pt x="151" y="196"/>
                    </a:lnTo>
                    <a:lnTo>
                      <a:pt x="156" y="196"/>
                    </a:lnTo>
                    <a:lnTo>
                      <a:pt x="160" y="201"/>
                    </a:lnTo>
                    <a:lnTo>
                      <a:pt x="165" y="196"/>
                    </a:lnTo>
                    <a:lnTo>
                      <a:pt x="169" y="196"/>
                    </a:lnTo>
                    <a:lnTo>
                      <a:pt x="174" y="196"/>
                    </a:lnTo>
                    <a:lnTo>
                      <a:pt x="178" y="196"/>
                    </a:lnTo>
                    <a:lnTo>
                      <a:pt x="183" y="196"/>
                    </a:lnTo>
                    <a:lnTo>
                      <a:pt x="192" y="196"/>
                    </a:lnTo>
                    <a:lnTo>
                      <a:pt x="187" y="196"/>
                    </a:lnTo>
                    <a:lnTo>
                      <a:pt x="192" y="196"/>
                    </a:lnTo>
                    <a:lnTo>
                      <a:pt x="197" y="196"/>
                    </a:lnTo>
                    <a:lnTo>
                      <a:pt x="201" y="196"/>
                    </a:lnTo>
                    <a:lnTo>
                      <a:pt x="206" y="196"/>
                    </a:lnTo>
                    <a:lnTo>
                      <a:pt x="210" y="196"/>
                    </a:lnTo>
                    <a:lnTo>
                      <a:pt x="215" y="196"/>
                    </a:lnTo>
                    <a:lnTo>
                      <a:pt x="219" y="196"/>
                    </a:lnTo>
                    <a:lnTo>
                      <a:pt x="224" y="196"/>
                    </a:lnTo>
                    <a:lnTo>
                      <a:pt x="233" y="196"/>
                    </a:lnTo>
                    <a:lnTo>
                      <a:pt x="229" y="196"/>
                    </a:lnTo>
                    <a:lnTo>
                      <a:pt x="233" y="196"/>
                    </a:lnTo>
                    <a:lnTo>
                      <a:pt x="238" y="196"/>
                    </a:lnTo>
                    <a:lnTo>
                      <a:pt x="242" y="196"/>
                    </a:lnTo>
                    <a:lnTo>
                      <a:pt x="247" y="196"/>
                    </a:lnTo>
                    <a:lnTo>
                      <a:pt x="251" y="196"/>
                    </a:lnTo>
                    <a:lnTo>
                      <a:pt x="256" y="196"/>
                    </a:lnTo>
                    <a:lnTo>
                      <a:pt x="261" y="196"/>
                    </a:lnTo>
                    <a:lnTo>
                      <a:pt x="265" y="196"/>
                    </a:lnTo>
                    <a:lnTo>
                      <a:pt x="270" y="196"/>
                    </a:lnTo>
                    <a:lnTo>
                      <a:pt x="274" y="196"/>
                    </a:lnTo>
                    <a:lnTo>
                      <a:pt x="283" y="196"/>
                    </a:lnTo>
                    <a:lnTo>
                      <a:pt x="279" y="196"/>
                    </a:lnTo>
                    <a:lnTo>
                      <a:pt x="283" y="196"/>
                    </a:lnTo>
                    <a:lnTo>
                      <a:pt x="288" y="196"/>
                    </a:lnTo>
                    <a:lnTo>
                      <a:pt x="293" y="196"/>
                    </a:lnTo>
                    <a:lnTo>
                      <a:pt x="302" y="196"/>
                    </a:lnTo>
                    <a:lnTo>
                      <a:pt x="297" y="196"/>
                    </a:lnTo>
                    <a:lnTo>
                      <a:pt x="302" y="196"/>
                    </a:lnTo>
                    <a:lnTo>
                      <a:pt x="306" y="192"/>
                    </a:lnTo>
                    <a:lnTo>
                      <a:pt x="315" y="192"/>
                    </a:lnTo>
                    <a:lnTo>
                      <a:pt x="311" y="192"/>
                    </a:lnTo>
                    <a:lnTo>
                      <a:pt x="315" y="192"/>
                    </a:lnTo>
                    <a:lnTo>
                      <a:pt x="320" y="192"/>
                    </a:lnTo>
                    <a:lnTo>
                      <a:pt x="324" y="192"/>
                    </a:lnTo>
                    <a:lnTo>
                      <a:pt x="329" y="196"/>
                    </a:lnTo>
                    <a:lnTo>
                      <a:pt x="334" y="196"/>
                    </a:lnTo>
                    <a:lnTo>
                      <a:pt x="338" y="196"/>
                    </a:lnTo>
                    <a:lnTo>
                      <a:pt x="343" y="196"/>
                    </a:lnTo>
                    <a:lnTo>
                      <a:pt x="352" y="196"/>
                    </a:lnTo>
                    <a:lnTo>
                      <a:pt x="347" y="196"/>
                    </a:lnTo>
                    <a:lnTo>
                      <a:pt x="352" y="196"/>
                    </a:lnTo>
                    <a:lnTo>
                      <a:pt x="356" y="201"/>
                    </a:lnTo>
                    <a:lnTo>
                      <a:pt x="366" y="210"/>
                    </a:lnTo>
                    <a:lnTo>
                      <a:pt x="361" y="210"/>
                    </a:lnTo>
                    <a:lnTo>
                      <a:pt x="366" y="187"/>
                    </a:lnTo>
                    <a:lnTo>
                      <a:pt x="370" y="183"/>
                    </a:lnTo>
                    <a:lnTo>
                      <a:pt x="370" y="73"/>
                    </a:lnTo>
                    <a:lnTo>
                      <a:pt x="375" y="59"/>
                    </a:lnTo>
                    <a:lnTo>
                      <a:pt x="375" y="0"/>
                    </a:lnTo>
                    <a:lnTo>
                      <a:pt x="379" y="5"/>
                    </a:lnTo>
                    <a:lnTo>
                      <a:pt x="379" y="18"/>
                    </a:lnTo>
                    <a:lnTo>
                      <a:pt x="384" y="23"/>
                    </a:lnTo>
                    <a:lnTo>
                      <a:pt x="384" y="82"/>
                    </a:lnTo>
                    <a:lnTo>
                      <a:pt x="388" y="91"/>
                    </a:lnTo>
                    <a:lnTo>
                      <a:pt x="388" y="142"/>
                    </a:lnTo>
                    <a:lnTo>
                      <a:pt x="393" y="146"/>
                    </a:lnTo>
                    <a:lnTo>
                      <a:pt x="393" y="178"/>
                    </a:lnTo>
                    <a:lnTo>
                      <a:pt x="398" y="183"/>
                    </a:lnTo>
                    <a:lnTo>
                      <a:pt x="398" y="192"/>
                    </a:lnTo>
                    <a:lnTo>
                      <a:pt x="402" y="196"/>
                    </a:lnTo>
                    <a:lnTo>
                      <a:pt x="407" y="196"/>
                    </a:lnTo>
                    <a:lnTo>
                      <a:pt x="411" y="201"/>
                    </a:lnTo>
                    <a:lnTo>
                      <a:pt x="416" y="201"/>
                    </a:lnTo>
                    <a:lnTo>
                      <a:pt x="420" y="201"/>
                    </a:lnTo>
                    <a:lnTo>
                      <a:pt x="425" y="201"/>
                    </a:lnTo>
                    <a:lnTo>
                      <a:pt x="429" y="201"/>
                    </a:lnTo>
                    <a:lnTo>
                      <a:pt x="439" y="201"/>
                    </a:lnTo>
                    <a:lnTo>
                      <a:pt x="439" y="206"/>
                    </a:lnTo>
                    <a:lnTo>
                      <a:pt x="434" y="201"/>
                    </a:lnTo>
                    <a:lnTo>
                      <a:pt x="439" y="206"/>
                    </a:lnTo>
                    <a:lnTo>
                      <a:pt x="443" y="201"/>
                    </a:lnTo>
                    <a:lnTo>
                      <a:pt x="448" y="201"/>
                    </a:lnTo>
                    <a:lnTo>
                      <a:pt x="452" y="206"/>
                    </a:lnTo>
                    <a:lnTo>
                      <a:pt x="457" y="201"/>
                    </a:lnTo>
                    <a:lnTo>
                      <a:pt x="457" y="201"/>
                    </a:lnTo>
                    <a:lnTo>
                      <a:pt x="457" y="206"/>
                    </a:lnTo>
                    <a:lnTo>
                      <a:pt x="461" y="206"/>
                    </a:lnTo>
                    <a:lnTo>
                      <a:pt x="466" y="206"/>
                    </a:lnTo>
                    <a:lnTo>
                      <a:pt x="471" y="206"/>
                    </a:lnTo>
                    <a:lnTo>
                      <a:pt x="475" y="206"/>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8" name="Freeform 193"/>
              <p:cNvSpPr>
                <a:spLocks/>
              </p:cNvSpPr>
              <p:nvPr/>
            </p:nvSpPr>
            <p:spPr bwMode="auto">
              <a:xfrm>
                <a:off x="1756" y="1662"/>
                <a:ext cx="475" cy="201"/>
              </a:xfrm>
              <a:custGeom>
                <a:avLst/>
                <a:gdLst/>
                <a:ahLst/>
                <a:cxnLst>
                  <a:cxn ang="0">
                    <a:pos x="9" y="192"/>
                  </a:cxn>
                  <a:cxn ang="0">
                    <a:pos x="23" y="187"/>
                  </a:cxn>
                  <a:cxn ang="0">
                    <a:pos x="37" y="178"/>
                  </a:cxn>
                  <a:cxn ang="0">
                    <a:pos x="41" y="183"/>
                  </a:cxn>
                  <a:cxn ang="0">
                    <a:pos x="55" y="183"/>
                  </a:cxn>
                  <a:cxn ang="0">
                    <a:pos x="60" y="183"/>
                  </a:cxn>
                  <a:cxn ang="0">
                    <a:pos x="73" y="187"/>
                  </a:cxn>
                  <a:cxn ang="0">
                    <a:pos x="78" y="183"/>
                  </a:cxn>
                  <a:cxn ang="0">
                    <a:pos x="87" y="183"/>
                  </a:cxn>
                  <a:cxn ang="0">
                    <a:pos x="96" y="187"/>
                  </a:cxn>
                  <a:cxn ang="0">
                    <a:pos x="110" y="187"/>
                  </a:cxn>
                  <a:cxn ang="0">
                    <a:pos x="123" y="187"/>
                  </a:cxn>
                  <a:cxn ang="0">
                    <a:pos x="137" y="187"/>
                  </a:cxn>
                  <a:cxn ang="0">
                    <a:pos x="151" y="187"/>
                  </a:cxn>
                  <a:cxn ang="0">
                    <a:pos x="165" y="187"/>
                  </a:cxn>
                  <a:cxn ang="0">
                    <a:pos x="178" y="187"/>
                  </a:cxn>
                  <a:cxn ang="0">
                    <a:pos x="192" y="187"/>
                  </a:cxn>
                  <a:cxn ang="0">
                    <a:pos x="206" y="187"/>
                  </a:cxn>
                  <a:cxn ang="0">
                    <a:pos x="219" y="187"/>
                  </a:cxn>
                  <a:cxn ang="0">
                    <a:pos x="233" y="187"/>
                  </a:cxn>
                  <a:cxn ang="0">
                    <a:pos x="247" y="187"/>
                  </a:cxn>
                  <a:cxn ang="0">
                    <a:pos x="260" y="187"/>
                  </a:cxn>
                  <a:cxn ang="0">
                    <a:pos x="274" y="178"/>
                  </a:cxn>
                  <a:cxn ang="0">
                    <a:pos x="279" y="183"/>
                  </a:cxn>
                  <a:cxn ang="0">
                    <a:pos x="292" y="187"/>
                  </a:cxn>
                  <a:cxn ang="0">
                    <a:pos x="306" y="187"/>
                  </a:cxn>
                  <a:cxn ang="0">
                    <a:pos x="324" y="201"/>
                  </a:cxn>
                  <a:cxn ang="0">
                    <a:pos x="329" y="142"/>
                  </a:cxn>
                  <a:cxn ang="0">
                    <a:pos x="333" y="0"/>
                  </a:cxn>
                  <a:cxn ang="0">
                    <a:pos x="338" y="32"/>
                  </a:cxn>
                  <a:cxn ang="0">
                    <a:pos x="347" y="101"/>
                  </a:cxn>
                  <a:cxn ang="0">
                    <a:pos x="352" y="174"/>
                  </a:cxn>
                  <a:cxn ang="0">
                    <a:pos x="365" y="187"/>
                  </a:cxn>
                  <a:cxn ang="0">
                    <a:pos x="375" y="192"/>
                  </a:cxn>
                  <a:cxn ang="0">
                    <a:pos x="388" y="192"/>
                  </a:cxn>
                  <a:cxn ang="0">
                    <a:pos x="402" y="192"/>
                  </a:cxn>
                  <a:cxn ang="0">
                    <a:pos x="416" y="192"/>
                  </a:cxn>
                  <a:cxn ang="0">
                    <a:pos x="429" y="192"/>
                  </a:cxn>
                  <a:cxn ang="0">
                    <a:pos x="443" y="192"/>
                  </a:cxn>
                  <a:cxn ang="0">
                    <a:pos x="448" y="187"/>
                  </a:cxn>
                  <a:cxn ang="0">
                    <a:pos x="457" y="187"/>
                  </a:cxn>
                  <a:cxn ang="0">
                    <a:pos x="466" y="178"/>
                  </a:cxn>
                </a:cxnLst>
                <a:rect l="0" t="0" r="r" b="b"/>
                <a:pathLst>
                  <a:path w="475" h="201">
                    <a:moveTo>
                      <a:pt x="0" y="197"/>
                    </a:moveTo>
                    <a:lnTo>
                      <a:pt x="5" y="197"/>
                    </a:lnTo>
                    <a:lnTo>
                      <a:pt x="9" y="192"/>
                    </a:lnTo>
                    <a:lnTo>
                      <a:pt x="14" y="192"/>
                    </a:lnTo>
                    <a:lnTo>
                      <a:pt x="18" y="187"/>
                    </a:lnTo>
                    <a:lnTo>
                      <a:pt x="23" y="187"/>
                    </a:lnTo>
                    <a:lnTo>
                      <a:pt x="28" y="183"/>
                    </a:lnTo>
                    <a:lnTo>
                      <a:pt x="32" y="183"/>
                    </a:lnTo>
                    <a:lnTo>
                      <a:pt x="37" y="178"/>
                    </a:lnTo>
                    <a:lnTo>
                      <a:pt x="37" y="183"/>
                    </a:lnTo>
                    <a:lnTo>
                      <a:pt x="37" y="183"/>
                    </a:lnTo>
                    <a:lnTo>
                      <a:pt x="41" y="183"/>
                    </a:lnTo>
                    <a:lnTo>
                      <a:pt x="46" y="183"/>
                    </a:lnTo>
                    <a:lnTo>
                      <a:pt x="50" y="183"/>
                    </a:lnTo>
                    <a:lnTo>
                      <a:pt x="55" y="183"/>
                    </a:lnTo>
                    <a:lnTo>
                      <a:pt x="64" y="183"/>
                    </a:lnTo>
                    <a:lnTo>
                      <a:pt x="64" y="187"/>
                    </a:lnTo>
                    <a:lnTo>
                      <a:pt x="60" y="183"/>
                    </a:lnTo>
                    <a:lnTo>
                      <a:pt x="64" y="187"/>
                    </a:lnTo>
                    <a:lnTo>
                      <a:pt x="69" y="187"/>
                    </a:lnTo>
                    <a:lnTo>
                      <a:pt x="73" y="187"/>
                    </a:lnTo>
                    <a:lnTo>
                      <a:pt x="78" y="183"/>
                    </a:lnTo>
                    <a:lnTo>
                      <a:pt x="78" y="187"/>
                    </a:lnTo>
                    <a:lnTo>
                      <a:pt x="78" y="183"/>
                    </a:lnTo>
                    <a:lnTo>
                      <a:pt x="82" y="183"/>
                    </a:lnTo>
                    <a:lnTo>
                      <a:pt x="87" y="187"/>
                    </a:lnTo>
                    <a:lnTo>
                      <a:pt x="87" y="183"/>
                    </a:lnTo>
                    <a:lnTo>
                      <a:pt x="87" y="187"/>
                    </a:lnTo>
                    <a:lnTo>
                      <a:pt x="91" y="187"/>
                    </a:lnTo>
                    <a:lnTo>
                      <a:pt x="96" y="187"/>
                    </a:lnTo>
                    <a:lnTo>
                      <a:pt x="101" y="187"/>
                    </a:lnTo>
                    <a:lnTo>
                      <a:pt x="105" y="187"/>
                    </a:lnTo>
                    <a:lnTo>
                      <a:pt x="110" y="187"/>
                    </a:lnTo>
                    <a:lnTo>
                      <a:pt x="114" y="187"/>
                    </a:lnTo>
                    <a:lnTo>
                      <a:pt x="119" y="187"/>
                    </a:lnTo>
                    <a:lnTo>
                      <a:pt x="123" y="187"/>
                    </a:lnTo>
                    <a:lnTo>
                      <a:pt x="128" y="187"/>
                    </a:lnTo>
                    <a:lnTo>
                      <a:pt x="133" y="187"/>
                    </a:lnTo>
                    <a:lnTo>
                      <a:pt x="137" y="187"/>
                    </a:lnTo>
                    <a:lnTo>
                      <a:pt x="142" y="187"/>
                    </a:lnTo>
                    <a:lnTo>
                      <a:pt x="146" y="187"/>
                    </a:lnTo>
                    <a:lnTo>
                      <a:pt x="151" y="187"/>
                    </a:lnTo>
                    <a:lnTo>
                      <a:pt x="155" y="187"/>
                    </a:lnTo>
                    <a:lnTo>
                      <a:pt x="160" y="187"/>
                    </a:lnTo>
                    <a:lnTo>
                      <a:pt x="165" y="187"/>
                    </a:lnTo>
                    <a:lnTo>
                      <a:pt x="169" y="187"/>
                    </a:lnTo>
                    <a:lnTo>
                      <a:pt x="174" y="187"/>
                    </a:lnTo>
                    <a:lnTo>
                      <a:pt x="178" y="187"/>
                    </a:lnTo>
                    <a:lnTo>
                      <a:pt x="183" y="187"/>
                    </a:lnTo>
                    <a:lnTo>
                      <a:pt x="187" y="187"/>
                    </a:lnTo>
                    <a:lnTo>
                      <a:pt x="192" y="187"/>
                    </a:lnTo>
                    <a:lnTo>
                      <a:pt x="197" y="187"/>
                    </a:lnTo>
                    <a:lnTo>
                      <a:pt x="201" y="187"/>
                    </a:lnTo>
                    <a:lnTo>
                      <a:pt x="206" y="187"/>
                    </a:lnTo>
                    <a:lnTo>
                      <a:pt x="210" y="187"/>
                    </a:lnTo>
                    <a:lnTo>
                      <a:pt x="215" y="187"/>
                    </a:lnTo>
                    <a:lnTo>
                      <a:pt x="219" y="187"/>
                    </a:lnTo>
                    <a:lnTo>
                      <a:pt x="224" y="187"/>
                    </a:lnTo>
                    <a:lnTo>
                      <a:pt x="228" y="187"/>
                    </a:lnTo>
                    <a:lnTo>
                      <a:pt x="233" y="187"/>
                    </a:lnTo>
                    <a:lnTo>
                      <a:pt x="238" y="187"/>
                    </a:lnTo>
                    <a:lnTo>
                      <a:pt x="242" y="187"/>
                    </a:lnTo>
                    <a:lnTo>
                      <a:pt x="247" y="187"/>
                    </a:lnTo>
                    <a:lnTo>
                      <a:pt x="251" y="187"/>
                    </a:lnTo>
                    <a:lnTo>
                      <a:pt x="256" y="187"/>
                    </a:lnTo>
                    <a:lnTo>
                      <a:pt x="260" y="187"/>
                    </a:lnTo>
                    <a:lnTo>
                      <a:pt x="265" y="183"/>
                    </a:lnTo>
                    <a:lnTo>
                      <a:pt x="270" y="183"/>
                    </a:lnTo>
                    <a:lnTo>
                      <a:pt x="274" y="178"/>
                    </a:lnTo>
                    <a:lnTo>
                      <a:pt x="274" y="183"/>
                    </a:lnTo>
                    <a:lnTo>
                      <a:pt x="274" y="178"/>
                    </a:lnTo>
                    <a:lnTo>
                      <a:pt x="279" y="183"/>
                    </a:lnTo>
                    <a:lnTo>
                      <a:pt x="283" y="183"/>
                    </a:lnTo>
                    <a:lnTo>
                      <a:pt x="288" y="187"/>
                    </a:lnTo>
                    <a:lnTo>
                      <a:pt x="292" y="187"/>
                    </a:lnTo>
                    <a:lnTo>
                      <a:pt x="297" y="187"/>
                    </a:lnTo>
                    <a:lnTo>
                      <a:pt x="302" y="187"/>
                    </a:lnTo>
                    <a:lnTo>
                      <a:pt x="306" y="187"/>
                    </a:lnTo>
                    <a:lnTo>
                      <a:pt x="311" y="187"/>
                    </a:lnTo>
                    <a:lnTo>
                      <a:pt x="315" y="192"/>
                    </a:lnTo>
                    <a:lnTo>
                      <a:pt x="324" y="201"/>
                    </a:lnTo>
                    <a:lnTo>
                      <a:pt x="320" y="201"/>
                    </a:lnTo>
                    <a:lnTo>
                      <a:pt x="324" y="151"/>
                    </a:lnTo>
                    <a:lnTo>
                      <a:pt x="329" y="142"/>
                    </a:lnTo>
                    <a:lnTo>
                      <a:pt x="329" y="37"/>
                    </a:lnTo>
                    <a:lnTo>
                      <a:pt x="333" y="28"/>
                    </a:lnTo>
                    <a:lnTo>
                      <a:pt x="333" y="0"/>
                    </a:lnTo>
                    <a:lnTo>
                      <a:pt x="333" y="9"/>
                    </a:lnTo>
                    <a:lnTo>
                      <a:pt x="338" y="14"/>
                    </a:lnTo>
                    <a:lnTo>
                      <a:pt x="338" y="32"/>
                    </a:lnTo>
                    <a:lnTo>
                      <a:pt x="343" y="37"/>
                    </a:lnTo>
                    <a:lnTo>
                      <a:pt x="343" y="92"/>
                    </a:lnTo>
                    <a:lnTo>
                      <a:pt x="347" y="101"/>
                    </a:lnTo>
                    <a:lnTo>
                      <a:pt x="347" y="151"/>
                    </a:lnTo>
                    <a:lnTo>
                      <a:pt x="352" y="155"/>
                    </a:lnTo>
                    <a:lnTo>
                      <a:pt x="352" y="174"/>
                    </a:lnTo>
                    <a:lnTo>
                      <a:pt x="361" y="183"/>
                    </a:lnTo>
                    <a:lnTo>
                      <a:pt x="361" y="187"/>
                    </a:lnTo>
                    <a:lnTo>
                      <a:pt x="365" y="187"/>
                    </a:lnTo>
                    <a:lnTo>
                      <a:pt x="370" y="192"/>
                    </a:lnTo>
                    <a:lnTo>
                      <a:pt x="379" y="192"/>
                    </a:lnTo>
                    <a:lnTo>
                      <a:pt x="375" y="192"/>
                    </a:lnTo>
                    <a:lnTo>
                      <a:pt x="379" y="192"/>
                    </a:lnTo>
                    <a:lnTo>
                      <a:pt x="384" y="192"/>
                    </a:lnTo>
                    <a:lnTo>
                      <a:pt x="388" y="192"/>
                    </a:lnTo>
                    <a:lnTo>
                      <a:pt x="393" y="192"/>
                    </a:lnTo>
                    <a:lnTo>
                      <a:pt x="397" y="192"/>
                    </a:lnTo>
                    <a:lnTo>
                      <a:pt x="402" y="192"/>
                    </a:lnTo>
                    <a:lnTo>
                      <a:pt x="407" y="192"/>
                    </a:lnTo>
                    <a:lnTo>
                      <a:pt x="411" y="192"/>
                    </a:lnTo>
                    <a:lnTo>
                      <a:pt x="416" y="192"/>
                    </a:lnTo>
                    <a:lnTo>
                      <a:pt x="420" y="192"/>
                    </a:lnTo>
                    <a:lnTo>
                      <a:pt x="425" y="192"/>
                    </a:lnTo>
                    <a:lnTo>
                      <a:pt x="429" y="192"/>
                    </a:lnTo>
                    <a:lnTo>
                      <a:pt x="434" y="192"/>
                    </a:lnTo>
                    <a:lnTo>
                      <a:pt x="439" y="192"/>
                    </a:lnTo>
                    <a:lnTo>
                      <a:pt x="443" y="192"/>
                    </a:lnTo>
                    <a:lnTo>
                      <a:pt x="448" y="187"/>
                    </a:lnTo>
                    <a:lnTo>
                      <a:pt x="448" y="192"/>
                    </a:lnTo>
                    <a:lnTo>
                      <a:pt x="448" y="187"/>
                    </a:lnTo>
                    <a:lnTo>
                      <a:pt x="452" y="187"/>
                    </a:lnTo>
                    <a:lnTo>
                      <a:pt x="457" y="183"/>
                    </a:lnTo>
                    <a:lnTo>
                      <a:pt x="457" y="187"/>
                    </a:lnTo>
                    <a:lnTo>
                      <a:pt x="457" y="183"/>
                    </a:lnTo>
                    <a:lnTo>
                      <a:pt x="461" y="183"/>
                    </a:lnTo>
                    <a:lnTo>
                      <a:pt x="466" y="178"/>
                    </a:lnTo>
                    <a:lnTo>
                      <a:pt x="470" y="178"/>
                    </a:lnTo>
                    <a:lnTo>
                      <a:pt x="475" y="183"/>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9" name="Freeform 194"/>
              <p:cNvSpPr>
                <a:spLocks/>
              </p:cNvSpPr>
              <p:nvPr/>
            </p:nvSpPr>
            <p:spPr bwMode="auto">
              <a:xfrm>
                <a:off x="2231" y="1662"/>
                <a:ext cx="438" cy="201"/>
              </a:xfrm>
              <a:custGeom>
                <a:avLst/>
                <a:gdLst/>
                <a:ahLst/>
                <a:cxnLst>
                  <a:cxn ang="0">
                    <a:pos x="9" y="183"/>
                  </a:cxn>
                  <a:cxn ang="0">
                    <a:pos x="23" y="183"/>
                  </a:cxn>
                  <a:cxn ang="0">
                    <a:pos x="32" y="183"/>
                  </a:cxn>
                  <a:cxn ang="0">
                    <a:pos x="41" y="183"/>
                  </a:cxn>
                  <a:cxn ang="0">
                    <a:pos x="59" y="183"/>
                  </a:cxn>
                  <a:cxn ang="0">
                    <a:pos x="64" y="183"/>
                  </a:cxn>
                  <a:cxn ang="0">
                    <a:pos x="73" y="187"/>
                  </a:cxn>
                  <a:cxn ang="0">
                    <a:pos x="91" y="187"/>
                  </a:cxn>
                  <a:cxn ang="0">
                    <a:pos x="96" y="187"/>
                  </a:cxn>
                  <a:cxn ang="0">
                    <a:pos x="110" y="183"/>
                  </a:cxn>
                  <a:cxn ang="0">
                    <a:pos x="114" y="183"/>
                  </a:cxn>
                  <a:cxn ang="0">
                    <a:pos x="128" y="187"/>
                  </a:cxn>
                  <a:cxn ang="0">
                    <a:pos x="142" y="187"/>
                  </a:cxn>
                  <a:cxn ang="0">
                    <a:pos x="151" y="187"/>
                  </a:cxn>
                  <a:cxn ang="0">
                    <a:pos x="164" y="187"/>
                  </a:cxn>
                  <a:cxn ang="0">
                    <a:pos x="178" y="187"/>
                  </a:cxn>
                  <a:cxn ang="0">
                    <a:pos x="187" y="187"/>
                  </a:cxn>
                  <a:cxn ang="0">
                    <a:pos x="201" y="187"/>
                  </a:cxn>
                  <a:cxn ang="0">
                    <a:pos x="215" y="187"/>
                  </a:cxn>
                  <a:cxn ang="0">
                    <a:pos x="228" y="178"/>
                  </a:cxn>
                  <a:cxn ang="0">
                    <a:pos x="242" y="183"/>
                  </a:cxn>
                  <a:cxn ang="0">
                    <a:pos x="251" y="187"/>
                  </a:cxn>
                  <a:cxn ang="0">
                    <a:pos x="260" y="187"/>
                  </a:cxn>
                  <a:cxn ang="0">
                    <a:pos x="265" y="187"/>
                  </a:cxn>
                  <a:cxn ang="0">
                    <a:pos x="279" y="197"/>
                  </a:cxn>
                  <a:cxn ang="0">
                    <a:pos x="283" y="192"/>
                  </a:cxn>
                  <a:cxn ang="0">
                    <a:pos x="288" y="28"/>
                  </a:cxn>
                  <a:cxn ang="0">
                    <a:pos x="292" y="9"/>
                  </a:cxn>
                  <a:cxn ang="0">
                    <a:pos x="301" y="37"/>
                  </a:cxn>
                  <a:cxn ang="0">
                    <a:pos x="306" y="151"/>
                  </a:cxn>
                  <a:cxn ang="0">
                    <a:pos x="320" y="183"/>
                  </a:cxn>
                  <a:cxn ang="0">
                    <a:pos x="324" y="187"/>
                  </a:cxn>
                  <a:cxn ang="0">
                    <a:pos x="338" y="192"/>
                  </a:cxn>
                  <a:cxn ang="0">
                    <a:pos x="347" y="187"/>
                  </a:cxn>
                  <a:cxn ang="0">
                    <a:pos x="361" y="187"/>
                  </a:cxn>
                  <a:cxn ang="0">
                    <a:pos x="365" y="187"/>
                  </a:cxn>
                  <a:cxn ang="0">
                    <a:pos x="379" y="187"/>
                  </a:cxn>
                  <a:cxn ang="0">
                    <a:pos x="388" y="187"/>
                  </a:cxn>
                  <a:cxn ang="0">
                    <a:pos x="402" y="187"/>
                  </a:cxn>
                  <a:cxn ang="0">
                    <a:pos x="416" y="178"/>
                  </a:cxn>
                  <a:cxn ang="0">
                    <a:pos x="425" y="178"/>
                  </a:cxn>
                  <a:cxn ang="0">
                    <a:pos x="429" y="174"/>
                  </a:cxn>
                </a:cxnLst>
                <a:rect l="0" t="0" r="r" b="b"/>
                <a:pathLst>
                  <a:path w="438" h="201">
                    <a:moveTo>
                      <a:pt x="0" y="183"/>
                    </a:moveTo>
                    <a:lnTo>
                      <a:pt x="5" y="183"/>
                    </a:lnTo>
                    <a:lnTo>
                      <a:pt x="9" y="183"/>
                    </a:lnTo>
                    <a:lnTo>
                      <a:pt x="14" y="183"/>
                    </a:lnTo>
                    <a:lnTo>
                      <a:pt x="18" y="183"/>
                    </a:lnTo>
                    <a:lnTo>
                      <a:pt x="23" y="183"/>
                    </a:lnTo>
                    <a:lnTo>
                      <a:pt x="32" y="183"/>
                    </a:lnTo>
                    <a:lnTo>
                      <a:pt x="32" y="187"/>
                    </a:lnTo>
                    <a:lnTo>
                      <a:pt x="32" y="183"/>
                    </a:lnTo>
                    <a:lnTo>
                      <a:pt x="41" y="183"/>
                    </a:lnTo>
                    <a:lnTo>
                      <a:pt x="37" y="183"/>
                    </a:lnTo>
                    <a:lnTo>
                      <a:pt x="41" y="183"/>
                    </a:lnTo>
                    <a:lnTo>
                      <a:pt x="46" y="183"/>
                    </a:lnTo>
                    <a:lnTo>
                      <a:pt x="50" y="183"/>
                    </a:lnTo>
                    <a:lnTo>
                      <a:pt x="59" y="183"/>
                    </a:lnTo>
                    <a:lnTo>
                      <a:pt x="55" y="183"/>
                    </a:lnTo>
                    <a:lnTo>
                      <a:pt x="59" y="187"/>
                    </a:lnTo>
                    <a:lnTo>
                      <a:pt x="64" y="183"/>
                    </a:lnTo>
                    <a:lnTo>
                      <a:pt x="69" y="187"/>
                    </a:lnTo>
                    <a:lnTo>
                      <a:pt x="69" y="183"/>
                    </a:lnTo>
                    <a:lnTo>
                      <a:pt x="73" y="187"/>
                    </a:lnTo>
                    <a:lnTo>
                      <a:pt x="78" y="187"/>
                    </a:lnTo>
                    <a:lnTo>
                      <a:pt x="82" y="187"/>
                    </a:lnTo>
                    <a:lnTo>
                      <a:pt x="91" y="187"/>
                    </a:lnTo>
                    <a:lnTo>
                      <a:pt x="91" y="183"/>
                    </a:lnTo>
                    <a:lnTo>
                      <a:pt x="91" y="187"/>
                    </a:lnTo>
                    <a:lnTo>
                      <a:pt x="96" y="187"/>
                    </a:lnTo>
                    <a:lnTo>
                      <a:pt x="101" y="187"/>
                    </a:lnTo>
                    <a:lnTo>
                      <a:pt x="105" y="187"/>
                    </a:lnTo>
                    <a:lnTo>
                      <a:pt x="110" y="183"/>
                    </a:lnTo>
                    <a:lnTo>
                      <a:pt x="110" y="187"/>
                    </a:lnTo>
                    <a:lnTo>
                      <a:pt x="110" y="187"/>
                    </a:lnTo>
                    <a:lnTo>
                      <a:pt x="114" y="183"/>
                    </a:lnTo>
                    <a:lnTo>
                      <a:pt x="119" y="187"/>
                    </a:lnTo>
                    <a:lnTo>
                      <a:pt x="123" y="187"/>
                    </a:lnTo>
                    <a:lnTo>
                      <a:pt x="128" y="187"/>
                    </a:lnTo>
                    <a:lnTo>
                      <a:pt x="132" y="187"/>
                    </a:lnTo>
                    <a:lnTo>
                      <a:pt x="137" y="187"/>
                    </a:lnTo>
                    <a:lnTo>
                      <a:pt x="142" y="187"/>
                    </a:lnTo>
                    <a:lnTo>
                      <a:pt x="151" y="187"/>
                    </a:lnTo>
                    <a:lnTo>
                      <a:pt x="146" y="187"/>
                    </a:lnTo>
                    <a:lnTo>
                      <a:pt x="151" y="187"/>
                    </a:lnTo>
                    <a:lnTo>
                      <a:pt x="155" y="187"/>
                    </a:lnTo>
                    <a:lnTo>
                      <a:pt x="160" y="187"/>
                    </a:lnTo>
                    <a:lnTo>
                      <a:pt x="164" y="187"/>
                    </a:lnTo>
                    <a:lnTo>
                      <a:pt x="169" y="183"/>
                    </a:lnTo>
                    <a:lnTo>
                      <a:pt x="169" y="187"/>
                    </a:lnTo>
                    <a:lnTo>
                      <a:pt x="178" y="187"/>
                    </a:lnTo>
                    <a:lnTo>
                      <a:pt x="178" y="187"/>
                    </a:lnTo>
                    <a:lnTo>
                      <a:pt x="183" y="187"/>
                    </a:lnTo>
                    <a:lnTo>
                      <a:pt x="187" y="187"/>
                    </a:lnTo>
                    <a:lnTo>
                      <a:pt x="192" y="187"/>
                    </a:lnTo>
                    <a:lnTo>
                      <a:pt x="196" y="187"/>
                    </a:lnTo>
                    <a:lnTo>
                      <a:pt x="201" y="187"/>
                    </a:lnTo>
                    <a:lnTo>
                      <a:pt x="206" y="187"/>
                    </a:lnTo>
                    <a:lnTo>
                      <a:pt x="210" y="187"/>
                    </a:lnTo>
                    <a:lnTo>
                      <a:pt x="215" y="187"/>
                    </a:lnTo>
                    <a:lnTo>
                      <a:pt x="219" y="187"/>
                    </a:lnTo>
                    <a:lnTo>
                      <a:pt x="224" y="183"/>
                    </a:lnTo>
                    <a:lnTo>
                      <a:pt x="228" y="178"/>
                    </a:lnTo>
                    <a:lnTo>
                      <a:pt x="233" y="183"/>
                    </a:lnTo>
                    <a:lnTo>
                      <a:pt x="242" y="183"/>
                    </a:lnTo>
                    <a:lnTo>
                      <a:pt x="242" y="183"/>
                    </a:lnTo>
                    <a:lnTo>
                      <a:pt x="242" y="178"/>
                    </a:lnTo>
                    <a:lnTo>
                      <a:pt x="247" y="183"/>
                    </a:lnTo>
                    <a:lnTo>
                      <a:pt x="251" y="187"/>
                    </a:lnTo>
                    <a:lnTo>
                      <a:pt x="251" y="183"/>
                    </a:lnTo>
                    <a:lnTo>
                      <a:pt x="251" y="187"/>
                    </a:lnTo>
                    <a:lnTo>
                      <a:pt x="260" y="187"/>
                    </a:lnTo>
                    <a:lnTo>
                      <a:pt x="256" y="187"/>
                    </a:lnTo>
                    <a:lnTo>
                      <a:pt x="260" y="187"/>
                    </a:lnTo>
                    <a:lnTo>
                      <a:pt x="265" y="187"/>
                    </a:lnTo>
                    <a:lnTo>
                      <a:pt x="269" y="187"/>
                    </a:lnTo>
                    <a:lnTo>
                      <a:pt x="274" y="192"/>
                    </a:lnTo>
                    <a:lnTo>
                      <a:pt x="279" y="197"/>
                    </a:lnTo>
                    <a:lnTo>
                      <a:pt x="279" y="201"/>
                    </a:lnTo>
                    <a:lnTo>
                      <a:pt x="279" y="197"/>
                    </a:lnTo>
                    <a:lnTo>
                      <a:pt x="283" y="192"/>
                    </a:lnTo>
                    <a:lnTo>
                      <a:pt x="283" y="151"/>
                    </a:lnTo>
                    <a:lnTo>
                      <a:pt x="288" y="142"/>
                    </a:lnTo>
                    <a:lnTo>
                      <a:pt x="288" y="28"/>
                    </a:lnTo>
                    <a:lnTo>
                      <a:pt x="292" y="18"/>
                    </a:lnTo>
                    <a:lnTo>
                      <a:pt x="292" y="0"/>
                    </a:lnTo>
                    <a:lnTo>
                      <a:pt x="292" y="9"/>
                    </a:lnTo>
                    <a:lnTo>
                      <a:pt x="297" y="14"/>
                    </a:lnTo>
                    <a:lnTo>
                      <a:pt x="297" y="32"/>
                    </a:lnTo>
                    <a:lnTo>
                      <a:pt x="301" y="37"/>
                    </a:lnTo>
                    <a:lnTo>
                      <a:pt x="301" y="96"/>
                    </a:lnTo>
                    <a:lnTo>
                      <a:pt x="306" y="105"/>
                    </a:lnTo>
                    <a:lnTo>
                      <a:pt x="306" y="151"/>
                    </a:lnTo>
                    <a:lnTo>
                      <a:pt x="311" y="155"/>
                    </a:lnTo>
                    <a:lnTo>
                      <a:pt x="311" y="174"/>
                    </a:lnTo>
                    <a:lnTo>
                      <a:pt x="320" y="183"/>
                    </a:lnTo>
                    <a:lnTo>
                      <a:pt x="315" y="183"/>
                    </a:lnTo>
                    <a:lnTo>
                      <a:pt x="320" y="183"/>
                    </a:lnTo>
                    <a:lnTo>
                      <a:pt x="324" y="187"/>
                    </a:lnTo>
                    <a:lnTo>
                      <a:pt x="329" y="187"/>
                    </a:lnTo>
                    <a:lnTo>
                      <a:pt x="333" y="187"/>
                    </a:lnTo>
                    <a:lnTo>
                      <a:pt x="338" y="192"/>
                    </a:lnTo>
                    <a:lnTo>
                      <a:pt x="343" y="187"/>
                    </a:lnTo>
                    <a:lnTo>
                      <a:pt x="352" y="187"/>
                    </a:lnTo>
                    <a:lnTo>
                      <a:pt x="347" y="187"/>
                    </a:lnTo>
                    <a:lnTo>
                      <a:pt x="352" y="187"/>
                    </a:lnTo>
                    <a:lnTo>
                      <a:pt x="356" y="192"/>
                    </a:lnTo>
                    <a:lnTo>
                      <a:pt x="361" y="187"/>
                    </a:lnTo>
                    <a:lnTo>
                      <a:pt x="361" y="192"/>
                    </a:lnTo>
                    <a:lnTo>
                      <a:pt x="361" y="187"/>
                    </a:lnTo>
                    <a:lnTo>
                      <a:pt x="365" y="187"/>
                    </a:lnTo>
                    <a:lnTo>
                      <a:pt x="370" y="187"/>
                    </a:lnTo>
                    <a:lnTo>
                      <a:pt x="374" y="192"/>
                    </a:lnTo>
                    <a:lnTo>
                      <a:pt x="379" y="187"/>
                    </a:lnTo>
                    <a:lnTo>
                      <a:pt x="388" y="187"/>
                    </a:lnTo>
                    <a:lnTo>
                      <a:pt x="384" y="187"/>
                    </a:lnTo>
                    <a:lnTo>
                      <a:pt x="388" y="187"/>
                    </a:lnTo>
                    <a:lnTo>
                      <a:pt x="393" y="187"/>
                    </a:lnTo>
                    <a:lnTo>
                      <a:pt x="397" y="187"/>
                    </a:lnTo>
                    <a:lnTo>
                      <a:pt x="402" y="187"/>
                    </a:lnTo>
                    <a:lnTo>
                      <a:pt x="406" y="183"/>
                    </a:lnTo>
                    <a:lnTo>
                      <a:pt x="411" y="183"/>
                    </a:lnTo>
                    <a:lnTo>
                      <a:pt x="416" y="178"/>
                    </a:lnTo>
                    <a:lnTo>
                      <a:pt x="420" y="178"/>
                    </a:lnTo>
                    <a:lnTo>
                      <a:pt x="425" y="174"/>
                    </a:lnTo>
                    <a:lnTo>
                      <a:pt x="425" y="178"/>
                    </a:lnTo>
                    <a:lnTo>
                      <a:pt x="425" y="174"/>
                    </a:lnTo>
                    <a:lnTo>
                      <a:pt x="429" y="178"/>
                    </a:lnTo>
                    <a:lnTo>
                      <a:pt x="429" y="174"/>
                    </a:lnTo>
                    <a:lnTo>
                      <a:pt x="429" y="178"/>
                    </a:lnTo>
                    <a:lnTo>
                      <a:pt x="438" y="178"/>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80" name="Freeform 195"/>
              <p:cNvSpPr>
                <a:spLocks/>
              </p:cNvSpPr>
              <p:nvPr/>
            </p:nvSpPr>
            <p:spPr bwMode="auto">
              <a:xfrm>
                <a:off x="2665" y="1653"/>
                <a:ext cx="420" cy="210"/>
              </a:xfrm>
              <a:custGeom>
                <a:avLst/>
                <a:gdLst/>
                <a:ahLst/>
                <a:cxnLst>
                  <a:cxn ang="0">
                    <a:pos x="4" y="187"/>
                  </a:cxn>
                  <a:cxn ang="0">
                    <a:pos x="18" y="192"/>
                  </a:cxn>
                  <a:cxn ang="0">
                    <a:pos x="32" y="192"/>
                  </a:cxn>
                  <a:cxn ang="0">
                    <a:pos x="46" y="192"/>
                  </a:cxn>
                  <a:cxn ang="0">
                    <a:pos x="59" y="192"/>
                  </a:cxn>
                  <a:cxn ang="0">
                    <a:pos x="68" y="192"/>
                  </a:cxn>
                  <a:cxn ang="0">
                    <a:pos x="82" y="192"/>
                  </a:cxn>
                  <a:cxn ang="0">
                    <a:pos x="91" y="192"/>
                  </a:cxn>
                  <a:cxn ang="0">
                    <a:pos x="100" y="192"/>
                  </a:cxn>
                  <a:cxn ang="0">
                    <a:pos x="114" y="192"/>
                  </a:cxn>
                  <a:cxn ang="0">
                    <a:pos x="123" y="192"/>
                  </a:cxn>
                  <a:cxn ang="0">
                    <a:pos x="128" y="192"/>
                  </a:cxn>
                  <a:cxn ang="0">
                    <a:pos x="132" y="196"/>
                  </a:cxn>
                  <a:cxn ang="0">
                    <a:pos x="137" y="192"/>
                  </a:cxn>
                  <a:cxn ang="0">
                    <a:pos x="146" y="196"/>
                  </a:cxn>
                  <a:cxn ang="0">
                    <a:pos x="155" y="192"/>
                  </a:cxn>
                  <a:cxn ang="0">
                    <a:pos x="164" y="192"/>
                  </a:cxn>
                  <a:cxn ang="0">
                    <a:pos x="169" y="196"/>
                  </a:cxn>
                  <a:cxn ang="0">
                    <a:pos x="178" y="196"/>
                  </a:cxn>
                  <a:cxn ang="0">
                    <a:pos x="187" y="196"/>
                  </a:cxn>
                  <a:cxn ang="0">
                    <a:pos x="201" y="187"/>
                  </a:cxn>
                  <a:cxn ang="0">
                    <a:pos x="219" y="187"/>
                  </a:cxn>
                  <a:cxn ang="0">
                    <a:pos x="224" y="196"/>
                  </a:cxn>
                  <a:cxn ang="0">
                    <a:pos x="233" y="196"/>
                  </a:cxn>
                  <a:cxn ang="0">
                    <a:pos x="242" y="192"/>
                  </a:cxn>
                  <a:cxn ang="0">
                    <a:pos x="246" y="196"/>
                  </a:cxn>
                  <a:cxn ang="0">
                    <a:pos x="256" y="206"/>
                  </a:cxn>
                  <a:cxn ang="0">
                    <a:pos x="260" y="46"/>
                  </a:cxn>
                  <a:cxn ang="0">
                    <a:pos x="265" y="5"/>
                  </a:cxn>
                  <a:cxn ang="0">
                    <a:pos x="274" y="41"/>
                  </a:cxn>
                  <a:cxn ang="0">
                    <a:pos x="278" y="151"/>
                  </a:cxn>
                  <a:cxn ang="0">
                    <a:pos x="292" y="187"/>
                  </a:cxn>
                  <a:cxn ang="0">
                    <a:pos x="301" y="196"/>
                  </a:cxn>
                  <a:cxn ang="0">
                    <a:pos x="315" y="196"/>
                  </a:cxn>
                  <a:cxn ang="0">
                    <a:pos x="329" y="196"/>
                  </a:cxn>
                  <a:cxn ang="0">
                    <a:pos x="342" y="196"/>
                  </a:cxn>
                  <a:cxn ang="0">
                    <a:pos x="356" y="196"/>
                  </a:cxn>
                  <a:cxn ang="0">
                    <a:pos x="370" y="196"/>
                  </a:cxn>
                  <a:cxn ang="0">
                    <a:pos x="374" y="192"/>
                  </a:cxn>
                  <a:cxn ang="0">
                    <a:pos x="388" y="187"/>
                  </a:cxn>
                  <a:cxn ang="0">
                    <a:pos x="397" y="183"/>
                  </a:cxn>
                  <a:cxn ang="0">
                    <a:pos x="411" y="187"/>
                  </a:cxn>
                </a:cxnLst>
                <a:rect l="0" t="0" r="r" b="b"/>
                <a:pathLst>
                  <a:path w="420" h="210">
                    <a:moveTo>
                      <a:pt x="4" y="187"/>
                    </a:moveTo>
                    <a:lnTo>
                      <a:pt x="0" y="187"/>
                    </a:lnTo>
                    <a:lnTo>
                      <a:pt x="4" y="187"/>
                    </a:lnTo>
                    <a:lnTo>
                      <a:pt x="9" y="192"/>
                    </a:lnTo>
                    <a:lnTo>
                      <a:pt x="14" y="192"/>
                    </a:lnTo>
                    <a:lnTo>
                      <a:pt x="18" y="192"/>
                    </a:lnTo>
                    <a:lnTo>
                      <a:pt x="23" y="192"/>
                    </a:lnTo>
                    <a:lnTo>
                      <a:pt x="27" y="192"/>
                    </a:lnTo>
                    <a:lnTo>
                      <a:pt x="32" y="192"/>
                    </a:lnTo>
                    <a:lnTo>
                      <a:pt x="36" y="192"/>
                    </a:lnTo>
                    <a:lnTo>
                      <a:pt x="41" y="192"/>
                    </a:lnTo>
                    <a:lnTo>
                      <a:pt x="46" y="192"/>
                    </a:lnTo>
                    <a:lnTo>
                      <a:pt x="50" y="192"/>
                    </a:lnTo>
                    <a:lnTo>
                      <a:pt x="55" y="192"/>
                    </a:lnTo>
                    <a:lnTo>
                      <a:pt x="59" y="192"/>
                    </a:lnTo>
                    <a:lnTo>
                      <a:pt x="64" y="192"/>
                    </a:lnTo>
                    <a:lnTo>
                      <a:pt x="73" y="192"/>
                    </a:lnTo>
                    <a:lnTo>
                      <a:pt x="68" y="192"/>
                    </a:lnTo>
                    <a:lnTo>
                      <a:pt x="73" y="192"/>
                    </a:lnTo>
                    <a:lnTo>
                      <a:pt x="77" y="192"/>
                    </a:lnTo>
                    <a:lnTo>
                      <a:pt x="82" y="192"/>
                    </a:lnTo>
                    <a:lnTo>
                      <a:pt x="87" y="192"/>
                    </a:lnTo>
                    <a:lnTo>
                      <a:pt x="96" y="192"/>
                    </a:lnTo>
                    <a:lnTo>
                      <a:pt x="91" y="192"/>
                    </a:lnTo>
                    <a:lnTo>
                      <a:pt x="96" y="192"/>
                    </a:lnTo>
                    <a:lnTo>
                      <a:pt x="105" y="192"/>
                    </a:lnTo>
                    <a:lnTo>
                      <a:pt x="100" y="192"/>
                    </a:lnTo>
                    <a:lnTo>
                      <a:pt x="105" y="192"/>
                    </a:lnTo>
                    <a:lnTo>
                      <a:pt x="109" y="196"/>
                    </a:lnTo>
                    <a:lnTo>
                      <a:pt x="114" y="192"/>
                    </a:lnTo>
                    <a:lnTo>
                      <a:pt x="114" y="196"/>
                    </a:lnTo>
                    <a:lnTo>
                      <a:pt x="114" y="192"/>
                    </a:lnTo>
                    <a:lnTo>
                      <a:pt x="123" y="192"/>
                    </a:lnTo>
                    <a:lnTo>
                      <a:pt x="119" y="192"/>
                    </a:lnTo>
                    <a:lnTo>
                      <a:pt x="123" y="196"/>
                    </a:lnTo>
                    <a:lnTo>
                      <a:pt x="128" y="192"/>
                    </a:lnTo>
                    <a:lnTo>
                      <a:pt x="128" y="196"/>
                    </a:lnTo>
                    <a:lnTo>
                      <a:pt x="128" y="192"/>
                    </a:lnTo>
                    <a:lnTo>
                      <a:pt x="132" y="196"/>
                    </a:lnTo>
                    <a:lnTo>
                      <a:pt x="137" y="192"/>
                    </a:lnTo>
                    <a:lnTo>
                      <a:pt x="137" y="196"/>
                    </a:lnTo>
                    <a:lnTo>
                      <a:pt x="137" y="192"/>
                    </a:lnTo>
                    <a:lnTo>
                      <a:pt x="141" y="196"/>
                    </a:lnTo>
                    <a:lnTo>
                      <a:pt x="146" y="192"/>
                    </a:lnTo>
                    <a:lnTo>
                      <a:pt x="146" y="196"/>
                    </a:lnTo>
                    <a:lnTo>
                      <a:pt x="155" y="196"/>
                    </a:lnTo>
                    <a:lnTo>
                      <a:pt x="151" y="196"/>
                    </a:lnTo>
                    <a:lnTo>
                      <a:pt x="155" y="192"/>
                    </a:lnTo>
                    <a:lnTo>
                      <a:pt x="155" y="196"/>
                    </a:lnTo>
                    <a:lnTo>
                      <a:pt x="160" y="196"/>
                    </a:lnTo>
                    <a:lnTo>
                      <a:pt x="164" y="192"/>
                    </a:lnTo>
                    <a:lnTo>
                      <a:pt x="164" y="196"/>
                    </a:lnTo>
                    <a:lnTo>
                      <a:pt x="164" y="192"/>
                    </a:lnTo>
                    <a:lnTo>
                      <a:pt x="169" y="196"/>
                    </a:lnTo>
                    <a:lnTo>
                      <a:pt x="178" y="196"/>
                    </a:lnTo>
                    <a:lnTo>
                      <a:pt x="173" y="196"/>
                    </a:lnTo>
                    <a:lnTo>
                      <a:pt x="178" y="196"/>
                    </a:lnTo>
                    <a:lnTo>
                      <a:pt x="187" y="196"/>
                    </a:lnTo>
                    <a:lnTo>
                      <a:pt x="182" y="196"/>
                    </a:lnTo>
                    <a:lnTo>
                      <a:pt x="187" y="196"/>
                    </a:lnTo>
                    <a:lnTo>
                      <a:pt x="192" y="196"/>
                    </a:lnTo>
                    <a:lnTo>
                      <a:pt x="196" y="192"/>
                    </a:lnTo>
                    <a:lnTo>
                      <a:pt x="201" y="187"/>
                    </a:lnTo>
                    <a:lnTo>
                      <a:pt x="205" y="187"/>
                    </a:lnTo>
                    <a:lnTo>
                      <a:pt x="210" y="187"/>
                    </a:lnTo>
                    <a:lnTo>
                      <a:pt x="219" y="187"/>
                    </a:lnTo>
                    <a:lnTo>
                      <a:pt x="214" y="187"/>
                    </a:lnTo>
                    <a:lnTo>
                      <a:pt x="219" y="192"/>
                    </a:lnTo>
                    <a:lnTo>
                      <a:pt x="224" y="196"/>
                    </a:lnTo>
                    <a:lnTo>
                      <a:pt x="228" y="192"/>
                    </a:lnTo>
                    <a:lnTo>
                      <a:pt x="233" y="196"/>
                    </a:lnTo>
                    <a:lnTo>
                      <a:pt x="233" y="196"/>
                    </a:lnTo>
                    <a:lnTo>
                      <a:pt x="233" y="192"/>
                    </a:lnTo>
                    <a:lnTo>
                      <a:pt x="237" y="196"/>
                    </a:lnTo>
                    <a:lnTo>
                      <a:pt x="242" y="192"/>
                    </a:lnTo>
                    <a:lnTo>
                      <a:pt x="242" y="196"/>
                    </a:lnTo>
                    <a:lnTo>
                      <a:pt x="242" y="192"/>
                    </a:lnTo>
                    <a:lnTo>
                      <a:pt x="246" y="196"/>
                    </a:lnTo>
                    <a:lnTo>
                      <a:pt x="251" y="201"/>
                    </a:lnTo>
                    <a:lnTo>
                      <a:pt x="251" y="210"/>
                    </a:lnTo>
                    <a:lnTo>
                      <a:pt x="256" y="206"/>
                    </a:lnTo>
                    <a:lnTo>
                      <a:pt x="256" y="174"/>
                    </a:lnTo>
                    <a:lnTo>
                      <a:pt x="260" y="164"/>
                    </a:lnTo>
                    <a:lnTo>
                      <a:pt x="260" y="46"/>
                    </a:lnTo>
                    <a:lnTo>
                      <a:pt x="265" y="32"/>
                    </a:lnTo>
                    <a:lnTo>
                      <a:pt x="265" y="0"/>
                    </a:lnTo>
                    <a:lnTo>
                      <a:pt x="265" y="5"/>
                    </a:lnTo>
                    <a:lnTo>
                      <a:pt x="269" y="9"/>
                    </a:lnTo>
                    <a:lnTo>
                      <a:pt x="269" y="37"/>
                    </a:lnTo>
                    <a:lnTo>
                      <a:pt x="274" y="41"/>
                    </a:lnTo>
                    <a:lnTo>
                      <a:pt x="274" y="87"/>
                    </a:lnTo>
                    <a:lnTo>
                      <a:pt x="278" y="91"/>
                    </a:lnTo>
                    <a:lnTo>
                      <a:pt x="278" y="151"/>
                    </a:lnTo>
                    <a:lnTo>
                      <a:pt x="283" y="155"/>
                    </a:lnTo>
                    <a:lnTo>
                      <a:pt x="283" y="178"/>
                    </a:lnTo>
                    <a:lnTo>
                      <a:pt x="292" y="187"/>
                    </a:lnTo>
                    <a:lnTo>
                      <a:pt x="292" y="192"/>
                    </a:lnTo>
                    <a:lnTo>
                      <a:pt x="297" y="192"/>
                    </a:lnTo>
                    <a:lnTo>
                      <a:pt x="301" y="196"/>
                    </a:lnTo>
                    <a:lnTo>
                      <a:pt x="306" y="196"/>
                    </a:lnTo>
                    <a:lnTo>
                      <a:pt x="310" y="196"/>
                    </a:lnTo>
                    <a:lnTo>
                      <a:pt x="315" y="196"/>
                    </a:lnTo>
                    <a:lnTo>
                      <a:pt x="319" y="196"/>
                    </a:lnTo>
                    <a:lnTo>
                      <a:pt x="324" y="196"/>
                    </a:lnTo>
                    <a:lnTo>
                      <a:pt x="329" y="196"/>
                    </a:lnTo>
                    <a:lnTo>
                      <a:pt x="333" y="196"/>
                    </a:lnTo>
                    <a:lnTo>
                      <a:pt x="338" y="196"/>
                    </a:lnTo>
                    <a:lnTo>
                      <a:pt x="342" y="196"/>
                    </a:lnTo>
                    <a:lnTo>
                      <a:pt x="347" y="196"/>
                    </a:lnTo>
                    <a:lnTo>
                      <a:pt x="351" y="196"/>
                    </a:lnTo>
                    <a:lnTo>
                      <a:pt x="356" y="196"/>
                    </a:lnTo>
                    <a:lnTo>
                      <a:pt x="361" y="196"/>
                    </a:lnTo>
                    <a:lnTo>
                      <a:pt x="365" y="196"/>
                    </a:lnTo>
                    <a:lnTo>
                      <a:pt x="370" y="196"/>
                    </a:lnTo>
                    <a:lnTo>
                      <a:pt x="374" y="192"/>
                    </a:lnTo>
                    <a:lnTo>
                      <a:pt x="374" y="196"/>
                    </a:lnTo>
                    <a:lnTo>
                      <a:pt x="374" y="192"/>
                    </a:lnTo>
                    <a:lnTo>
                      <a:pt x="379" y="192"/>
                    </a:lnTo>
                    <a:lnTo>
                      <a:pt x="383" y="187"/>
                    </a:lnTo>
                    <a:lnTo>
                      <a:pt x="388" y="187"/>
                    </a:lnTo>
                    <a:lnTo>
                      <a:pt x="393" y="183"/>
                    </a:lnTo>
                    <a:lnTo>
                      <a:pt x="402" y="183"/>
                    </a:lnTo>
                    <a:lnTo>
                      <a:pt x="397" y="183"/>
                    </a:lnTo>
                    <a:lnTo>
                      <a:pt x="402" y="183"/>
                    </a:lnTo>
                    <a:lnTo>
                      <a:pt x="406" y="187"/>
                    </a:lnTo>
                    <a:lnTo>
                      <a:pt x="411" y="187"/>
                    </a:lnTo>
                    <a:lnTo>
                      <a:pt x="415" y="187"/>
                    </a:lnTo>
                    <a:lnTo>
                      <a:pt x="420" y="187"/>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81" name="Freeform 196"/>
              <p:cNvSpPr>
                <a:spLocks/>
              </p:cNvSpPr>
              <p:nvPr/>
            </p:nvSpPr>
            <p:spPr bwMode="auto">
              <a:xfrm>
                <a:off x="3085" y="1644"/>
                <a:ext cx="447" cy="215"/>
              </a:xfrm>
              <a:custGeom>
                <a:avLst/>
                <a:gdLst/>
                <a:ahLst/>
                <a:cxnLst>
                  <a:cxn ang="0">
                    <a:pos x="14" y="201"/>
                  </a:cxn>
                  <a:cxn ang="0">
                    <a:pos x="18" y="201"/>
                  </a:cxn>
                  <a:cxn ang="0">
                    <a:pos x="32" y="196"/>
                  </a:cxn>
                  <a:cxn ang="0">
                    <a:pos x="41" y="201"/>
                  </a:cxn>
                  <a:cxn ang="0">
                    <a:pos x="55" y="201"/>
                  </a:cxn>
                  <a:cxn ang="0">
                    <a:pos x="68" y="201"/>
                  </a:cxn>
                  <a:cxn ang="0">
                    <a:pos x="82" y="201"/>
                  </a:cxn>
                  <a:cxn ang="0">
                    <a:pos x="96" y="201"/>
                  </a:cxn>
                  <a:cxn ang="0">
                    <a:pos x="105" y="201"/>
                  </a:cxn>
                  <a:cxn ang="0">
                    <a:pos x="119" y="205"/>
                  </a:cxn>
                  <a:cxn ang="0">
                    <a:pos x="132" y="201"/>
                  </a:cxn>
                  <a:cxn ang="0">
                    <a:pos x="146" y="201"/>
                  </a:cxn>
                  <a:cxn ang="0">
                    <a:pos x="160" y="205"/>
                  </a:cxn>
                  <a:cxn ang="0">
                    <a:pos x="164" y="201"/>
                  </a:cxn>
                  <a:cxn ang="0">
                    <a:pos x="169" y="205"/>
                  </a:cxn>
                  <a:cxn ang="0">
                    <a:pos x="183" y="196"/>
                  </a:cxn>
                  <a:cxn ang="0">
                    <a:pos x="196" y="196"/>
                  </a:cxn>
                  <a:cxn ang="0">
                    <a:pos x="210" y="201"/>
                  </a:cxn>
                  <a:cxn ang="0">
                    <a:pos x="224" y="201"/>
                  </a:cxn>
                  <a:cxn ang="0">
                    <a:pos x="228" y="205"/>
                  </a:cxn>
                  <a:cxn ang="0">
                    <a:pos x="237" y="169"/>
                  </a:cxn>
                  <a:cxn ang="0">
                    <a:pos x="247" y="32"/>
                  </a:cxn>
                  <a:cxn ang="0">
                    <a:pos x="251" y="9"/>
                  </a:cxn>
                  <a:cxn ang="0">
                    <a:pos x="256" y="105"/>
                  </a:cxn>
                  <a:cxn ang="0">
                    <a:pos x="265" y="164"/>
                  </a:cxn>
                  <a:cxn ang="0">
                    <a:pos x="274" y="201"/>
                  </a:cxn>
                  <a:cxn ang="0">
                    <a:pos x="288" y="205"/>
                  </a:cxn>
                  <a:cxn ang="0">
                    <a:pos x="301" y="205"/>
                  </a:cxn>
                  <a:cxn ang="0">
                    <a:pos x="315" y="205"/>
                  </a:cxn>
                  <a:cxn ang="0">
                    <a:pos x="329" y="205"/>
                  </a:cxn>
                  <a:cxn ang="0">
                    <a:pos x="342" y="210"/>
                  </a:cxn>
                  <a:cxn ang="0">
                    <a:pos x="347" y="205"/>
                  </a:cxn>
                  <a:cxn ang="0">
                    <a:pos x="361" y="201"/>
                  </a:cxn>
                  <a:cxn ang="0">
                    <a:pos x="365" y="201"/>
                  </a:cxn>
                  <a:cxn ang="0">
                    <a:pos x="379" y="192"/>
                  </a:cxn>
                  <a:cxn ang="0">
                    <a:pos x="384" y="192"/>
                  </a:cxn>
                  <a:cxn ang="0">
                    <a:pos x="388" y="196"/>
                  </a:cxn>
                  <a:cxn ang="0">
                    <a:pos x="402" y="196"/>
                  </a:cxn>
                  <a:cxn ang="0">
                    <a:pos x="420" y="196"/>
                  </a:cxn>
                  <a:cxn ang="0">
                    <a:pos x="420" y="196"/>
                  </a:cxn>
                  <a:cxn ang="0">
                    <a:pos x="434" y="201"/>
                  </a:cxn>
                  <a:cxn ang="0">
                    <a:pos x="438" y="196"/>
                  </a:cxn>
                </a:cxnLst>
                <a:rect l="0" t="0" r="r" b="b"/>
                <a:pathLst>
                  <a:path w="447" h="215">
                    <a:moveTo>
                      <a:pt x="0" y="196"/>
                    </a:moveTo>
                    <a:lnTo>
                      <a:pt x="5" y="201"/>
                    </a:lnTo>
                    <a:lnTo>
                      <a:pt x="14" y="201"/>
                    </a:lnTo>
                    <a:lnTo>
                      <a:pt x="9" y="201"/>
                    </a:lnTo>
                    <a:lnTo>
                      <a:pt x="14" y="201"/>
                    </a:lnTo>
                    <a:lnTo>
                      <a:pt x="18" y="201"/>
                    </a:lnTo>
                    <a:lnTo>
                      <a:pt x="23" y="201"/>
                    </a:lnTo>
                    <a:lnTo>
                      <a:pt x="32" y="201"/>
                    </a:lnTo>
                    <a:lnTo>
                      <a:pt x="32" y="196"/>
                    </a:lnTo>
                    <a:lnTo>
                      <a:pt x="32" y="201"/>
                    </a:lnTo>
                    <a:lnTo>
                      <a:pt x="36" y="201"/>
                    </a:lnTo>
                    <a:lnTo>
                      <a:pt x="41" y="201"/>
                    </a:lnTo>
                    <a:lnTo>
                      <a:pt x="46" y="201"/>
                    </a:lnTo>
                    <a:lnTo>
                      <a:pt x="50" y="201"/>
                    </a:lnTo>
                    <a:lnTo>
                      <a:pt x="55" y="201"/>
                    </a:lnTo>
                    <a:lnTo>
                      <a:pt x="59" y="201"/>
                    </a:lnTo>
                    <a:lnTo>
                      <a:pt x="64" y="201"/>
                    </a:lnTo>
                    <a:lnTo>
                      <a:pt x="68" y="201"/>
                    </a:lnTo>
                    <a:lnTo>
                      <a:pt x="73" y="201"/>
                    </a:lnTo>
                    <a:lnTo>
                      <a:pt x="78" y="201"/>
                    </a:lnTo>
                    <a:lnTo>
                      <a:pt x="82" y="201"/>
                    </a:lnTo>
                    <a:lnTo>
                      <a:pt x="87" y="201"/>
                    </a:lnTo>
                    <a:lnTo>
                      <a:pt x="91" y="201"/>
                    </a:lnTo>
                    <a:lnTo>
                      <a:pt x="96" y="201"/>
                    </a:lnTo>
                    <a:lnTo>
                      <a:pt x="105" y="201"/>
                    </a:lnTo>
                    <a:lnTo>
                      <a:pt x="100" y="201"/>
                    </a:lnTo>
                    <a:lnTo>
                      <a:pt x="105" y="201"/>
                    </a:lnTo>
                    <a:lnTo>
                      <a:pt x="110" y="201"/>
                    </a:lnTo>
                    <a:lnTo>
                      <a:pt x="114" y="201"/>
                    </a:lnTo>
                    <a:lnTo>
                      <a:pt x="119" y="205"/>
                    </a:lnTo>
                    <a:lnTo>
                      <a:pt x="123" y="201"/>
                    </a:lnTo>
                    <a:lnTo>
                      <a:pt x="128" y="201"/>
                    </a:lnTo>
                    <a:lnTo>
                      <a:pt x="132" y="201"/>
                    </a:lnTo>
                    <a:lnTo>
                      <a:pt x="137" y="201"/>
                    </a:lnTo>
                    <a:lnTo>
                      <a:pt x="141" y="201"/>
                    </a:lnTo>
                    <a:lnTo>
                      <a:pt x="146" y="201"/>
                    </a:lnTo>
                    <a:lnTo>
                      <a:pt x="151" y="201"/>
                    </a:lnTo>
                    <a:lnTo>
                      <a:pt x="155" y="201"/>
                    </a:lnTo>
                    <a:lnTo>
                      <a:pt x="160" y="205"/>
                    </a:lnTo>
                    <a:lnTo>
                      <a:pt x="160" y="201"/>
                    </a:lnTo>
                    <a:lnTo>
                      <a:pt x="160" y="205"/>
                    </a:lnTo>
                    <a:lnTo>
                      <a:pt x="164" y="201"/>
                    </a:lnTo>
                    <a:lnTo>
                      <a:pt x="164" y="205"/>
                    </a:lnTo>
                    <a:lnTo>
                      <a:pt x="173" y="205"/>
                    </a:lnTo>
                    <a:lnTo>
                      <a:pt x="169" y="205"/>
                    </a:lnTo>
                    <a:lnTo>
                      <a:pt x="173" y="201"/>
                    </a:lnTo>
                    <a:lnTo>
                      <a:pt x="178" y="196"/>
                    </a:lnTo>
                    <a:lnTo>
                      <a:pt x="183" y="196"/>
                    </a:lnTo>
                    <a:lnTo>
                      <a:pt x="187" y="196"/>
                    </a:lnTo>
                    <a:lnTo>
                      <a:pt x="192" y="201"/>
                    </a:lnTo>
                    <a:lnTo>
                      <a:pt x="196" y="196"/>
                    </a:lnTo>
                    <a:lnTo>
                      <a:pt x="201" y="201"/>
                    </a:lnTo>
                    <a:lnTo>
                      <a:pt x="205" y="201"/>
                    </a:lnTo>
                    <a:lnTo>
                      <a:pt x="210" y="201"/>
                    </a:lnTo>
                    <a:lnTo>
                      <a:pt x="215" y="201"/>
                    </a:lnTo>
                    <a:lnTo>
                      <a:pt x="219" y="201"/>
                    </a:lnTo>
                    <a:lnTo>
                      <a:pt x="224" y="201"/>
                    </a:lnTo>
                    <a:lnTo>
                      <a:pt x="228" y="205"/>
                    </a:lnTo>
                    <a:lnTo>
                      <a:pt x="228" y="201"/>
                    </a:lnTo>
                    <a:lnTo>
                      <a:pt x="228" y="205"/>
                    </a:lnTo>
                    <a:lnTo>
                      <a:pt x="237" y="215"/>
                    </a:lnTo>
                    <a:lnTo>
                      <a:pt x="233" y="215"/>
                    </a:lnTo>
                    <a:lnTo>
                      <a:pt x="237" y="169"/>
                    </a:lnTo>
                    <a:lnTo>
                      <a:pt x="242" y="160"/>
                    </a:lnTo>
                    <a:lnTo>
                      <a:pt x="242" y="41"/>
                    </a:lnTo>
                    <a:lnTo>
                      <a:pt x="247" y="32"/>
                    </a:lnTo>
                    <a:lnTo>
                      <a:pt x="247" y="0"/>
                    </a:lnTo>
                    <a:lnTo>
                      <a:pt x="247" y="5"/>
                    </a:lnTo>
                    <a:lnTo>
                      <a:pt x="251" y="9"/>
                    </a:lnTo>
                    <a:lnTo>
                      <a:pt x="251" y="36"/>
                    </a:lnTo>
                    <a:lnTo>
                      <a:pt x="256" y="41"/>
                    </a:lnTo>
                    <a:lnTo>
                      <a:pt x="256" y="105"/>
                    </a:lnTo>
                    <a:lnTo>
                      <a:pt x="260" y="114"/>
                    </a:lnTo>
                    <a:lnTo>
                      <a:pt x="260" y="160"/>
                    </a:lnTo>
                    <a:lnTo>
                      <a:pt x="265" y="164"/>
                    </a:lnTo>
                    <a:lnTo>
                      <a:pt x="265" y="187"/>
                    </a:lnTo>
                    <a:lnTo>
                      <a:pt x="274" y="196"/>
                    </a:lnTo>
                    <a:lnTo>
                      <a:pt x="274" y="201"/>
                    </a:lnTo>
                    <a:lnTo>
                      <a:pt x="278" y="201"/>
                    </a:lnTo>
                    <a:lnTo>
                      <a:pt x="283" y="205"/>
                    </a:lnTo>
                    <a:lnTo>
                      <a:pt x="288" y="205"/>
                    </a:lnTo>
                    <a:lnTo>
                      <a:pt x="292" y="205"/>
                    </a:lnTo>
                    <a:lnTo>
                      <a:pt x="297" y="205"/>
                    </a:lnTo>
                    <a:lnTo>
                      <a:pt x="301" y="205"/>
                    </a:lnTo>
                    <a:lnTo>
                      <a:pt x="306" y="205"/>
                    </a:lnTo>
                    <a:lnTo>
                      <a:pt x="310" y="205"/>
                    </a:lnTo>
                    <a:lnTo>
                      <a:pt x="315" y="205"/>
                    </a:lnTo>
                    <a:lnTo>
                      <a:pt x="320" y="205"/>
                    </a:lnTo>
                    <a:lnTo>
                      <a:pt x="324" y="205"/>
                    </a:lnTo>
                    <a:lnTo>
                      <a:pt x="329" y="205"/>
                    </a:lnTo>
                    <a:lnTo>
                      <a:pt x="333" y="205"/>
                    </a:lnTo>
                    <a:lnTo>
                      <a:pt x="338" y="205"/>
                    </a:lnTo>
                    <a:lnTo>
                      <a:pt x="342" y="210"/>
                    </a:lnTo>
                    <a:lnTo>
                      <a:pt x="347" y="205"/>
                    </a:lnTo>
                    <a:lnTo>
                      <a:pt x="347" y="210"/>
                    </a:lnTo>
                    <a:lnTo>
                      <a:pt x="347" y="205"/>
                    </a:lnTo>
                    <a:lnTo>
                      <a:pt x="352" y="205"/>
                    </a:lnTo>
                    <a:lnTo>
                      <a:pt x="356" y="205"/>
                    </a:lnTo>
                    <a:lnTo>
                      <a:pt x="361" y="201"/>
                    </a:lnTo>
                    <a:lnTo>
                      <a:pt x="361" y="205"/>
                    </a:lnTo>
                    <a:lnTo>
                      <a:pt x="361" y="201"/>
                    </a:lnTo>
                    <a:lnTo>
                      <a:pt x="365" y="201"/>
                    </a:lnTo>
                    <a:lnTo>
                      <a:pt x="370" y="196"/>
                    </a:lnTo>
                    <a:lnTo>
                      <a:pt x="374" y="196"/>
                    </a:lnTo>
                    <a:lnTo>
                      <a:pt x="379" y="192"/>
                    </a:lnTo>
                    <a:lnTo>
                      <a:pt x="379" y="196"/>
                    </a:lnTo>
                    <a:lnTo>
                      <a:pt x="379" y="192"/>
                    </a:lnTo>
                    <a:lnTo>
                      <a:pt x="384" y="192"/>
                    </a:lnTo>
                    <a:lnTo>
                      <a:pt x="388" y="196"/>
                    </a:lnTo>
                    <a:lnTo>
                      <a:pt x="388" y="192"/>
                    </a:lnTo>
                    <a:lnTo>
                      <a:pt x="388" y="196"/>
                    </a:lnTo>
                    <a:lnTo>
                      <a:pt x="393" y="196"/>
                    </a:lnTo>
                    <a:lnTo>
                      <a:pt x="397" y="196"/>
                    </a:lnTo>
                    <a:lnTo>
                      <a:pt x="402" y="196"/>
                    </a:lnTo>
                    <a:lnTo>
                      <a:pt x="406" y="201"/>
                    </a:lnTo>
                    <a:lnTo>
                      <a:pt x="411" y="196"/>
                    </a:lnTo>
                    <a:lnTo>
                      <a:pt x="420" y="196"/>
                    </a:lnTo>
                    <a:lnTo>
                      <a:pt x="420" y="201"/>
                    </a:lnTo>
                    <a:lnTo>
                      <a:pt x="415" y="196"/>
                    </a:lnTo>
                    <a:lnTo>
                      <a:pt x="420" y="196"/>
                    </a:lnTo>
                    <a:lnTo>
                      <a:pt x="425" y="196"/>
                    </a:lnTo>
                    <a:lnTo>
                      <a:pt x="429" y="196"/>
                    </a:lnTo>
                    <a:lnTo>
                      <a:pt x="434" y="201"/>
                    </a:lnTo>
                    <a:lnTo>
                      <a:pt x="438" y="196"/>
                    </a:lnTo>
                    <a:lnTo>
                      <a:pt x="438" y="201"/>
                    </a:lnTo>
                    <a:lnTo>
                      <a:pt x="438" y="196"/>
                    </a:lnTo>
                    <a:lnTo>
                      <a:pt x="443" y="196"/>
                    </a:lnTo>
                    <a:lnTo>
                      <a:pt x="447" y="201"/>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82" name="Freeform 197"/>
              <p:cNvSpPr>
                <a:spLocks/>
              </p:cNvSpPr>
              <p:nvPr/>
            </p:nvSpPr>
            <p:spPr bwMode="auto">
              <a:xfrm>
                <a:off x="3532" y="1840"/>
                <a:ext cx="124" cy="5"/>
              </a:xfrm>
              <a:custGeom>
                <a:avLst/>
                <a:gdLst/>
                <a:ahLst/>
                <a:cxnLst>
                  <a:cxn ang="0">
                    <a:pos x="0" y="5"/>
                  </a:cxn>
                  <a:cxn ang="0">
                    <a:pos x="0" y="0"/>
                  </a:cxn>
                  <a:cxn ang="0">
                    <a:pos x="5" y="5"/>
                  </a:cxn>
                  <a:cxn ang="0">
                    <a:pos x="10" y="5"/>
                  </a:cxn>
                  <a:cxn ang="0">
                    <a:pos x="19" y="5"/>
                  </a:cxn>
                  <a:cxn ang="0">
                    <a:pos x="14" y="5"/>
                  </a:cxn>
                  <a:cxn ang="0">
                    <a:pos x="19" y="5"/>
                  </a:cxn>
                  <a:cxn ang="0">
                    <a:pos x="23" y="5"/>
                  </a:cxn>
                  <a:cxn ang="0">
                    <a:pos x="28" y="5"/>
                  </a:cxn>
                  <a:cxn ang="0">
                    <a:pos x="32" y="5"/>
                  </a:cxn>
                  <a:cxn ang="0">
                    <a:pos x="37" y="5"/>
                  </a:cxn>
                  <a:cxn ang="0">
                    <a:pos x="42" y="5"/>
                  </a:cxn>
                  <a:cxn ang="0">
                    <a:pos x="46" y="5"/>
                  </a:cxn>
                  <a:cxn ang="0">
                    <a:pos x="51" y="5"/>
                  </a:cxn>
                  <a:cxn ang="0">
                    <a:pos x="55" y="5"/>
                  </a:cxn>
                  <a:cxn ang="0">
                    <a:pos x="60" y="5"/>
                  </a:cxn>
                  <a:cxn ang="0">
                    <a:pos x="64" y="5"/>
                  </a:cxn>
                  <a:cxn ang="0">
                    <a:pos x="69" y="5"/>
                  </a:cxn>
                  <a:cxn ang="0">
                    <a:pos x="73" y="5"/>
                  </a:cxn>
                  <a:cxn ang="0">
                    <a:pos x="78" y="5"/>
                  </a:cxn>
                  <a:cxn ang="0">
                    <a:pos x="83" y="5"/>
                  </a:cxn>
                  <a:cxn ang="0">
                    <a:pos x="87" y="5"/>
                  </a:cxn>
                  <a:cxn ang="0">
                    <a:pos x="92" y="5"/>
                  </a:cxn>
                  <a:cxn ang="0">
                    <a:pos x="96" y="5"/>
                  </a:cxn>
                  <a:cxn ang="0">
                    <a:pos x="101" y="5"/>
                  </a:cxn>
                  <a:cxn ang="0">
                    <a:pos x="105" y="5"/>
                  </a:cxn>
                  <a:cxn ang="0">
                    <a:pos x="110" y="5"/>
                  </a:cxn>
                  <a:cxn ang="0">
                    <a:pos x="115" y="5"/>
                  </a:cxn>
                  <a:cxn ang="0">
                    <a:pos x="119" y="5"/>
                  </a:cxn>
                  <a:cxn ang="0">
                    <a:pos x="124" y="5"/>
                  </a:cxn>
                </a:cxnLst>
                <a:rect l="0" t="0" r="r" b="b"/>
                <a:pathLst>
                  <a:path w="124" h="5">
                    <a:moveTo>
                      <a:pt x="0" y="5"/>
                    </a:moveTo>
                    <a:lnTo>
                      <a:pt x="0" y="0"/>
                    </a:lnTo>
                    <a:lnTo>
                      <a:pt x="5" y="5"/>
                    </a:lnTo>
                    <a:lnTo>
                      <a:pt x="10" y="5"/>
                    </a:lnTo>
                    <a:lnTo>
                      <a:pt x="19" y="5"/>
                    </a:lnTo>
                    <a:lnTo>
                      <a:pt x="14" y="5"/>
                    </a:lnTo>
                    <a:lnTo>
                      <a:pt x="19" y="5"/>
                    </a:lnTo>
                    <a:lnTo>
                      <a:pt x="23" y="5"/>
                    </a:lnTo>
                    <a:lnTo>
                      <a:pt x="28" y="5"/>
                    </a:lnTo>
                    <a:lnTo>
                      <a:pt x="32" y="5"/>
                    </a:lnTo>
                    <a:lnTo>
                      <a:pt x="37" y="5"/>
                    </a:lnTo>
                    <a:lnTo>
                      <a:pt x="42" y="5"/>
                    </a:lnTo>
                    <a:lnTo>
                      <a:pt x="46" y="5"/>
                    </a:lnTo>
                    <a:lnTo>
                      <a:pt x="51" y="5"/>
                    </a:lnTo>
                    <a:lnTo>
                      <a:pt x="55" y="5"/>
                    </a:lnTo>
                    <a:lnTo>
                      <a:pt x="60" y="5"/>
                    </a:lnTo>
                    <a:lnTo>
                      <a:pt x="64" y="5"/>
                    </a:lnTo>
                    <a:lnTo>
                      <a:pt x="69" y="5"/>
                    </a:lnTo>
                    <a:lnTo>
                      <a:pt x="73" y="5"/>
                    </a:lnTo>
                    <a:lnTo>
                      <a:pt x="78" y="5"/>
                    </a:lnTo>
                    <a:lnTo>
                      <a:pt x="83" y="5"/>
                    </a:lnTo>
                    <a:lnTo>
                      <a:pt x="87" y="5"/>
                    </a:lnTo>
                    <a:lnTo>
                      <a:pt x="92" y="5"/>
                    </a:lnTo>
                    <a:lnTo>
                      <a:pt x="96" y="5"/>
                    </a:lnTo>
                    <a:lnTo>
                      <a:pt x="101" y="5"/>
                    </a:lnTo>
                    <a:lnTo>
                      <a:pt x="105" y="5"/>
                    </a:lnTo>
                    <a:lnTo>
                      <a:pt x="110" y="5"/>
                    </a:lnTo>
                    <a:lnTo>
                      <a:pt x="115" y="5"/>
                    </a:lnTo>
                    <a:lnTo>
                      <a:pt x="119" y="5"/>
                    </a:lnTo>
                    <a:lnTo>
                      <a:pt x="124" y="5"/>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83" name="Rectangle 198"/>
              <p:cNvSpPr>
                <a:spLocks noChangeArrowheads="1"/>
              </p:cNvSpPr>
              <p:nvPr/>
            </p:nvSpPr>
            <p:spPr bwMode="auto">
              <a:xfrm rot="16200000">
                <a:off x="782" y="1705"/>
                <a:ext cx="548" cy="8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P2-&gt;P3 Projection</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84" name="Rectangle 199"/>
              <p:cNvSpPr>
                <a:spLocks noChangeArrowheads="1"/>
              </p:cNvSpPr>
              <p:nvPr/>
            </p:nvSpPr>
            <p:spPr bwMode="auto">
              <a:xfrm>
                <a:off x="1281" y="2169"/>
                <a:ext cx="2375" cy="44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85" name="Rectangle 200"/>
              <p:cNvSpPr>
                <a:spLocks noChangeArrowheads="1"/>
              </p:cNvSpPr>
              <p:nvPr/>
            </p:nvSpPr>
            <p:spPr bwMode="auto">
              <a:xfrm>
                <a:off x="1281" y="2169"/>
                <a:ext cx="2375" cy="443"/>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86" name="Line 201"/>
              <p:cNvSpPr>
                <a:spLocks noChangeShapeType="1"/>
              </p:cNvSpPr>
              <p:nvPr/>
            </p:nvSpPr>
            <p:spPr bwMode="auto">
              <a:xfrm>
                <a:off x="1281" y="2169"/>
                <a:ext cx="237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87" name="Line 202"/>
              <p:cNvSpPr>
                <a:spLocks noChangeShapeType="1"/>
              </p:cNvSpPr>
              <p:nvPr/>
            </p:nvSpPr>
            <p:spPr bwMode="auto">
              <a:xfrm>
                <a:off x="1281" y="2612"/>
                <a:ext cx="237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88" name="Line 203"/>
              <p:cNvSpPr>
                <a:spLocks noChangeShapeType="1"/>
              </p:cNvSpPr>
              <p:nvPr/>
            </p:nvSpPr>
            <p:spPr bwMode="auto">
              <a:xfrm flipV="1">
                <a:off x="3656" y="2169"/>
                <a:ext cx="1" cy="44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89" name="Line 204"/>
              <p:cNvSpPr>
                <a:spLocks noChangeShapeType="1"/>
              </p:cNvSpPr>
              <p:nvPr/>
            </p:nvSpPr>
            <p:spPr bwMode="auto">
              <a:xfrm flipV="1">
                <a:off x="1281" y="2169"/>
                <a:ext cx="1" cy="44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90" name="Line 205"/>
              <p:cNvSpPr>
                <a:spLocks noChangeShapeType="1"/>
              </p:cNvSpPr>
              <p:nvPr/>
            </p:nvSpPr>
            <p:spPr bwMode="auto">
              <a:xfrm>
                <a:off x="1281" y="2612"/>
                <a:ext cx="237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4" name="Line 207"/>
            <p:cNvSpPr>
              <a:spLocks noChangeShapeType="1"/>
            </p:cNvSpPr>
            <p:nvPr/>
          </p:nvSpPr>
          <p:spPr bwMode="auto">
            <a:xfrm flipV="1">
              <a:off x="2033588" y="3443288"/>
              <a:ext cx="1588" cy="7032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 name="Line 208"/>
            <p:cNvSpPr>
              <a:spLocks noChangeShapeType="1"/>
            </p:cNvSpPr>
            <p:nvPr/>
          </p:nvSpPr>
          <p:spPr bwMode="auto">
            <a:xfrm flipV="1">
              <a:off x="2033588" y="4103688"/>
              <a:ext cx="1588" cy="42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 name="Line 209"/>
            <p:cNvSpPr>
              <a:spLocks noChangeShapeType="1"/>
            </p:cNvSpPr>
            <p:nvPr/>
          </p:nvSpPr>
          <p:spPr bwMode="auto">
            <a:xfrm>
              <a:off x="2033588" y="3443288"/>
              <a:ext cx="1588" cy="365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 name="Rectangle 210"/>
            <p:cNvSpPr>
              <a:spLocks noChangeArrowheads="1"/>
            </p:cNvSpPr>
            <p:nvPr/>
          </p:nvSpPr>
          <p:spPr bwMode="auto">
            <a:xfrm>
              <a:off x="2012950" y="4168775"/>
              <a:ext cx="101600"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8" name="Line 211"/>
            <p:cNvSpPr>
              <a:spLocks noChangeShapeType="1"/>
            </p:cNvSpPr>
            <p:nvPr/>
          </p:nvSpPr>
          <p:spPr bwMode="auto">
            <a:xfrm flipV="1">
              <a:off x="2411413" y="4103688"/>
              <a:ext cx="1588" cy="42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9" name="Line 212"/>
            <p:cNvSpPr>
              <a:spLocks noChangeShapeType="1"/>
            </p:cNvSpPr>
            <p:nvPr/>
          </p:nvSpPr>
          <p:spPr bwMode="auto">
            <a:xfrm>
              <a:off x="2411413" y="3443288"/>
              <a:ext cx="1588" cy="365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 name="Rectangle 213"/>
            <p:cNvSpPr>
              <a:spLocks noChangeArrowheads="1"/>
            </p:cNvSpPr>
            <p:nvPr/>
          </p:nvSpPr>
          <p:spPr bwMode="auto">
            <a:xfrm>
              <a:off x="2338388" y="4168775"/>
              <a:ext cx="217488"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1" name="Line 214"/>
            <p:cNvSpPr>
              <a:spLocks noChangeShapeType="1"/>
            </p:cNvSpPr>
            <p:nvPr/>
          </p:nvSpPr>
          <p:spPr bwMode="auto">
            <a:xfrm flipV="1">
              <a:off x="2787650" y="4103688"/>
              <a:ext cx="1588" cy="42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 name="Line 215"/>
            <p:cNvSpPr>
              <a:spLocks noChangeShapeType="1"/>
            </p:cNvSpPr>
            <p:nvPr/>
          </p:nvSpPr>
          <p:spPr bwMode="auto">
            <a:xfrm>
              <a:off x="2787650" y="3443288"/>
              <a:ext cx="1588" cy="365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 name="Rectangle 216"/>
            <p:cNvSpPr>
              <a:spLocks noChangeArrowheads="1"/>
            </p:cNvSpPr>
            <p:nvPr/>
          </p:nvSpPr>
          <p:spPr bwMode="auto">
            <a:xfrm>
              <a:off x="2686050" y="4168775"/>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4" name="Line 217"/>
            <p:cNvSpPr>
              <a:spLocks noChangeShapeType="1"/>
            </p:cNvSpPr>
            <p:nvPr/>
          </p:nvSpPr>
          <p:spPr bwMode="auto">
            <a:xfrm flipV="1">
              <a:off x="3165475" y="4103688"/>
              <a:ext cx="1588" cy="42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5" name="Line 218"/>
            <p:cNvSpPr>
              <a:spLocks noChangeShapeType="1"/>
            </p:cNvSpPr>
            <p:nvPr/>
          </p:nvSpPr>
          <p:spPr bwMode="auto">
            <a:xfrm>
              <a:off x="3165475" y="3443288"/>
              <a:ext cx="1588" cy="365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6" name="Rectangle 219"/>
            <p:cNvSpPr>
              <a:spLocks noChangeArrowheads="1"/>
            </p:cNvSpPr>
            <p:nvPr/>
          </p:nvSpPr>
          <p:spPr bwMode="auto">
            <a:xfrm>
              <a:off x="3063875" y="4168775"/>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7" name="Line 220"/>
            <p:cNvSpPr>
              <a:spLocks noChangeShapeType="1"/>
            </p:cNvSpPr>
            <p:nvPr/>
          </p:nvSpPr>
          <p:spPr bwMode="auto">
            <a:xfrm flipV="1">
              <a:off x="3541713" y="4103688"/>
              <a:ext cx="1588" cy="42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 name="Line 221"/>
            <p:cNvSpPr>
              <a:spLocks noChangeShapeType="1"/>
            </p:cNvSpPr>
            <p:nvPr/>
          </p:nvSpPr>
          <p:spPr bwMode="auto">
            <a:xfrm>
              <a:off x="3541713" y="3443288"/>
              <a:ext cx="1588" cy="365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 name="Rectangle 222"/>
            <p:cNvSpPr>
              <a:spLocks noChangeArrowheads="1"/>
            </p:cNvSpPr>
            <p:nvPr/>
          </p:nvSpPr>
          <p:spPr bwMode="auto">
            <a:xfrm>
              <a:off x="3440113" y="4168775"/>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0" name="Line 223"/>
            <p:cNvSpPr>
              <a:spLocks noChangeShapeType="1"/>
            </p:cNvSpPr>
            <p:nvPr/>
          </p:nvSpPr>
          <p:spPr bwMode="auto">
            <a:xfrm flipV="1">
              <a:off x="3917950" y="4103688"/>
              <a:ext cx="1588" cy="42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1" name="Line 224"/>
            <p:cNvSpPr>
              <a:spLocks noChangeShapeType="1"/>
            </p:cNvSpPr>
            <p:nvPr/>
          </p:nvSpPr>
          <p:spPr bwMode="auto">
            <a:xfrm>
              <a:off x="3917950" y="3443288"/>
              <a:ext cx="1588" cy="365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2" name="Rectangle 225"/>
            <p:cNvSpPr>
              <a:spLocks noChangeArrowheads="1"/>
            </p:cNvSpPr>
            <p:nvPr/>
          </p:nvSpPr>
          <p:spPr bwMode="auto">
            <a:xfrm>
              <a:off x="3817938" y="4168775"/>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3" name="Line 226"/>
            <p:cNvSpPr>
              <a:spLocks noChangeShapeType="1"/>
            </p:cNvSpPr>
            <p:nvPr/>
          </p:nvSpPr>
          <p:spPr bwMode="auto">
            <a:xfrm flipV="1">
              <a:off x="4295775" y="4103688"/>
              <a:ext cx="1588" cy="42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4" name="Line 227"/>
            <p:cNvSpPr>
              <a:spLocks noChangeShapeType="1"/>
            </p:cNvSpPr>
            <p:nvPr/>
          </p:nvSpPr>
          <p:spPr bwMode="auto">
            <a:xfrm>
              <a:off x="4295775" y="3443288"/>
              <a:ext cx="1588" cy="365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5" name="Rectangle 228"/>
            <p:cNvSpPr>
              <a:spLocks noChangeArrowheads="1"/>
            </p:cNvSpPr>
            <p:nvPr/>
          </p:nvSpPr>
          <p:spPr bwMode="auto">
            <a:xfrm>
              <a:off x="4194175" y="4168775"/>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6" name="Line 229"/>
            <p:cNvSpPr>
              <a:spLocks noChangeShapeType="1"/>
            </p:cNvSpPr>
            <p:nvPr/>
          </p:nvSpPr>
          <p:spPr bwMode="auto">
            <a:xfrm flipV="1">
              <a:off x="4672013" y="4103688"/>
              <a:ext cx="1588" cy="42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7" name="Line 230"/>
            <p:cNvSpPr>
              <a:spLocks noChangeShapeType="1"/>
            </p:cNvSpPr>
            <p:nvPr/>
          </p:nvSpPr>
          <p:spPr bwMode="auto">
            <a:xfrm>
              <a:off x="4672013" y="3443288"/>
              <a:ext cx="1588" cy="365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28" name="Rectangle 231"/>
            <p:cNvSpPr>
              <a:spLocks noChangeArrowheads="1"/>
            </p:cNvSpPr>
            <p:nvPr/>
          </p:nvSpPr>
          <p:spPr bwMode="auto">
            <a:xfrm>
              <a:off x="4570413" y="4168775"/>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29" name="Line 232"/>
            <p:cNvSpPr>
              <a:spLocks noChangeShapeType="1"/>
            </p:cNvSpPr>
            <p:nvPr/>
          </p:nvSpPr>
          <p:spPr bwMode="auto">
            <a:xfrm flipV="1">
              <a:off x="5049838" y="4103688"/>
              <a:ext cx="1588" cy="42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0" name="Line 233"/>
            <p:cNvSpPr>
              <a:spLocks noChangeShapeType="1"/>
            </p:cNvSpPr>
            <p:nvPr/>
          </p:nvSpPr>
          <p:spPr bwMode="auto">
            <a:xfrm>
              <a:off x="5049838" y="3443288"/>
              <a:ext cx="1588" cy="365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1" name="Rectangle 234"/>
            <p:cNvSpPr>
              <a:spLocks noChangeArrowheads="1"/>
            </p:cNvSpPr>
            <p:nvPr/>
          </p:nvSpPr>
          <p:spPr bwMode="auto">
            <a:xfrm>
              <a:off x="4948238" y="4168775"/>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2" name="Line 235"/>
            <p:cNvSpPr>
              <a:spLocks noChangeShapeType="1"/>
            </p:cNvSpPr>
            <p:nvPr/>
          </p:nvSpPr>
          <p:spPr bwMode="auto">
            <a:xfrm flipV="1">
              <a:off x="5426075" y="4103688"/>
              <a:ext cx="1588" cy="42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3" name="Line 236"/>
            <p:cNvSpPr>
              <a:spLocks noChangeShapeType="1"/>
            </p:cNvSpPr>
            <p:nvPr/>
          </p:nvSpPr>
          <p:spPr bwMode="auto">
            <a:xfrm>
              <a:off x="5426075" y="3443288"/>
              <a:ext cx="1588" cy="365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4" name="Rectangle 237"/>
            <p:cNvSpPr>
              <a:spLocks noChangeArrowheads="1"/>
            </p:cNvSpPr>
            <p:nvPr/>
          </p:nvSpPr>
          <p:spPr bwMode="auto">
            <a:xfrm>
              <a:off x="5324475" y="4168775"/>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5" name="Line 238"/>
            <p:cNvSpPr>
              <a:spLocks noChangeShapeType="1"/>
            </p:cNvSpPr>
            <p:nvPr/>
          </p:nvSpPr>
          <p:spPr bwMode="auto">
            <a:xfrm flipV="1">
              <a:off x="5803900" y="4103688"/>
              <a:ext cx="1588" cy="42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6" name="Line 239"/>
            <p:cNvSpPr>
              <a:spLocks noChangeShapeType="1"/>
            </p:cNvSpPr>
            <p:nvPr/>
          </p:nvSpPr>
          <p:spPr bwMode="auto">
            <a:xfrm>
              <a:off x="5803900" y="3443288"/>
              <a:ext cx="1588" cy="365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 name="Rectangle 240"/>
            <p:cNvSpPr>
              <a:spLocks noChangeArrowheads="1"/>
            </p:cNvSpPr>
            <p:nvPr/>
          </p:nvSpPr>
          <p:spPr bwMode="auto">
            <a:xfrm>
              <a:off x="5702300" y="4168775"/>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38" name="Line 241"/>
            <p:cNvSpPr>
              <a:spLocks noChangeShapeType="1"/>
            </p:cNvSpPr>
            <p:nvPr/>
          </p:nvSpPr>
          <p:spPr bwMode="auto">
            <a:xfrm>
              <a:off x="2033588" y="4146550"/>
              <a:ext cx="36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9" name="Line 242"/>
            <p:cNvSpPr>
              <a:spLocks noChangeShapeType="1"/>
            </p:cNvSpPr>
            <p:nvPr/>
          </p:nvSpPr>
          <p:spPr bwMode="auto">
            <a:xfrm flipH="1">
              <a:off x="5759450" y="4146550"/>
              <a:ext cx="4445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0" name="Rectangle 243"/>
            <p:cNvSpPr>
              <a:spLocks noChangeArrowheads="1"/>
            </p:cNvSpPr>
            <p:nvPr/>
          </p:nvSpPr>
          <p:spPr bwMode="auto">
            <a:xfrm>
              <a:off x="1773238" y="4089400"/>
              <a:ext cx="304800"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41" name="Line 244"/>
            <p:cNvSpPr>
              <a:spLocks noChangeShapeType="1"/>
            </p:cNvSpPr>
            <p:nvPr/>
          </p:nvSpPr>
          <p:spPr bwMode="auto">
            <a:xfrm>
              <a:off x="2033588" y="3906838"/>
              <a:ext cx="36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2" name="Line 245"/>
            <p:cNvSpPr>
              <a:spLocks noChangeShapeType="1"/>
            </p:cNvSpPr>
            <p:nvPr/>
          </p:nvSpPr>
          <p:spPr bwMode="auto">
            <a:xfrm flipH="1">
              <a:off x="5759450" y="3906838"/>
              <a:ext cx="4445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3" name="Rectangle 246"/>
            <p:cNvSpPr>
              <a:spLocks noChangeArrowheads="1"/>
            </p:cNvSpPr>
            <p:nvPr/>
          </p:nvSpPr>
          <p:spPr bwMode="auto">
            <a:xfrm>
              <a:off x="1954213" y="3849688"/>
              <a:ext cx="101600"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44" name="Line 247"/>
            <p:cNvSpPr>
              <a:spLocks noChangeShapeType="1"/>
            </p:cNvSpPr>
            <p:nvPr/>
          </p:nvSpPr>
          <p:spPr bwMode="auto">
            <a:xfrm>
              <a:off x="2033588" y="3675063"/>
              <a:ext cx="36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5" name="Line 248"/>
            <p:cNvSpPr>
              <a:spLocks noChangeShapeType="1"/>
            </p:cNvSpPr>
            <p:nvPr/>
          </p:nvSpPr>
          <p:spPr bwMode="auto">
            <a:xfrm flipH="1">
              <a:off x="5759450" y="3675063"/>
              <a:ext cx="4445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6" name="Rectangle 249"/>
            <p:cNvSpPr>
              <a:spLocks noChangeArrowheads="1"/>
            </p:cNvSpPr>
            <p:nvPr/>
          </p:nvSpPr>
          <p:spPr bwMode="auto">
            <a:xfrm>
              <a:off x="1801813" y="3617913"/>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47" name="Line 250"/>
            <p:cNvSpPr>
              <a:spLocks noChangeShapeType="1"/>
            </p:cNvSpPr>
            <p:nvPr/>
          </p:nvSpPr>
          <p:spPr bwMode="auto">
            <a:xfrm>
              <a:off x="2033588" y="3443288"/>
              <a:ext cx="36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8" name="Line 251"/>
            <p:cNvSpPr>
              <a:spLocks noChangeShapeType="1"/>
            </p:cNvSpPr>
            <p:nvPr/>
          </p:nvSpPr>
          <p:spPr bwMode="auto">
            <a:xfrm flipH="1">
              <a:off x="5759450" y="3443288"/>
              <a:ext cx="4445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49" name="Rectangle 252"/>
            <p:cNvSpPr>
              <a:spLocks noChangeArrowheads="1"/>
            </p:cNvSpPr>
            <p:nvPr/>
          </p:nvSpPr>
          <p:spPr bwMode="auto">
            <a:xfrm>
              <a:off x="1801813" y="3386138"/>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50" name="Line 253"/>
            <p:cNvSpPr>
              <a:spLocks noChangeShapeType="1"/>
            </p:cNvSpPr>
            <p:nvPr/>
          </p:nvSpPr>
          <p:spPr bwMode="auto">
            <a:xfrm>
              <a:off x="2033588" y="3443288"/>
              <a:ext cx="37703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1" name="Line 254"/>
            <p:cNvSpPr>
              <a:spLocks noChangeShapeType="1"/>
            </p:cNvSpPr>
            <p:nvPr/>
          </p:nvSpPr>
          <p:spPr bwMode="auto">
            <a:xfrm>
              <a:off x="2033588" y="4146550"/>
              <a:ext cx="37703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2" name="Line 255"/>
            <p:cNvSpPr>
              <a:spLocks noChangeShapeType="1"/>
            </p:cNvSpPr>
            <p:nvPr/>
          </p:nvSpPr>
          <p:spPr bwMode="auto">
            <a:xfrm flipV="1">
              <a:off x="5803900" y="3443288"/>
              <a:ext cx="1588" cy="7032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3" name="Line 256"/>
            <p:cNvSpPr>
              <a:spLocks noChangeShapeType="1"/>
            </p:cNvSpPr>
            <p:nvPr/>
          </p:nvSpPr>
          <p:spPr bwMode="auto">
            <a:xfrm flipV="1">
              <a:off x="2033588" y="3443288"/>
              <a:ext cx="1588" cy="7032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4" name="Freeform 257"/>
            <p:cNvSpPr>
              <a:spLocks/>
            </p:cNvSpPr>
            <p:nvPr/>
          </p:nvSpPr>
          <p:spPr bwMode="auto">
            <a:xfrm>
              <a:off x="2033588" y="3638550"/>
              <a:ext cx="790575" cy="290513"/>
            </a:xfrm>
            <a:custGeom>
              <a:avLst/>
              <a:gdLst/>
              <a:ahLst/>
              <a:cxnLst>
                <a:cxn ang="0">
                  <a:pos x="9" y="174"/>
                </a:cxn>
                <a:cxn ang="0">
                  <a:pos x="23" y="174"/>
                </a:cxn>
                <a:cxn ang="0">
                  <a:pos x="37" y="178"/>
                </a:cxn>
                <a:cxn ang="0">
                  <a:pos x="50" y="178"/>
                </a:cxn>
                <a:cxn ang="0">
                  <a:pos x="64" y="174"/>
                </a:cxn>
                <a:cxn ang="0">
                  <a:pos x="78" y="169"/>
                </a:cxn>
                <a:cxn ang="0">
                  <a:pos x="92" y="169"/>
                </a:cxn>
                <a:cxn ang="0">
                  <a:pos x="105" y="169"/>
                </a:cxn>
                <a:cxn ang="0">
                  <a:pos x="119" y="169"/>
                </a:cxn>
                <a:cxn ang="0">
                  <a:pos x="133" y="169"/>
                </a:cxn>
                <a:cxn ang="0">
                  <a:pos x="151" y="169"/>
                </a:cxn>
                <a:cxn ang="0">
                  <a:pos x="151" y="169"/>
                </a:cxn>
                <a:cxn ang="0">
                  <a:pos x="160" y="174"/>
                </a:cxn>
                <a:cxn ang="0">
                  <a:pos x="174" y="169"/>
                </a:cxn>
                <a:cxn ang="0">
                  <a:pos x="192" y="169"/>
                </a:cxn>
                <a:cxn ang="0">
                  <a:pos x="197" y="169"/>
                </a:cxn>
                <a:cxn ang="0">
                  <a:pos x="210" y="169"/>
                </a:cxn>
                <a:cxn ang="0">
                  <a:pos x="224" y="169"/>
                </a:cxn>
                <a:cxn ang="0">
                  <a:pos x="233" y="169"/>
                </a:cxn>
                <a:cxn ang="0">
                  <a:pos x="247" y="169"/>
                </a:cxn>
                <a:cxn ang="0">
                  <a:pos x="261" y="169"/>
                </a:cxn>
                <a:cxn ang="0">
                  <a:pos x="270" y="169"/>
                </a:cxn>
                <a:cxn ang="0">
                  <a:pos x="279" y="169"/>
                </a:cxn>
                <a:cxn ang="0">
                  <a:pos x="293" y="174"/>
                </a:cxn>
                <a:cxn ang="0">
                  <a:pos x="306" y="174"/>
                </a:cxn>
                <a:cxn ang="0">
                  <a:pos x="324" y="165"/>
                </a:cxn>
                <a:cxn ang="0">
                  <a:pos x="334" y="169"/>
                </a:cxn>
                <a:cxn ang="0">
                  <a:pos x="338" y="169"/>
                </a:cxn>
                <a:cxn ang="0">
                  <a:pos x="352" y="169"/>
                </a:cxn>
                <a:cxn ang="0">
                  <a:pos x="361" y="183"/>
                </a:cxn>
                <a:cxn ang="0">
                  <a:pos x="370" y="160"/>
                </a:cxn>
                <a:cxn ang="0">
                  <a:pos x="375" y="0"/>
                </a:cxn>
                <a:cxn ang="0">
                  <a:pos x="384" y="28"/>
                </a:cxn>
                <a:cxn ang="0">
                  <a:pos x="388" y="128"/>
                </a:cxn>
                <a:cxn ang="0">
                  <a:pos x="402" y="165"/>
                </a:cxn>
                <a:cxn ang="0">
                  <a:pos x="411" y="174"/>
                </a:cxn>
                <a:cxn ang="0">
                  <a:pos x="425" y="174"/>
                </a:cxn>
                <a:cxn ang="0">
                  <a:pos x="439" y="178"/>
                </a:cxn>
                <a:cxn ang="0">
                  <a:pos x="452" y="178"/>
                </a:cxn>
                <a:cxn ang="0">
                  <a:pos x="466" y="178"/>
                </a:cxn>
                <a:cxn ang="0">
                  <a:pos x="475" y="183"/>
                </a:cxn>
                <a:cxn ang="0">
                  <a:pos x="489" y="183"/>
                </a:cxn>
              </a:cxnLst>
              <a:rect l="0" t="0" r="r" b="b"/>
              <a:pathLst>
                <a:path w="498" h="183">
                  <a:moveTo>
                    <a:pt x="0" y="174"/>
                  </a:moveTo>
                  <a:lnTo>
                    <a:pt x="5" y="174"/>
                  </a:lnTo>
                  <a:lnTo>
                    <a:pt x="9" y="174"/>
                  </a:lnTo>
                  <a:lnTo>
                    <a:pt x="14" y="174"/>
                  </a:lnTo>
                  <a:lnTo>
                    <a:pt x="23" y="174"/>
                  </a:lnTo>
                  <a:lnTo>
                    <a:pt x="23" y="174"/>
                  </a:lnTo>
                  <a:lnTo>
                    <a:pt x="28" y="178"/>
                  </a:lnTo>
                  <a:lnTo>
                    <a:pt x="32" y="178"/>
                  </a:lnTo>
                  <a:lnTo>
                    <a:pt x="37" y="178"/>
                  </a:lnTo>
                  <a:lnTo>
                    <a:pt x="41" y="178"/>
                  </a:lnTo>
                  <a:lnTo>
                    <a:pt x="46" y="178"/>
                  </a:lnTo>
                  <a:lnTo>
                    <a:pt x="50" y="178"/>
                  </a:lnTo>
                  <a:lnTo>
                    <a:pt x="55" y="178"/>
                  </a:lnTo>
                  <a:lnTo>
                    <a:pt x="60" y="174"/>
                  </a:lnTo>
                  <a:lnTo>
                    <a:pt x="64" y="174"/>
                  </a:lnTo>
                  <a:lnTo>
                    <a:pt x="69" y="169"/>
                  </a:lnTo>
                  <a:lnTo>
                    <a:pt x="73" y="169"/>
                  </a:lnTo>
                  <a:lnTo>
                    <a:pt x="78" y="169"/>
                  </a:lnTo>
                  <a:lnTo>
                    <a:pt x="82" y="169"/>
                  </a:lnTo>
                  <a:lnTo>
                    <a:pt x="87" y="169"/>
                  </a:lnTo>
                  <a:lnTo>
                    <a:pt x="92" y="169"/>
                  </a:lnTo>
                  <a:lnTo>
                    <a:pt x="96" y="169"/>
                  </a:lnTo>
                  <a:lnTo>
                    <a:pt x="101" y="169"/>
                  </a:lnTo>
                  <a:lnTo>
                    <a:pt x="105" y="169"/>
                  </a:lnTo>
                  <a:lnTo>
                    <a:pt x="110" y="169"/>
                  </a:lnTo>
                  <a:lnTo>
                    <a:pt x="114" y="169"/>
                  </a:lnTo>
                  <a:lnTo>
                    <a:pt x="119" y="169"/>
                  </a:lnTo>
                  <a:lnTo>
                    <a:pt x="124" y="169"/>
                  </a:lnTo>
                  <a:lnTo>
                    <a:pt x="128" y="169"/>
                  </a:lnTo>
                  <a:lnTo>
                    <a:pt x="133" y="169"/>
                  </a:lnTo>
                  <a:lnTo>
                    <a:pt x="137" y="169"/>
                  </a:lnTo>
                  <a:lnTo>
                    <a:pt x="142" y="169"/>
                  </a:lnTo>
                  <a:lnTo>
                    <a:pt x="151" y="169"/>
                  </a:lnTo>
                  <a:lnTo>
                    <a:pt x="151" y="174"/>
                  </a:lnTo>
                  <a:lnTo>
                    <a:pt x="146" y="169"/>
                  </a:lnTo>
                  <a:lnTo>
                    <a:pt x="151" y="169"/>
                  </a:lnTo>
                  <a:lnTo>
                    <a:pt x="160" y="169"/>
                  </a:lnTo>
                  <a:lnTo>
                    <a:pt x="156" y="169"/>
                  </a:lnTo>
                  <a:lnTo>
                    <a:pt x="160" y="174"/>
                  </a:lnTo>
                  <a:lnTo>
                    <a:pt x="165" y="169"/>
                  </a:lnTo>
                  <a:lnTo>
                    <a:pt x="169" y="169"/>
                  </a:lnTo>
                  <a:lnTo>
                    <a:pt x="174" y="169"/>
                  </a:lnTo>
                  <a:lnTo>
                    <a:pt x="178" y="169"/>
                  </a:lnTo>
                  <a:lnTo>
                    <a:pt x="183" y="169"/>
                  </a:lnTo>
                  <a:lnTo>
                    <a:pt x="192" y="169"/>
                  </a:lnTo>
                  <a:lnTo>
                    <a:pt x="187" y="169"/>
                  </a:lnTo>
                  <a:lnTo>
                    <a:pt x="192" y="169"/>
                  </a:lnTo>
                  <a:lnTo>
                    <a:pt x="197" y="169"/>
                  </a:lnTo>
                  <a:lnTo>
                    <a:pt x="201" y="169"/>
                  </a:lnTo>
                  <a:lnTo>
                    <a:pt x="206" y="169"/>
                  </a:lnTo>
                  <a:lnTo>
                    <a:pt x="210" y="169"/>
                  </a:lnTo>
                  <a:lnTo>
                    <a:pt x="215" y="169"/>
                  </a:lnTo>
                  <a:lnTo>
                    <a:pt x="219" y="169"/>
                  </a:lnTo>
                  <a:lnTo>
                    <a:pt x="224" y="169"/>
                  </a:lnTo>
                  <a:lnTo>
                    <a:pt x="233" y="169"/>
                  </a:lnTo>
                  <a:lnTo>
                    <a:pt x="229" y="169"/>
                  </a:lnTo>
                  <a:lnTo>
                    <a:pt x="233" y="169"/>
                  </a:lnTo>
                  <a:lnTo>
                    <a:pt x="238" y="169"/>
                  </a:lnTo>
                  <a:lnTo>
                    <a:pt x="242" y="169"/>
                  </a:lnTo>
                  <a:lnTo>
                    <a:pt x="247" y="169"/>
                  </a:lnTo>
                  <a:lnTo>
                    <a:pt x="251" y="169"/>
                  </a:lnTo>
                  <a:lnTo>
                    <a:pt x="256" y="169"/>
                  </a:lnTo>
                  <a:lnTo>
                    <a:pt x="261" y="169"/>
                  </a:lnTo>
                  <a:lnTo>
                    <a:pt x="265" y="169"/>
                  </a:lnTo>
                  <a:lnTo>
                    <a:pt x="274" y="169"/>
                  </a:lnTo>
                  <a:lnTo>
                    <a:pt x="270" y="169"/>
                  </a:lnTo>
                  <a:lnTo>
                    <a:pt x="274" y="169"/>
                  </a:lnTo>
                  <a:lnTo>
                    <a:pt x="283" y="169"/>
                  </a:lnTo>
                  <a:lnTo>
                    <a:pt x="279" y="169"/>
                  </a:lnTo>
                  <a:lnTo>
                    <a:pt x="283" y="169"/>
                  </a:lnTo>
                  <a:lnTo>
                    <a:pt x="288" y="169"/>
                  </a:lnTo>
                  <a:lnTo>
                    <a:pt x="293" y="174"/>
                  </a:lnTo>
                  <a:lnTo>
                    <a:pt x="297" y="174"/>
                  </a:lnTo>
                  <a:lnTo>
                    <a:pt x="302" y="174"/>
                  </a:lnTo>
                  <a:lnTo>
                    <a:pt x="306" y="174"/>
                  </a:lnTo>
                  <a:lnTo>
                    <a:pt x="311" y="169"/>
                  </a:lnTo>
                  <a:lnTo>
                    <a:pt x="315" y="165"/>
                  </a:lnTo>
                  <a:lnTo>
                    <a:pt x="324" y="165"/>
                  </a:lnTo>
                  <a:lnTo>
                    <a:pt x="320" y="165"/>
                  </a:lnTo>
                  <a:lnTo>
                    <a:pt x="324" y="169"/>
                  </a:lnTo>
                  <a:lnTo>
                    <a:pt x="334" y="169"/>
                  </a:lnTo>
                  <a:lnTo>
                    <a:pt x="329" y="169"/>
                  </a:lnTo>
                  <a:lnTo>
                    <a:pt x="334" y="169"/>
                  </a:lnTo>
                  <a:lnTo>
                    <a:pt x="338" y="169"/>
                  </a:lnTo>
                  <a:lnTo>
                    <a:pt x="343" y="169"/>
                  </a:lnTo>
                  <a:lnTo>
                    <a:pt x="347" y="169"/>
                  </a:lnTo>
                  <a:lnTo>
                    <a:pt x="352" y="169"/>
                  </a:lnTo>
                  <a:lnTo>
                    <a:pt x="356" y="169"/>
                  </a:lnTo>
                  <a:lnTo>
                    <a:pt x="361" y="174"/>
                  </a:lnTo>
                  <a:lnTo>
                    <a:pt x="361" y="183"/>
                  </a:lnTo>
                  <a:lnTo>
                    <a:pt x="366" y="178"/>
                  </a:lnTo>
                  <a:lnTo>
                    <a:pt x="366" y="165"/>
                  </a:lnTo>
                  <a:lnTo>
                    <a:pt x="370" y="160"/>
                  </a:lnTo>
                  <a:lnTo>
                    <a:pt x="370" y="64"/>
                  </a:lnTo>
                  <a:lnTo>
                    <a:pt x="375" y="55"/>
                  </a:lnTo>
                  <a:lnTo>
                    <a:pt x="375" y="0"/>
                  </a:lnTo>
                  <a:lnTo>
                    <a:pt x="379" y="5"/>
                  </a:lnTo>
                  <a:lnTo>
                    <a:pt x="379" y="23"/>
                  </a:lnTo>
                  <a:lnTo>
                    <a:pt x="384" y="28"/>
                  </a:lnTo>
                  <a:lnTo>
                    <a:pt x="384" y="73"/>
                  </a:lnTo>
                  <a:lnTo>
                    <a:pt x="388" y="78"/>
                  </a:lnTo>
                  <a:lnTo>
                    <a:pt x="388" y="128"/>
                  </a:lnTo>
                  <a:lnTo>
                    <a:pt x="393" y="133"/>
                  </a:lnTo>
                  <a:lnTo>
                    <a:pt x="393" y="156"/>
                  </a:lnTo>
                  <a:lnTo>
                    <a:pt x="402" y="165"/>
                  </a:lnTo>
                  <a:lnTo>
                    <a:pt x="402" y="169"/>
                  </a:lnTo>
                  <a:lnTo>
                    <a:pt x="407" y="169"/>
                  </a:lnTo>
                  <a:lnTo>
                    <a:pt x="411" y="174"/>
                  </a:lnTo>
                  <a:lnTo>
                    <a:pt x="416" y="174"/>
                  </a:lnTo>
                  <a:lnTo>
                    <a:pt x="420" y="174"/>
                  </a:lnTo>
                  <a:lnTo>
                    <a:pt x="425" y="174"/>
                  </a:lnTo>
                  <a:lnTo>
                    <a:pt x="429" y="178"/>
                  </a:lnTo>
                  <a:lnTo>
                    <a:pt x="434" y="178"/>
                  </a:lnTo>
                  <a:lnTo>
                    <a:pt x="439" y="178"/>
                  </a:lnTo>
                  <a:lnTo>
                    <a:pt x="443" y="178"/>
                  </a:lnTo>
                  <a:lnTo>
                    <a:pt x="448" y="178"/>
                  </a:lnTo>
                  <a:lnTo>
                    <a:pt x="452" y="178"/>
                  </a:lnTo>
                  <a:lnTo>
                    <a:pt x="457" y="178"/>
                  </a:lnTo>
                  <a:lnTo>
                    <a:pt x="466" y="178"/>
                  </a:lnTo>
                  <a:lnTo>
                    <a:pt x="466" y="178"/>
                  </a:lnTo>
                  <a:lnTo>
                    <a:pt x="466" y="183"/>
                  </a:lnTo>
                  <a:lnTo>
                    <a:pt x="471" y="183"/>
                  </a:lnTo>
                  <a:lnTo>
                    <a:pt x="475" y="183"/>
                  </a:lnTo>
                  <a:lnTo>
                    <a:pt x="480" y="183"/>
                  </a:lnTo>
                  <a:lnTo>
                    <a:pt x="484" y="183"/>
                  </a:lnTo>
                  <a:lnTo>
                    <a:pt x="489" y="183"/>
                  </a:lnTo>
                  <a:lnTo>
                    <a:pt x="493" y="183"/>
                  </a:lnTo>
                  <a:lnTo>
                    <a:pt x="498" y="178"/>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5" name="Freeform 258"/>
            <p:cNvSpPr>
              <a:spLocks/>
            </p:cNvSpPr>
            <p:nvPr/>
          </p:nvSpPr>
          <p:spPr bwMode="auto">
            <a:xfrm>
              <a:off x="2824163" y="3654425"/>
              <a:ext cx="681038" cy="274638"/>
            </a:xfrm>
            <a:custGeom>
              <a:avLst/>
              <a:gdLst/>
              <a:ahLst/>
              <a:cxnLst>
                <a:cxn ang="0">
                  <a:pos x="9" y="164"/>
                </a:cxn>
                <a:cxn ang="0">
                  <a:pos x="18" y="164"/>
                </a:cxn>
                <a:cxn ang="0">
                  <a:pos x="27" y="159"/>
                </a:cxn>
                <a:cxn ang="0">
                  <a:pos x="41" y="159"/>
                </a:cxn>
                <a:cxn ang="0">
                  <a:pos x="55" y="159"/>
                </a:cxn>
                <a:cxn ang="0">
                  <a:pos x="73" y="159"/>
                </a:cxn>
                <a:cxn ang="0">
                  <a:pos x="78" y="164"/>
                </a:cxn>
                <a:cxn ang="0">
                  <a:pos x="82" y="159"/>
                </a:cxn>
                <a:cxn ang="0">
                  <a:pos x="91" y="164"/>
                </a:cxn>
                <a:cxn ang="0">
                  <a:pos x="100" y="164"/>
                </a:cxn>
                <a:cxn ang="0">
                  <a:pos x="110" y="164"/>
                </a:cxn>
                <a:cxn ang="0">
                  <a:pos x="114" y="159"/>
                </a:cxn>
                <a:cxn ang="0">
                  <a:pos x="123" y="164"/>
                </a:cxn>
                <a:cxn ang="0">
                  <a:pos x="128" y="159"/>
                </a:cxn>
                <a:cxn ang="0">
                  <a:pos x="137" y="159"/>
                </a:cxn>
                <a:cxn ang="0">
                  <a:pos x="146" y="164"/>
                </a:cxn>
                <a:cxn ang="0">
                  <a:pos x="164" y="159"/>
                </a:cxn>
                <a:cxn ang="0">
                  <a:pos x="169" y="164"/>
                </a:cxn>
                <a:cxn ang="0">
                  <a:pos x="178" y="164"/>
                </a:cxn>
                <a:cxn ang="0">
                  <a:pos x="183" y="159"/>
                </a:cxn>
                <a:cxn ang="0">
                  <a:pos x="196" y="159"/>
                </a:cxn>
                <a:cxn ang="0">
                  <a:pos x="205" y="159"/>
                </a:cxn>
                <a:cxn ang="0">
                  <a:pos x="215" y="159"/>
                </a:cxn>
                <a:cxn ang="0">
                  <a:pos x="228" y="164"/>
                </a:cxn>
                <a:cxn ang="0">
                  <a:pos x="242" y="159"/>
                </a:cxn>
                <a:cxn ang="0">
                  <a:pos x="251" y="159"/>
                </a:cxn>
                <a:cxn ang="0">
                  <a:pos x="260" y="159"/>
                </a:cxn>
                <a:cxn ang="0">
                  <a:pos x="274" y="159"/>
                </a:cxn>
                <a:cxn ang="0">
                  <a:pos x="288" y="164"/>
                </a:cxn>
                <a:cxn ang="0">
                  <a:pos x="297" y="173"/>
                </a:cxn>
                <a:cxn ang="0">
                  <a:pos x="306" y="31"/>
                </a:cxn>
                <a:cxn ang="0">
                  <a:pos x="310" y="9"/>
                </a:cxn>
                <a:cxn ang="0">
                  <a:pos x="320" y="36"/>
                </a:cxn>
                <a:cxn ang="0">
                  <a:pos x="324" y="132"/>
                </a:cxn>
                <a:cxn ang="0">
                  <a:pos x="338" y="159"/>
                </a:cxn>
                <a:cxn ang="0">
                  <a:pos x="342" y="164"/>
                </a:cxn>
                <a:cxn ang="0">
                  <a:pos x="356" y="164"/>
                </a:cxn>
                <a:cxn ang="0">
                  <a:pos x="370" y="168"/>
                </a:cxn>
                <a:cxn ang="0">
                  <a:pos x="384" y="168"/>
                </a:cxn>
                <a:cxn ang="0">
                  <a:pos x="397" y="168"/>
                </a:cxn>
                <a:cxn ang="0">
                  <a:pos x="406" y="168"/>
                </a:cxn>
                <a:cxn ang="0">
                  <a:pos x="420" y="173"/>
                </a:cxn>
              </a:cxnLst>
              <a:rect l="0" t="0" r="r" b="b"/>
              <a:pathLst>
                <a:path w="429" h="173">
                  <a:moveTo>
                    <a:pt x="0" y="168"/>
                  </a:moveTo>
                  <a:lnTo>
                    <a:pt x="5" y="168"/>
                  </a:lnTo>
                  <a:lnTo>
                    <a:pt x="9" y="164"/>
                  </a:lnTo>
                  <a:lnTo>
                    <a:pt x="14" y="164"/>
                  </a:lnTo>
                  <a:lnTo>
                    <a:pt x="18" y="159"/>
                  </a:lnTo>
                  <a:lnTo>
                    <a:pt x="18" y="164"/>
                  </a:lnTo>
                  <a:lnTo>
                    <a:pt x="18" y="159"/>
                  </a:lnTo>
                  <a:lnTo>
                    <a:pt x="23" y="159"/>
                  </a:lnTo>
                  <a:lnTo>
                    <a:pt x="27" y="159"/>
                  </a:lnTo>
                  <a:lnTo>
                    <a:pt x="32" y="159"/>
                  </a:lnTo>
                  <a:lnTo>
                    <a:pt x="37" y="159"/>
                  </a:lnTo>
                  <a:lnTo>
                    <a:pt x="41" y="159"/>
                  </a:lnTo>
                  <a:lnTo>
                    <a:pt x="46" y="159"/>
                  </a:lnTo>
                  <a:lnTo>
                    <a:pt x="50" y="159"/>
                  </a:lnTo>
                  <a:lnTo>
                    <a:pt x="55" y="159"/>
                  </a:lnTo>
                  <a:lnTo>
                    <a:pt x="59" y="159"/>
                  </a:lnTo>
                  <a:lnTo>
                    <a:pt x="64" y="159"/>
                  </a:lnTo>
                  <a:lnTo>
                    <a:pt x="73" y="159"/>
                  </a:lnTo>
                  <a:lnTo>
                    <a:pt x="68" y="159"/>
                  </a:lnTo>
                  <a:lnTo>
                    <a:pt x="73" y="159"/>
                  </a:lnTo>
                  <a:lnTo>
                    <a:pt x="78" y="164"/>
                  </a:lnTo>
                  <a:lnTo>
                    <a:pt x="82" y="159"/>
                  </a:lnTo>
                  <a:lnTo>
                    <a:pt x="82" y="164"/>
                  </a:lnTo>
                  <a:lnTo>
                    <a:pt x="82" y="159"/>
                  </a:lnTo>
                  <a:lnTo>
                    <a:pt x="87" y="164"/>
                  </a:lnTo>
                  <a:lnTo>
                    <a:pt x="87" y="159"/>
                  </a:lnTo>
                  <a:lnTo>
                    <a:pt x="91" y="164"/>
                  </a:lnTo>
                  <a:lnTo>
                    <a:pt x="96" y="164"/>
                  </a:lnTo>
                  <a:lnTo>
                    <a:pt x="105" y="164"/>
                  </a:lnTo>
                  <a:lnTo>
                    <a:pt x="100" y="164"/>
                  </a:lnTo>
                  <a:lnTo>
                    <a:pt x="105" y="164"/>
                  </a:lnTo>
                  <a:lnTo>
                    <a:pt x="110" y="159"/>
                  </a:lnTo>
                  <a:lnTo>
                    <a:pt x="110" y="164"/>
                  </a:lnTo>
                  <a:lnTo>
                    <a:pt x="114" y="159"/>
                  </a:lnTo>
                  <a:lnTo>
                    <a:pt x="114" y="164"/>
                  </a:lnTo>
                  <a:lnTo>
                    <a:pt x="114" y="159"/>
                  </a:lnTo>
                  <a:lnTo>
                    <a:pt x="119" y="159"/>
                  </a:lnTo>
                  <a:lnTo>
                    <a:pt x="123" y="164"/>
                  </a:lnTo>
                  <a:lnTo>
                    <a:pt x="123" y="164"/>
                  </a:lnTo>
                  <a:lnTo>
                    <a:pt x="123" y="159"/>
                  </a:lnTo>
                  <a:lnTo>
                    <a:pt x="123" y="159"/>
                  </a:lnTo>
                  <a:lnTo>
                    <a:pt x="128" y="159"/>
                  </a:lnTo>
                  <a:lnTo>
                    <a:pt x="132" y="159"/>
                  </a:lnTo>
                  <a:lnTo>
                    <a:pt x="137" y="164"/>
                  </a:lnTo>
                  <a:lnTo>
                    <a:pt x="137" y="159"/>
                  </a:lnTo>
                  <a:lnTo>
                    <a:pt x="137" y="159"/>
                  </a:lnTo>
                  <a:lnTo>
                    <a:pt x="142" y="159"/>
                  </a:lnTo>
                  <a:lnTo>
                    <a:pt x="146" y="164"/>
                  </a:lnTo>
                  <a:lnTo>
                    <a:pt x="151" y="159"/>
                  </a:lnTo>
                  <a:lnTo>
                    <a:pt x="155" y="159"/>
                  </a:lnTo>
                  <a:lnTo>
                    <a:pt x="164" y="159"/>
                  </a:lnTo>
                  <a:lnTo>
                    <a:pt x="160" y="159"/>
                  </a:lnTo>
                  <a:lnTo>
                    <a:pt x="164" y="159"/>
                  </a:lnTo>
                  <a:lnTo>
                    <a:pt x="169" y="164"/>
                  </a:lnTo>
                  <a:lnTo>
                    <a:pt x="169" y="159"/>
                  </a:lnTo>
                  <a:lnTo>
                    <a:pt x="169" y="164"/>
                  </a:lnTo>
                  <a:lnTo>
                    <a:pt x="178" y="164"/>
                  </a:lnTo>
                  <a:lnTo>
                    <a:pt x="174" y="164"/>
                  </a:lnTo>
                  <a:lnTo>
                    <a:pt x="178" y="159"/>
                  </a:lnTo>
                  <a:lnTo>
                    <a:pt x="183" y="159"/>
                  </a:lnTo>
                  <a:lnTo>
                    <a:pt x="187" y="159"/>
                  </a:lnTo>
                  <a:lnTo>
                    <a:pt x="196" y="159"/>
                  </a:lnTo>
                  <a:lnTo>
                    <a:pt x="196" y="159"/>
                  </a:lnTo>
                  <a:lnTo>
                    <a:pt x="205" y="159"/>
                  </a:lnTo>
                  <a:lnTo>
                    <a:pt x="201" y="159"/>
                  </a:lnTo>
                  <a:lnTo>
                    <a:pt x="205" y="159"/>
                  </a:lnTo>
                  <a:lnTo>
                    <a:pt x="210" y="159"/>
                  </a:lnTo>
                  <a:lnTo>
                    <a:pt x="219" y="159"/>
                  </a:lnTo>
                  <a:lnTo>
                    <a:pt x="215" y="159"/>
                  </a:lnTo>
                  <a:lnTo>
                    <a:pt x="219" y="159"/>
                  </a:lnTo>
                  <a:lnTo>
                    <a:pt x="224" y="164"/>
                  </a:lnTo>
                  <a:lnTo>
                    <a:pt x="228" y="164"/>
                  </a:lnTo>
                  <a:lnTo>
                    <a:pt x="233" y="164"/>
                  </a:lnTo>
                  <a:lnTo>
                    <a:pt x="242" y="164"/>
                  </a:lnTo>
                  <a:lnTo>
                    <a:pt x="242" y="159"/>
                  </a:lnTo>
                  <a:lnTo>
                    <a:pt x="247" y="159"/>
                  </a:lnTo>
                  <a:lnTo>
                    <a:pt x="251" y="155"/>
                  </a:lnTo>
                  <a:lnTo>
                    <a:pt x="251" y="159"/>
                  </a:lnTo>
                  <a:lnTo>
                    <a:pt x="251" y="155"/>
                  </a:lnTo>
                  <a:lnTo>
                    <a:pt x="256" y="159"/>
                  </a:lnTo>
                  <a:lnTo>
                    <a:pt x="260" y="159"/>
                  </a:lnTo>
                  <a:lnTo>
                    <a:pt x="265" y="159"/>
                  </a:lnTo>
                  <a:lnTo>
                    <a:pt x="269" y="159"/>
                  </a:lnTo>
                  <a:lnTo>
                    <a:pt x="274" y="159"/>
                  </a:lnTo>
                  <a:lnTo>
                    <a:pt x="279" y="159"/>
                  </a:lnTo>
                  <a:lnTo>
                    <a:pt x="283" y="159"/>
                  </a:lnTo>
                  <a:lnTo>
                    <a:pt x="288" y="164"/>
                  </a:lnTo>
                  <a:lnTo>
                    <a:pt x="292" y="164"/>
                  </a:lnTo>
                  <a:lnTo>
                    <a:pt x="301" y="173"/>
                  </a:lnTo>
                  <a:lnTo>
                    <a:pt x="297" y="173"/>
                  </a:lnTo>
                  <a:lnTo>
                    <a:pt x="301" y="132"/>
                  </a:lnTo>
                  <a:lnTo>
                    <a:pt x="306" y="127"/>
                  </a:lnTo>
                  <a:lnTo>
                    <a:pt x="306" y="31"/>
                  </a:lnTo>
                  <a:lnTo>
                    <a:pt x="310" y="22"/>
                  </a:lnTo>
                  <a:lnTo>
                    <a:pt x="310" y="0"/>
                  </a:lnTo>
                  <a:lnTo>
                    <a:pt x="310" y="9"/>
                  </a:lnTo>
                  <a:lnTo>
                    <a:pt x="315" y="13"/>
                  </a:lnTo>
                  <a:lnTo>
                    <a:pt x="315" y="31"/>
                  </a:lnTo>
                  <a:lnTo>
                    <a:pt x="320" y="36"/>
                  </a:lnTo>
                  <a:lnTo>
                    <a:pt x="320" y="82"/>
                  </a:lnTo>
                  <a:lnTo>
                    <a:pt x="324" y="91"/>
                  </a:lnTo>
                  <a:lnTo>
                    <a:pt x="324" y="132"/>
                  </a:lnTo>
                  <a:lnTo>
                    <a:pt x="329" y="137"/>
                  </a:lnTo>
                  <a:lnTo>
                    <a:pt x="329" y="150"/>
                  </a:lnTo>
                  <a:lnTo>
                    <a:pt x="338" y="159"/>
                  </a:lnTo>
                  <a:lnTo>
                    <a:pt x="333" y="159"/>
                  </a:lnTo>
                  <a:lnTo>
                    <a:pt x="338" y="159"/>
                  </a:lnTo>
                  <a:lnTo>
                    <a:pt x="342" y="164"/>
                  </a:lnTo>
                  <a:lnTo>
                    <a:pt x="347" y="164"/>
                  </a:lnTo>
                  <a:lnTo>
                    <a:pt x="352" y="164"/>
                  </a:lnTo>
                  <a:lnTo>
                    <a:pt x="356" y="164"/>
                  </a:lnTo>
                  <a:lnTo>
                    <a:pt x="361" y="168"/>
                  </a:lnTo>
                  <a:lnTo>
                    <a:pt x="365" y="164"/>
                  </a:lnTo>
                  <a:lnTo>
                    <a:pt x="370" y="168"/>
                  </a:lnTo>
                  <a:lnTo>
                    <a:pt x="374" y="168"/>
                  </a:lnTo>
                  <a:lnTo>
                    <a:pt x="379" y="168"/>
                  </a:lnTo>
                  <a:lnTo>
                    <a:pt x="384" y="168"/>
                  </a:lnTo>
                  <a:lnTo>
                    <a:pt x="388" y="168"/>
                  </a:lnTo>
                  <a:lnTo>
                    <a:pt x="393" y="168"/>
                  </a:lnTo>
                  <a:lnTo>
                    <a:pt x="397" y="168"/>
                  </a:lnTo>
                  <a:lnTo>
                    <a:pt x="402" y="168"/>
                  </a:lnTo>
                  <a:lnTo>
                    <a:pt x="411" y="168"/>
                  </a:lnTo>
                  <a:lnTo>
                    <a:pt x="406" y="168"/>
                  </a:lnTo>
                  <a:lnTo>
                    <a:pt x="411" y="173"/>
                  </a:lnTo>
                  <a:lnTo>
                    <a:pt x="416" y="173"/>
                  </a:lnTo>
                  <a:lnTo>
                    <a:pt x="420" y="173"/>
                  </a:lnTo>
                  <a:lnTo>
                    <a:pt x="429" y="173"/>
                  </a:lnTo>
                  <a:lnTo>
                    <a:pt x="425" y="173"/>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6" name="Freeform 259"/>
            <p:cNvSpPr>
              <a:spLocks/>
            </p:cNvSpPr>
            <p:nvPr/>
          </p:nvSpPr>
          <p:spPr bwMode="auto">
            <a:xfrm>
              <a:off x="3498850" y="3654425"/>
              <a:ext cx="723900" cy="274638"/>
            </a:xfrm>
            <a:custGeom>
              <a:avLst/>
              <a:gdLst/>
              <a:ahLst/>
              <a:cxnLst>
                <a:cxn ang="0">
                  <a:pos x="9" y="168"/>
                </a:cxn>
                <a:cxn ang="0">
                  <a:pos x="22" y="164"/>
                </a:cxn>
                <a:cxn ang="0">
                  <a:pos x="32" y="159"/>
                </a:cxn>
                <a:cxn ang="0">
                  <a:pos x="45" y="159"/>
                </a:cxn>
                <a:cxn ang="0">
                  <a:pos x="50" y="159"/>
                </a:cxn>
                <a:cxn ang="0">
                  <a:pos x="59" y="159"/>
                </a:cxn>
                <a:cxn ang="0">
                  <a:pos x="73" y="159"/>
                </a:cxn>
                <a:cxn ang="0">
                  <a:pos x="82" y="159"/>
                </a:cxn>
                <a:cxn ang="0">
                  <a:pos x="96" y="159"/>
                </a:cxn>
                <a:cxn ang="0">
                  <a:pos x="100" y="159"/>
                </a:cxn>
                <a:cxn ang="0">
                  <a:pos x="109" y="159"/>
                </a:cxn>
                <a:cxn ang="0">
                  <a:pos x="114" y="159"/>
                </a:cxn>
                <a:cxn ang="0">
                  <a:pos x="132" y="159"/>
                </a:cxn>
                <a:cxn ang="0">
                  <a:pos x="137" y="159"/>
                </a:cxn>
                <a:cxn ang="0">
                  <a:pos x="150" y="159"/>
                </a:cxn>
                <a:cxn ang="0">
                  <a:pos x="164" y="159"/>
                </a:cxn>
                <a:cxn ang="0">
                  <a:pos x="178" y="159"/>
                </a:cxn>
                <a:cxn ang="0">
                  <a:pos x="187" y="159"/>
                </a:cxn>
                <a:cxn ang="0">
                  <a:pos x="201" y="159"/>
                </a:cxn>
                <a:cxn ang="0">
                  <a:pos x="214" y="159"/>
                </a:cxn>
                <a:cxn ang="0">
                  <a:pos x="228" y="159"/>
                </a:cxn>
                <a:cxn ang="0">
                  <a:pos x="233" y="164"/>
                </a:cxn>
                <a:cxn ang="0">
                  <a:pos x="246" y="164"/>
                </a:cxn>
                <a:cxn ang="0">
                  <a:pos x="260" y="159"/>
                </a:cxn>
                <a:cxn ang="0">
                  <a:pos x="274" y="159"/>
                </a:cxn>
                <a:cxn ang="0">
                  <a:pos x="287" y="159"/>
                </a:cxn>
                <a:cxn ang="0">
                  <a:pos x="301" y="164"/>
                </a:cxn>
                <a:cxn ang="0">
                  <a:pos x="306" y="168"/>
                </a:cxn>
                <a:cxn ang="0">
                  <a:pos x="315" y="127"/>
                </a:cxn>
                <a:cxn ang="0">
                  <a:pos x="319" y="0"/>
                </a:cxn>
                <a:cxn ang="0">
                  <a:pos x="324" y="36"/>
                </a:cxn>
                <a:cxn ang="0">
                  <a:pos x="333" y="95"/>
                </a:cxn>
                <a:cxn ang="0">
                  <a:pos x="338" y="150"/>
                </a:cxn>
                <a:cxn ang="0">
                  <a:pos x="351" y="159"/>
                </a:cxn>
                <a:cxn ang="0">
                  <a:pos x="360" y="164"/>
                </a:cxn>
                <a:cxn ang="0">
                  <a:pos x="374" y="164"/>
                </a:cxn>
                <a:cxn ang="0">
                  <a:pos x="388" y="164"/>
                </a:cxn>
                <a:cxn ang="0">
                  <a:pos x="401" y="164"/>
                </a:cxn>
                <a:cxn ang="0">
                  <a:pos x="415" y="164"/>
                </a:cxn>
                <a:cxn ang="0">
                  <a:pos x="424" y="164"/>
                </a:cxn>
                <a:cxn ang="0">
                  <a:pos x="438" y="164"/>
                </a:cxn>
                <a:cxn ang="0">
                  <a:pos x="452" y="159"/>
                </a:cxn>
              </a:cxnLst>
              <a:rect l="0" t="0" r="r" b="b"/>
              <a:pathLst>
                <a:path w="456" h="173">
                  <a:moveTo>
                    <a:pt x="0" y="173"/>
                  </a:moveTo>
                  <a:lnTo>
                    <a:pt x="4" y="168"/>
                  </a:lnTo>
                  <a:lnTo>
                    <a:pt x="9" y="168"/>
                  </a:lnTo>
                  <a:lnTo>
                    <a:pt x="13" y="164"/>
                  </a:lnTo>
                  <a:lnTo>
                    <a:pt x="18" y="164"/>
                  </a:lnTo>
                  <a:lnTo>
                    <a:pt x="22" y="164"/>
                  </a:lnTo>
                  <a:lnTo>
                    <a:pt x="32" y="164"/>
                  </a:lnTo>
                  <a:lnTo>
                    <a:pt x="27" y="164"/>
                  </a:lnTo>
                  <a:lnTo>
                    <a:pt x="32" y="159"/>
                  </a:lnTo>
                  <a:lnTo>
                    <a:pt x="36" y="159"/>
                  </a:lnTo>
                  <a:lnTo>
                    <a:pt x="41" y="164"/>
                  </a:lnTo>
                  <a:lnTo>
                    <a:pt x="45" y="159"/>
                  </a:lnTo>
                  <a:lnTo>
                    <a:pt x="45" y="164"/>
                  </a:lnTo>
                  <a:lnTo>
                    <a:pt x="45" y="159"/>
                  </a:lnTo>
                  <a:lnTo>
                    <a:pt x="50" y="159"/>
                  </a:lnTo>
                  <a:lnTo>
                    <a:pt x="54" y="159"/>
                  </a:lnTo>
                  <a:lnTo>
                    <a:pt x="64" y="159"/>
                  </a:lnTo>
                  <a:lnTo>
                    <a:pt x="59" y="159"/>
                  </a:lnTo>
                  <a:lnTo>
                    <a:pt x="64" y="159"/>
                  </a:lnTo>
                  <a:lnTo>
                    <a:pt x="68" y="159"/>
                  </a:lnTo>
                  <a:lnTo>
                    <a:pt x="73" y="159"/>
                  </a:lnTo>
                  <a:lnTo>
                    <a:pt x="77" y="159"/>
                  </a:lnTo>
                  <a:lnTo>
                    <a:pt x="86" y="159"/>
                  </a:lnTo>
                  <a:lnTo>
                    <a:pt x="82" y="159"/>
                  </a:lnTo>
                  <a:lnTo>
                    <a:pt x="86" y="159"/>
                  </a:lnTo>
                  <a:lnTo>
                    <a:pt x="91" y="159"/>
                  </a:lnTo>
                  <a:lnTo>
                    <a:pt x="96" y="159"/>
                  </a:lnTo>
                  <a:lnTo>
                    <a:pt x="100" y="164"/>
                  </a:lnTo>
                  <a:lnTo>
                    <a:pt x="100" y="164"/>
                  </a:lnTo>
                  <a:lnTo>
                    <a:pt x="100" y="159"/>
                  </a:lnTo>
                  <a:lnTo>
                    <a:pt x="109" y="159"/>
                  </a:lnTo>
                  <a:lnTo>
                    <a:pt x="109" y="164"/>
                  </a:lnTo>
                  <a:lnTo>
                    <a:pt x="109" y="159"/>
                  </a:lnTo>
                  <a:lnTo>
                    <a:pt x="109" y="159"/>
                  </a:lnTo>
                  <a:lnTo>
                    <a:pt x="118" y="159"/>
                  </a:lnTo>
                  <a:lnTo>
                    <a:pt x="114" y="159"/>
                  </a:lnTo>
                  <a:lnTo>
                    <a:pt x="118" y="159"/>
                  </a:lnTo>
                  <a:lnTo>
                    <a:pt x="123" y="159"/>
                  </a:lnTo>
                  <a:lnTo>
                    <a:pt x="132" y="159"/>
                  </a:lnTo>
                  <a:lnTo>
                    <a:pt x="128" y="159"/>
                  </a:lnTo>
                  <a:lnTo>
                    <a:pt x="132" y="159"/>
                  </a:lnTo>
                  <a:lnTo>
                    <a:pt x="137" y="159"/>
                  </a:lnTo>
                  <a:lnTo>
                    <a:pt x="141" y="159"/>
                  </a:lnTo>
                  <a:lnTo>
                    <a:pt x="146" y="159"/>
                  </a:lnTo>
                  <a:lnTo>
                    <a:pt x="150" y="159"/>
                  </a:lnTo>
                  <a:lnTo>
                    <a:pt x="155" y="159"/>
                  </a:lnTo>
                  <a:lnTo>
                    <a:pt x="159" y="159"/>
                  </a:lnTo>
                  <a:lnTo>
                    <a:pt x="164" y="159"/>
                  </a:lnTo>
                  <a:lnTo>
                    <a:pt x="169" y="159"/>
                  </a:lnTo>
                  <a:lnTo>
                    <a:pt x="173" y="159"/>
                  </a:lnTo>
                  <a:lnTo>
                    <a:pt x="178" y="159"/>
                  </a:lnTo>
                  <a:lnTo>
                    <a:pt x="182" y="159"/>
                  </a:lnTo>
                  <a:lnTo>
                    <a:pt x="191" y="159"/>
                  </a:lnTo>
                  <a:lnTo>
                    <a:pt x="187" y="159"/>
                  </a:lnTo>
                  <a:lnTo>
                    <a:pt x="191" y="159"/>
                  </a:lnTo>
                  <a:lnTo>
                    <a:pt x="196" y="159"/>
                  </a:lnTo>
                  <a:lnTo>
                    <a:pt x="201" y="159"/>
                  </a:lnTo>
                  <a:lnTo>
                    <a:pt x="205" y="159"/>
                  </a:lnTo>
                  <a:lnTo>
                    <a:pt x="210" y="159"/>
                  </a:lnTo>
                  <a:lnTo>
                    <a:pt x="214" y="159"/>
                  </a:lnTo>
                  <a:lnTo>
                    <a:pt x="219" y="159"/>
                  </a:lnTo>
                  <a:lnTo>
                    <a:pt x="223" y="159"/>
                  </a:lnTo>
                  <a:lnTo>
                    <a:pt x="228" y="159"/>
                  </a:lnTo>
                  <a:lnTo>
                    <a:pt x="233" y="164"/>
                  </a:lnTo>
                  <a:lnTo>
                    <a:pt x="233" y="159"/>
                  </a:lnTo>
                  <a:lnTo>
                    <a:pt x="233" y="164"/>
                  </a:lnTo>
                  <a:lnTo>
                    <a:pt x="237" y="164"/>
                  </a:lnTo>
                  <a:lnTo>
                    <a:pt x="242" y="164"/>
                  </a:lnTo>
                  <a:lnTo>
                    <a:pt x="246" y="164"/>
                  </a:lnTo>
                  <a:lnTo>
                    <a:pt x="251" y="159"/>
                  </a:lnTo>
                  <a:lnTo>
                    <a:pt x="255" y="155"/>
                  </a:lnTo>
                  <a:lnTo>
                    <a:pt x="260" y="159"/>
                  </a:lnTo>
                  <a:lnTo>
                    <a:pt x="264" y="155"/>
                  </a:lnTo>
                  <a:lnTo>
                    <a:pt x="269" y="155"/>
                  </a:lnTo>
                  <a:lnTo>
                    <a:pt x="274" y="159"/>
                  </a:lnTo>
                  <a:lnTo>
                    <a:pt x="278" y="159"/>
                  </a:lnTo>
                  <a:lnTo>
                    <a:pt x="283" y="159"/>
                  </a:lnTo>
                  <a:lnTo>
                    <a:pt x="287" y="159"/>
                  </a:lnTo>
                  <a:lnTo>
                    <a:pt x="292" y="159"/>
                  </a:lnTo>
                  <a:lnTo>
                    <a:pt x="296" y="159"/>
                  </a:lnTo>
                  <a:lnTo>
                    <a:pt x="301" y="164"/>
                  </a:lnTo>
                  <a:lnTo>
                    <a:pt x="306" y="168"/>
                  </a:lnTo>
                  <a:lnTo>
                    <a:pt x="306" y="173"/>
                  </a:lnTo>
                  <a:lnTo>
                    <a:pt x="306" y="168"/>
                  </a:lnTo>
                  <a:lnTo>
                    <a:pt x="310" y="164"/>
                  </a:lnTo>
                  <a:lnTo>
                    <a:pt x="310" y="132"/>
                  </a:lnTo>
                  <a:lnTo>
                    <a:pt x="315" y="127"/>
                  </a:lnTo>
                  <a:lnTo>
                    <a:pt x="315" y="22"/>
                  </a:lnTo>
                  <a:lnTo>
                    <a:pt x="319" y="13"/>
                  </a:lnTo>
                  <a:lnTo>
                    <a:pt x="319" y="0"/>
                  </a:lnTo>
                  <a:lnTo>
                    <a:pt x="319" y="13"/>
                  </a:lnTo>
                  <a:lnTo>
                    <a:pt x="324" y="18"/>
                  </a:lnTo>
                  <a:lnTo>
                    <a:pt x="324" y="36"/>
                  </a:lnTo>
                  <a:lnTo>
                    <a:pt x="328" y="41"/>
                  </a:lnTo>
                  <a:lnTo>
                    <a:pt x="328" y="86"/>
                  </a:lnTo>
                  <a:lnTo>
                    <a:pt x="333" y="95"/>
                  </a:lnTo>
                  <a:lnTo>
                    <a:pt x="333" y="132"/>
                  </a:lnTo>
                  <a:lnTo>
                    <a:pt x="338" y="137"/>
                  </a:lnTo>
                  <a:lnTo>
                    <a:pt x="338" y="150"/>
                  </a:lnTo>
                  <a:lnTo>
                    <a:pt x="342" y="155"/>
                  </a:lnTo>
                  <a:lnTo>
                    <a:pt x="347" y="159"/>
                  </a:lnTo>
                  <a:lnTo>
                    <a:pt x="351" y="159"/>
                  </a:lnTo>
                  <a:lnTo>
                    <a:pt x="356" y="164"/>
                  </a:lnTo>
                  <a:lnTo>
                    <a:pt x="360" y="159"/>
                  </a:lnTo>
                  <a:lnTo>
                    <a:pt x="360" y="164"/>
                  </a:lnTo>
                  <a:lnTo>
                    <a:pt x="365" y="164"/>
                  </a:lnTo>
                  <a:lnTo>
                    <a:pt x="370" y="164"/>
                  </a:lnTo>
                  <a:lnTo>
                    <a:pt x="374" y="164"/>
                  </a:lnTo>
                  <a:lnTo>
                    <a:pt x="379" y="164"/>
                  </a:lnTo>
                  <a:lnTo>
                    <a:pt x="383" y="164"/>
                  </a:lnTo>
                  <a:lnTo>
                    <a:pt x="388" y="164"/>
                  </a:lnTo>
                  <a:lnTo>
                    <a:pt x="392" y="164"/>
                  </a:lnTo>
                  <a:lnTo>
                    <a:pt x="397" y="164"/>
                  </a:lnTo>
                  <a:lnTo>
                    <a:pt x="401" y="164"/>
                  </a:lnTo>
                  <a:lnTo>
                    <a:pt x="406" y="164"/>
                  </a:lnTo>
                  <a:lnTo>
                    <a:pt x="411" y="164"/>
                  </a:lnTo>
                  <a:lnTo>
                    <a:pt x="415" y="164"/>
                  </a:lnTo>
                  <a:lnTo>
                    <a:pt x="420" y="164"/>
                  </a:lnTo>
                  <a:lnTo>
                    <a:pt x="429" y="164"/>
                  </a:lnTo>
                  <a:lnTo>
                    <a:pt x="424" y="164"/>
                  </a:lnTo>
                  <a:lnTo>
                    <a:pt x="429" y="164"/>
                  </a:lnTo>
                  <a:lnTo>
                    <a:pt x="433" y="164"/>
                  </a:lnTo>
                  <a:lnTo>
                    <a:pt x="438" y="164"/>
                  </a:lnTo>
                  <a:lnTo>
                    <a:pt x="443" y="164"/>
                  </a:lnTo>
                  <a:lnTo>
                    <a:pt x="447" y="159"/>
                  </a:lnTo>
                  <a:lnTo>
                    <a:pt x="452" y="159"/>
                  </a:lnTo>
                  <a:lnTo>
                    <a:pt x="456" y="155"/>
                  </a:lnTo>
                  <a:lnTo>
                    <a:pt x="456" y="159"/>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7" name="Freeform 260"/>
            <p:cNvSpPr>
              <a:spLocks/>
            </p:cNvSpPr>
            <p:nvPr/>
          </p:nvSpPr>
          <p:spPr bwMode="auto">
            <a:xfrm>
              <a:off x="4222750" y="3638550"/>
              <a:ext cx="646113" cy="282575"/>
            </a:xfrm>
            <a:custGeom>
              <a:avLst/>
              <a:gdLst/>
              <a:ahLst/>
              <a:cxnLst>
                <a:cxn ang="0">
                  <a:pos x="9" y="165"/>
                </a:cxn>
                <a:cxn ang="0">
                  <a:pos x="14" y="165"/>
                </a:cxn>
                <a:cxn ang="0">
                  <a:pos x="23" y="169"/>
                </a:cxn>
                <a:cxn ang="0">
                  <a:pos x="37" y="169"/>
                </a:cxn>
                <a:cxn ang="0">
                  <a:pos x="46" y="169"/>
                </a:cxn>
                <a:cxn ang="0">
                  <a:pos x="51" y="165"/>
                </a:cxn>
                <a:cxn ang="0">
                  <a:pos x="55" y="169"/>
                </a:cxn>
                <a:cxn ang="0">
                  <a:pos x="69" y="169"/>
                </a:cxn>
                <a:cxn ang="0">
                  <a:pos x="73" y="169"/>
                </a:cxn>
                <a:cxn ang="0">
                  <a:pos x="82" y="165"/>
                </a:cxn>
                <a:cxn ang="0">
                  <a:pos x="92" y="169"/>
                </a:cxn>
                <a:cxn ang="0">
                  <a:pos x="105" y="169"/>
                </a:cxn>
                <a:cxn ang="0">
                  <a:pos x="114" y="169"/>
                </a:cxn>
                <a:cxn ang="0">
                  <a:pos x="119" y="169"/>
                </a:cxn>
                <a:cxn ang="0">
                  <a:pos x="133" y="165"/>
                </a:cxn>
                <a:cxn ang="0">
                  <a:pos x="137" y="169"/>
                </a:cxn>
                <a:cxn ang="0">
                  <a:pos x="151" y="169"/>
                </a:cxn>
                <a:cxn ang="0">
                  <a:pos x="165" y="169"/>
                </a:cxn>
                <a:cxn ang="0">
                  <a:pos x="178" y="169"/>
                </a:cxn>
                <a:cxn ang="0">
                  <a:pos x="192" y="174"/>
                </a:cxn>
                <a:cxn ang="0">
                  <a:pos x="201" y="174"/>
                </a:cxn>
                <a:cxn ang="0">
                  <a:pos x="210" y="165"/>
                </a:cxn>
                <a:cxn ang="0">
                  <a:pos x="224" y="165"/>
                </a:cxn>
                <a:cxn ang="0">
                  <a:pos x="229" y="169"/>
                </a:cxn>
                <a:cxn ang="0">
                  <a:pos x="247" y="165"/>
                </a:cxn>
                <a:cxn ang="0">
                  <a:pos x="251" y="169"/>
                </a:cxn>
                <a:cxn ang="0">
                  <a:pos x="261" y="151"/>
                </a:cxn>
                <a:cxn ang="0">
                  <a:pos x="270" y="28"/>
                </a:cxn>
                <a:cxn ang="0">
                  <a:pos x="274" y="10"/>
                </a:cxn>
                <a:cxn ang="0">
                  <a:pos x="279" y="78"/>
                </a:cxn>
                <a:cxn ang="0">
                  <a:pos x="288" y="137"/>
                </a:cxn>
                <a:cxn ang="0">
                  <a:pos x="293" y="165"/>
                </a:cxn>
                <a:cxn ang="0">
                  <a:pos x="306" y="169"/>
                </a:cxn>
                <a:cxn ang="0">
                  <a:pos x="320" y="169"/>
                </a:cxn>
                <a:cxn ang="0">
                  <a:pos x="334" y="169"/>
                </a:cxn>
                <a:cxn ang="0">
                  <a:pos x="347" y="169"/>
                </a:cxn>
                <a:cxn ang="0">
                  <a:pos x="352" y="174"/>
                </a:cxn>
                <a:cxn ang="0">
                  <a:pos x="366" y="174"/>
                </a:cxn>
                <a:cxn ang="0">
                  <a:pos x="370" y="174"/>
                </a:cxn>
                <a:cxn ang="0">
                  <a:pos x="384" y="169"/>
                </a:cxn>
                <a:cxn ang="0">
                  <a:pos x="393" y="169"/>
                </a:cxn>
                <a:cxn ang="0">
                  <a:pos x="402" y="169"/>
                </a:cxn>
              </a:cxnLst>
              <a:rect l="0" t="0" r="r" b="b"/>
              <a:pathLst>
                <a:path w="407" h="178">
                  <a:moveTo>
                    <a:pt x="0" y="169"/>
                  </a:moveTo>
                  <a:lnTo>
                    <a:pt x="0" y="165"/>
                  </a:lnTo>
                  <a:lnTo>
                    <a:pt x="9" y="165"/>
                  </a:lnTo>
                  <a:lnTo>
                    <a:pt x="5" y="165"/>
                  </a:lnTo>
                  <a:lnTo>
                    <a:pt x="9" y="165"/>
                  </a:lnTo>
                  <a:lnTo>
                    <a:pt x="14" y="165"/>
                  </a:lnTo>
                  <a:lnTo>
                    <a:pt x="19" y="169"/>
                  </a:lnTo>
                  <a:lnTo>
                    <a:pt x="28" y="169"/>
                  </a:lnTo>
                  <a:lnTo>
                    <a:pt x="23" y="169"/>
                  </a:lnTo>
                  <a:lnTo>
                    <a:pt x="28" y="165"/>
                  </a:lnTo>
                  <a:lnTo>
                    <a:pt x="37" y="165"/>
                  </a:lnTo>
                  <a:lnTo>
                    <a:pt x="37" y="169"/>
                  </a:lnTo>
                  <a:lnTo>
                    <a:pt x="37" y="165"/>
                  </a:lnTo>
                  <a:lnTo>
                    <a:pt x="46" y="165"/>
                  </a:lnTo>
                  <a:lnTo>
                    <a:pt x="46" y="169"/>
                  </a:lnTo>
                  <a:lnTo>
                    <a:pt x="46" y="165"/>
                  </a:lnTo>
                  <a:lnTo>
                    <a:pt x="46" y="169"/>
                  </a:lnTo>
                  <a:lnTo>
                    <a:pt x="51" y="165"/>
                  </a:lnTo>
                  <a:lnTo>
                    <a:pt x="55" y="169"/>
                  </a:lnTo>
                  <a:lnTo>
                    <a:pt x="55" y="165"/>
                  </a:lnTo>
                  <a:lnTo>
                    <a:pt x="55" y="169"/>
                  </a:lnTo>
                  <a:lnTo>
                    <a:pt x="60" y="165"/>
                  </a:lnTo>
                  <a:lnTo>
                    <a:pt x="60" y="169"/>
                  </a:lnTo>
                  <a:lnTo>
                    <a:pt x="69" y="169"/>
                  </a:lnTo>
                  <a:lnTo>
                    <a:pt x="64" y="169"/>
                  </a:lnTo>
                  <a:lnTo>
                    <a:pt x="69" y="169"/>
                  </a:lnTo>
                  <a:lnTo>
                    <a:pt x="73" y="169"/>
                  </a:lnTo>
                  <a:lnTo>
                    <a:pt x="82" y="169"/>
                  </a:lnTo>
                  <a:lnTo>
                    <a:pt x="78" y="169"/>
                  </a:lnTo>
                  <a:lnTo>
                    <a:pt x="82" y="165"/>
                  </a:lnTo>
                  <a:lnTo>
                    <a:pt x="82" y="165"/>
                  </a:lnTo>
                  <a:lnTo>
                    <a:pt x="87" y="169"/>
                  </a:lnTo>
                  <a:lnTo>
                    <a:pt x="92" y="169"/>
                  </a:lnTo>
                  <a:lnTo>
                    <a:pt x="96" y="165"/>
                  </a:lnTo>
                  <a:lnTo>
                    <a:pt x="101" y="169"/>
                  </a:lnTo>
                  <a:lnTo>
                    <a:pt x="105" y="169"/>
                  </a:lnTo>
                  <a:lnTo>
                    <a:pt x="114" y="169"/>
                  </a:lnTo>
                  <a:lnTo>
                    <a:pt x="110" y="169"/>
                  </a:lnTo>
                  <a:lnTo>
                    <a:pt x="114" y="169"/>
                  </a:lnTo>
                  <a:lnTo>
                    <a:pt x="119" y="165"/>
                  </a:lnTo>
                  <a:lnTo>
                    <a:pt x="119" y="165"/>
                  </a:lnTo>
                  <a:lnTo>
                    <a:pt x="119" y="169"/>
                  </a:lnTo>
                  <a:lnTo>
                    <a:pt x="124" y="169"/>
                  </a:lnTo>
                  <a:lnTo>
                    <a:pt x="128" y="169"/>
                  </a:lnTo>
                  <a:lnTo>
                    <a:pt x="133" y="165"/>
                  </a:lnTo>
                  <a:lnTo>
                    <a:pt x="133" y="169"/>
                  </a:lnTo>
                  <a:lnTo>
                    <a:pt x="142" y="169"/>
                  </a:lnTo>
                  <a:lnTo>
                    <a:pt x="137" y="169"/>
                  </a:lnTo>
                  <a:lnTo>
                    <a:pt x="142" y="169"/>
                  </a:lnTo>
                  <a:lnTo>
                    <a:pt x="146" y="169"/>
                  </a:lnTo>
                  <a:lnTo>
                    <a:pt x="151" y="169"/>
                  </a:lnTo>
                  <a:lnTo>
                    <a:pt x="156" y="169"/>
                  </a:lnTo>
                  <a:lnTo>
                    <a:pt x="160" y="169"/>
                  </a:lnTo>
                  <a:lnTo>
                    <a:pt x="165" y="169"/>
                  </a:lnTo>
                  <a:lnTo>
                    <a:pt x="169" y="165"/>
                  </a:lnTo>
                  <a:lnTo>
                    <a:pt x="174" y="169"/>
                  </a:lnTo>
                  <a:lnTo>
                    <a:pt x="178" y="169"/>
                  </a:lnTo>
                  <a:lnTo>
                    <a:pt x="183" y="169"/>
                  </a:lnTo>
                  <a:lnTo>
                    <a:pt x="187" y="169"/>
                  </a:lnTo>
                  <a:lnTo>
                    <a:pt x="192" y="174"/>
                  </a:lnTo>
                  <a:lnTo>
                    <a:pt x="197" y="174"/>
                  </a:lnTo>
                  <a:lnTo>
                    <a:pt x="201" y="169"/>
                  </a:lnTo>
                  <a:lnTo>
                    <a:pt x="201" y="174"/>
                  </a:lnTo>
                  <a:lnTo>
                    <a:pt x="201" y="169"/>
                  </a:lnTo>
                  <a:lnTo>
                    <a:pt x="206" y="165"/>
                  </a:lnTo>
                  <a:lnTo>
                    <a:pt x="210" y="165"/>
                  </a:lnTo>
                  <a:lnTo>
                    <a:pt x="215" y="165"/>
                  </a:lnTo>
                  <a:lnTo>
                    <a:pt x="219" y="165"/>
                  </a:lnTo>
                  <a:lnTo>
                    <a:pt x="224" y="165"/>
                  </a:lnTo>
                  <a:lnTo>
                    <a:pt x="229" y="169"/>
                  </a:lnTo>
                  <a:lnTo>
                    <a:pt x="229" y="165"/>
                  </a:lnTo>
                  <a:lnTo>
                    <a:pt x="229" y="169"/>
                  </a:lnTo>
                  <a:lnTo>
                    <a:pt x="233" y="165"/>
                  </a:lnTo>
                  <a:lnTo>
                    <a:pt x="238" y="165"/>
                  </a:lnTo>
                  <a:lnTo>
                    <a:pt x="247" y="165"/>
                  </a:lnTo>
                  <a:lnTo>
                    <a:pt x="247" y="169"/>
                  </a:lnTo>
                  <a:lnTo>
                    <a:pt x="247" y="165"/>
                  </a:lnTo>
                  <a:lnTo>
                    <a:pt x="251" y="169"/>
                  </a:lnTo>
                  <a:lnTo>
                    <a:pt x="261" y="178"/>
                  </a:lnTo>
                  <a:lnTo>
                    <a:pt x="256" y="178"/>
                  </a:lnTo>
                  <a:lnTo>
                    <a:pt x="261" y="151"/>
                  </a:lnTo>
                  <a:lnTo>
                    <a:pt x="265" y="142"/>
                  </a:lnTo>
                  <a:lnTo>
                    <a:pt x="265" y="37"/>
                  </a:lnTo>
                  <a:lnTo>
                    <a:pt x="270" y="28"/>
                  </a:lnTo>
                  <a:lnTo>
                    <a:pt x="270" y="0"/>
                  </a:lnTo>
                  <a:lnTo>
                    <a:pt x="270" y="5"/>
                  </a:lnTo>
                  <a:lnTo>
                    <a:pt x="274" y="10"/>
                  </a:lnTo>
                  <a:lnTo>
                    <a:pt x="274" y="41"/>
                  </a:lnTo>
                  <a:lnTo>
                    <a:pt x="279" y="46"/>
                  </a:lnTo>
                  <a:lnTo>
                    <a:pt x="279" y="78"/>
                  </a:lnTo>
                  <a:lnTo>
                    <a:pt x="283" y="83"/>
                  </a:lnTo>
                  <a:lnTo>
                    <a:pt x="283" y="133"/>
                  </a:lnTo>
                  <a:lnTo>
                    <a:pt x="288" y="137"/>
                  </a:lnTo>
                  <a:lnTo>
                    <a:pt x="288" y="156"/>
                  </a:lnTo>
                  <a:lnTo>
                    <a:pt x="297" y="165"/>
                  </a:lnTo>
                  <a:lnTo>
                    <a:pt x="293" y="165"/>
                  </a:lnTo>
                  <a:lnTo>
                    <a:pt x="297" y="165"/>
                  </a:lnTo>
                  <a:lnTo>
                    <a:pt x="302" y="169"/>
                  </a:lnTo>
                  <a:lnTo>
                    <a:pt x="306" y="169"/>
                  </a:lnTo>
                  <a:lnTo>
                    <a:pt x="311" y="169"/>
                  </a:lnTo>
                  <a:lnTo>
                    <a:pt x="315" y="169"/>
                  </a:lnTo>
                  <a:lnTo>
                    <a:pt x="320" y="169"/>
                  </a:lnTo>
                  <a:lnTo>
                    <a:pt x="324" y="169"/>
                  </a:lnTo>
                  <a:lnTo>
                    <a:pt x="329" y="169"/>
                  </a:lnTo>
                  <a:lnTo>
                    <a:pt x="334" y="169"/>
                  </a:lnTo>
                  <a:lnTo>
                    <a:pt x="338" y="169"/>
                  </a:lnTo>
                  <a:lnTo>
                    <a:pt x="343" y="169"/>
                  </a:lnTo>
                  <a:lnTo>
                    <a:pt x="347" y="169"/>
                  </a:lnTo>
                  <a:lnTo>
                    <a:pt x="352" y="174"/>
                  </a:lnTo>
                  <a:lnTo>
                    <a:pt x="352" y="169"/>
                  </a:lnTo>
                  <a:lnTo>
                    <a:pt x="352" y="174"/>
                  </a:lnTo>
                  <a:lnTo>
                    <a:pt x="356" y="169"/>
                  </a:lnTo>
                  <a:lnTo>
                    <a:pt x="356" y="174"/>
                  </a:lnTo>
                  <a:lnTo>
                    <a:pt x="366" y="174"/>
                  </a:lnTo>
                  <a:lnTo>
                    <a:pt x="361" y="174"/>
                  </a:lnTo>
                  <a:lnTo>
                    <a:pt x="366" y="174"/>
                  </a:lnTo>
                  <a:lnTo>
                    <a:pt x="370" y="174"/>
                  </a:lnTo>
                  <a:lnTo>
                    <a:pt x="375" y="174"/>
                  </a:lnTo>
                  <a:lnTo>
                    <a:pt x="379" y="174"/>
                  </a:lnTo>
                  <a:lnTo>
                    <a:pt x="384" y="169"/>
                  </a:lnTo>
                  <a:lnTo>
                    <a:pt x="393" y="169"/>
                  </a:lnTo>
                  <a:lnTo>
                    <a:pt x="388" y="169"/>
                  </a:lnTo>
                  <a:lnTo>
                    <a:pt x="393" y="169"/>
                  </a:lnTo>
                  <a:lnTo>
                    <a:pt x="398" y="169"/>
                  </a:lnTo>
                  <a:lnTo>
                    <a:pt x="402" y="165"/>
                  </a:lnTo>
                  <a:lnTo>
                    <a:pt x="402" y="169"/>
                  </a:lnTo>
                  <a:lnTo>
                    <a:pt x="402" y="169"/>
                  </a:lnTo>
                  <a:lnTo>
                    <a:pt x="407" y="165"/>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8" name="Freeform 261"/>
            <p:cNvSpPr>
              <a:spLocks/>
            </p:cNvSpPr>
            <p:nvPr/>
          </p:nvSpPr>
          <p:spPr bwMode="auto">
            <a:xfrm>
              <a:off x="4868863" y="3632200"/>
              <a:ext cx="644525" cy="288925"/>
            </a:xfrm>
            <a:custGeom>
              <a:avLst/>
              <a:gdLst/>
              <a:ahLst/>
              <a:cxnLst>
                <a:cxn ang="0">
                  <a:pos x="9" y="169"/>
                </a:cxn>
                <a:cxn ang="0">
                  <a:pos x="23" y="169"/>
                </a:cxn>
                <a:cxn ang="0">
                  <a:pos x="36" y="169"/>
                </a:cxn>
                <a:cxn ang="0">
                  <a:pos x="50" y="169"/>
                </a:cxn>
                <a:cxn ang="0">
                  <a:pos x="68" y="169"/>
                </a:cxn>
                <a:cxn ang="0">
                  <a:pos x="73" y="173"/>
                </a:cxn>
                <a:cxn ang="0">
                  <a:pos x="77" y="169"/>
                </a:cxn>
                <a:cxn ang="0">
                  <a:pos x="82" y="169"/>
                </a:cxn>
                <a:cxn ang="0">
                  <a:pos x="96" y="173"/>
                </a:cxn>
                <a:cxn ang="0">
                  <a:pos x="100" y="169"/>
                </a:cxn>
                <a:cxn ang="0">
                  <a:pos x="109" y="173"/>
                </a:cxn>
                <a:cxn ang="0">
                  <a:pos x="118" y="169"/>
                </a:cxn>
                <a:cxn ang="0">
                  <a:pos x="123" y="169"/>
                </a:cxn>
                <a:cxn ang="0">
                  <a:pos x="137" y="173"/>
                </a:cxn>
                <a:cxn ang="0">
                  <a:pos x="150" y="169"/>
                </a:cxn>
                <a:cxn ang="0">
                  <a:pos x="159" y="169"/>
                </a:cxn>
                <a:cxn ang="0">
                  <a:pos x="164" y="173"/>
                </a:cxn>
                <a:cxn ang="0">
                  <a:pos x="169" y="169"/>
                </a:cxn>
                <a:cxn ang="0">
                  <a:pos x="173" y="173"/>
                </a:cxn>
                <a:cxn ang="0">
                  <a:pos x="187" y="173"/>
                </a:cxn>
                <a:cxn ang="0">
                  <a:pos x="196" y="173"/>
                </a:cxn>
                <a:cxn ang="0">
                  <a:pos x="210" y="169"/>
                </a:cxn>
                <a:cxn ang="0">
                  <a:pos x="228" y="169"/>
                </a:cxn>
                <a:cxn ang="0">
                  <a:pos x="233" y="169"/>
                </a:cxn>
                <a:cxn ang="0">
                  <a:pos x="246" y="173"/>
                </a:cxn>
                <a:cxn ang="0">
                  <a:pos x="255" y="182"/>
                </a:cxn>
                <a:cxn ang="0">
                  <a:pos x="260" y="141"/>
                </a:cxn>
                <a:cxn ang="0">
                  <a:pos x="265" y="0"/>
                </a:cxn>
                <a:cxn ang="0">
                  <a:pos x="269" y="41"/>
                </a:cxn>
                <a:cxn ang="0">
                  <a:pos x="278" y="100"/>
                </a:cxn>
                <a:cxn ang="0">
                  <a:pos x="283" y="160"/>
                </a:cxn>
                <a:cxn ang="0">
                  <a:pos x="292" y="169"/>
                </a:cxn>
                <a:cxn ang="0">
                  <a:pos x="306" y="173"/>
                </a:cxn>
                <a:cxn ang="0">
                  <a:pos x="319" y="178"/>
                </a:cxn>
                <a:cxn ang="0">
                  <a:pos x="324" y="173"/>
                </a:cxn>
                <a:cxn ang="0">
                  <a:pos x="328" y="178"/>
                </a:cxn>
                <a:cxn ang="0">
                  <a:pos x="342" y="178"/>
                </a:cxn>
                <a:cxn ang="0">
                  <a:pos x="360" y="178"/>
                </a:cxn>
                <a:cxn ang="0">
                  <a:pos x="365" y="182"/>
                </a:cxn>
                <a:cxn ang="0">
                  <a:pos x="379" y="182"/>
                </a:cxn>
                <a:cxn ang="0">
                  <a:pos x="392" y="173"/>
                </a:cxn>
                <a:cxn ang="0">
                  <a:pos x="402" y="173"/>
                </a:cxn>
              </a:cxnLst>
              <a:rect l="0" t="0" r="r" b="b"/>
              <a:pathLst>
                <a:path w="406" h="182">
                  <a:moveTo>
                    <a:pt x="0" y="169"/>
                  </a:moveTo>
                  <a:lnTo>
                    <a:pt x="4" y="169"/>
                  </a:lnTo>
                  <a:lnTo>
                    <a:pt x="9" y="169"/>
                  </a:lnTo>
                  <a:lnTo>
                    <a:pt x="13" y="169"/>
                  </a:lnTo>
                  <a:lnTo>
                    <a:pt x="18" y="169"/>
                  </a:lnTo>
                  <a:lnTo>
                    <a:pt x="23" y="169"/>
                  </a:lnTo>
                  <a:lnTo>
                    <a:pt x="27" y="169"/>
                  </a:lnTo>
                  <a:lnTo>
                    <a:pt x="32" y="169"/>
                  </a:lnTo>
                  <a:lnTo>
                    <a:pt x="36" y="169"/>
                  </a:lnTo>
                  <a:lnTo>
                    <a:pt x="41" y="169"/>
                  </a:lnTo>
                  <a:lnTo>
                    <a:pt x="45" y="169"/>
                  </a:lnTo>
                  <a:lnTo>
                    <a:pt x="50" y="169"/>
                  </a:lnTo>
                  <a:lnTo>
                    <a:pt x="54" y="169"/>
                  </a:lnTo>
                  <a:lnTo>
                    <a:pt x="59" y="169"/>
                  </a:lnTo>
                  <a:lnTo>
                    <a:pt x="68" y="169"/>
                  </a:lnTo>
                  <a:lnTo>
                    <a:pt x="64" y="169"/>
                  </a:lnTo>
                  <a:lnTo>
                    <a:pt x="68" y="169"/>
                  </a:lnTo>
                  <a:lnTo>
                    <a:pt x="73" y="173"/>
                  </a:lnTo>
                  <a:lnTo>
                    <a:pt x="73" y="169"/>
                  </a:lnTo>
                  <a:lnTo>
                    <a:pt x="73" y="173"/>
                  </a:lnTo>
                  <a:lnTo>
                    <a:pt x="77" y="169"/>
                  </a:lnTo>
                  <a:lnTo>
                    <a:pt x="77" y="173"/>
                  </a:lnTo>
                  <a:lnTo>
                    <a:pt x="77" y="169"/>
                  </a:lnTo>
                  <a:lnTo>
                    <a:pt x="82" y="169"/>
                  </a:lnTo>
                  <a:lnTo>
                    <a:pt x="86" y="169"/>
                  </a:lnTo>
                  <a:lnTo>
                    <a:pt x="91" y="169"/>
                  </a:lnTo>
                  <a:lnTo>
                    <a:pt x="96" y="173"/>
                  </a:lnTo>
                  <a:lnTo>
                    <a:pt x="96" y="169"/>
                  </a:lnTo>
                  <a:lnTo>
                    <a:pt x="105" y="169"/>
                  </a:lnTo>
                  <a:lnTo>
                    <a:pt x="100" y="169"/>
                  </a:lnTo>
                  <a:lnTo>
                    <a:pt x="105" y="173"/>
                  </a:lnTo>
                  <a:lnTo>
                    <a:pt x="109" y="169"/>
                  </a:lnTo>
                  <a:lnTo>
                    <a:pt x="109" y="173"/>
                  </a:lnTo>
                  <a:lnTo>
                    <a:pt x="109" y="169"/>
                  </a:lnTo>
                  <a:lnTo>
                    <a:pt x="114" y="173"/>
                  </a:lnTo>
                  <a:lnTo>
                    <a:pt x="118" y="169"/>
                  </a:lnTo>
                  <a:lnTo>
                    <a:pt x="118" y="173"/>
                  </a:lnTo>
                  <a:lnTo>
                    <a:pt x="118" y="169"/>
                  </a:lnTo>
                  <a:lnTo>
                    <a:pt x="123" y="169"/>
                  </a:lnTo>
                  <a:lnTo>
                    <a:pt x="128" y="169"/>
                  </a:lnTo>
                  <a:lnTo>
                    <a:pt x="132" y="169"/>
                  </a:lnTo>
                  <a:lnTo>
                    <a:pt x="137" y="173"/>
                  </a:lnTo>
                  <a:lnTo>
                    <a:pt x="141" y="169"/>
                  </a:lnTo>
                  <a:lnTo>
                    <a:pt x="146" y="173"/>
                  </a:lnTo>
                  <a:lnTo>
                    <a:pt x="150" y="169"/>
                  </a:lnTo>
                  <a:lnTo>
                    <a:pt x="150" y="173"/>
                  </a:lnTo>
                  <a:lnTo>
                    <a:pt x="150" y="169"/>
                  </a:lnTo>
                  <a:lnTo>
                    <a:pt x="159" y="169"/>
                  </a:lnTo>
                  <a:lnTo>
                    <a:pt x="155" y="169"/>
                  </a:lnTo>
                  <a:lnTo>
                    <a:pt x="159" y="169"/>
                  </a:lnTo>
                  <a:lnTo>
                    <a:pt x="164" y="173"/>
                  </a:lnTo>
                  <a:lnTo>
                    <a:pt x="164" y="169"/>
                  </a:lnTo>
                  <a:lnTo>
                    <a:pt x="164" y="173"/>
                  </a:lnTo>
                  <a:lnTo>
                    <a:pt x="169" y="169"/>
                  </a:lnTo>
                  <a:lnTo>
                    <a:pt x="169" y="173"/>
                  </a:lnTo>
                  <a:lnTo>
                    <a:pt x="169" y="169"/>
                  </a:lnTo>
                  <a:lnTo>
                    <a:pt x="173" y="173"/>
                  </a:lnTo>
                  <a:lnTo>
                    <a:pt x="178" y="173"/>
                  </a:lnTo>
                  <a:lnTo>
                    <a:pt x="182" y="173"/>
                  </a:lnTo>
                  <a:lnTo>
                    <a:pt x="187" y="173"/>
                  </a:lnTo>
                  <a:lnTo>
                    <a:pt x="196" y="173"/>
                  </a:lnTo>
                  <a:lnTo>
                    <a:pt x="191" y="173"/>
                  </a:lnTo>
                  <a:lnTo>
                    <a:pt x="196" y="173"/>
                  </a:lnTo>
                  <a:lnTo>
                    <a:pt x="201" y="169"/>
                  </a:lnTo>
                  <a:lnTo>
                    <a:pt x="205" y="169"/>
                  </a:lnTo>
                  <a:lnTo>
                    <a:pt x="210" y="169"/>
                  </a:lnTo>
                  <a:lnTo>
                    <a:pt x="214" y="169"/>
                  </a:lnTo>
                  <a:lnTo>
                    <a:pt x="219" y="169"/>
                  </a:lnTo>
                  <a:lnTo>
                    <a:pt x="228" y="169"/>
                  </a:lnTo>
                  <a:lnTo>
                    <a:pt x="223" y="169"/>
                  </a:lnTo>
                  <a:lnTo>
                    <a:pt x="228" y="169"/>
                  </a:lnTo>
                  <a:lnTo>
                    <a:pt x="233" y="169"/>
                  </a:lnTo>
                  <a:lnTo>
                    <a:pt x="237" y="169"/>
                  </a:lnTo>
                  <a:lnTo>
                    <a:pt x="242" y="169"/>
                  </a:lnTo>
                  <a:lnTo>
                    <a:pt x="246" y="173"/>
                  </a:lnTo>
                  <a:lnTo>
                    <a:pt x="246" y="169"/>
                  </a:lnTo>
                  <a:lnTo>
                    <a:pt x="246" y="173"/>
                  </a:lnTo>
                  <a:lnTo>
                    <a:pt x="255" y="182"/>
                  </a:lnTo>
                  <a:lnTo>
                    <a:pt x="251" y="182"/>
                  </a:lnTo>
                  <a:lnTo>
                    <a:pt x="255" y="146"/>
                  </a:lnTo>
                  <a:lnTo>
                    <a:pt x="260" y="141"/>
                  </a:lnTo>
                  <a:lnTo>
                    <a:pt x="260" y="32"/>
                  </a:lnTo>
                  <a:lnTo>
                    <a:pt x="265" y="23"/>
                  </a:lnTo>
                  <a:lnTo>
                    <a:pt x="265" y="0"/>
                  </a:lnTo>
                  <a:lnTo>
                    <a:pt x="265" y="4"/>
                  </a:lnTo>
                  <a:lnTo>
                    <a:pt x="269" y="9"/>
                  </a:lnTo>
                  <a:lnTo>
                    <a:pt x="269" y="41"/>
                  </a:lnTo>
                  <a:lnTo>
                    <a:pt x="274" y="45"/>
                  </a:lnTo>
                  <a:lnTo>
                    <a:pt x="274" y="96"/>
                  </a:lnTo>
                  <a:lnTo>
                    <a:pt x="278" y="100"/>
                  </a:lnTo>
                  <a:lnTo>
                    <a:pt x="278" y="137"/>
                  </a:lnTo>
                  <a:lnTo>
                    <a:pt x="283" y="141"/>
                  </a:lnTo>
                  <a:lnTo>
                    <a:pt x="283" y="160"/>
                  </a:lnTo>
                  <a:lnTo>
                    <a:pt x="292" y="169"/>
                  </a:lnTo>
                  <a:lnTo>
                    <a:pt x="287" y="169"/>
                  </a:lnTo>
                  <a:lnTo>
                    <a:pt x="292" y="169"/>
                  </a:lnTo>
                  <a:lnTo>
                    <a:pt x="296" y="173"/>
                  </a:lnTo>
                  <a:lnTo>
                    <a:pt x="301" y="173"/>
                  </a:lnTo>
                  <a:lnTo>
                    <a:pt x="306" y="173"/>
                  </a:lnTo>
                  <a:lnTo>
                    <a:pt x="310" y="173"/>
                  </a:lnTo>
                  <a:lnTo>
                    <a:pt x="315" y="173"/>
                  </a:lnTo>
                  <a:lnTo>
                    <a:pt x="319" y="178"/>
                  </a:lnTo>
                  <a:lnTo>
                    <a:pt x="319" y="173"/>
                  </a:lnTo>
                  <a:lnTo>
                    <a:pt x="319" y="178"/>
                  </a:lnTo>
                  <a:lnTo>
                    <a:pt x="324" y="173"/>
                  </a:lnTo>
                  <a:lnTo>
                    <a:pt x="324" y="178"/>
                  </a:lnTo>
                  <a:lnTo>
                    <a:pt x="324" y="178"/>
                  </a:lnTo>
                  <a:lnTo>
                    <a:pt x="328" y="178"/>
                  </a:lnTo>
                  <a:lnTo>
                    <a:pt x="333" y="178"/>
                  </a:lnTo>
                  <a:lnTo>
                    <a:pt x="338" y="178"/>
                  </a:lnTo>
                  <a:lnTo>
                    <a:pt x="342" y="178"/>
                  </a:lnTo>
                  <a:lnTo>
                    <a:pt x="347" y="178"/>
                  </a:lnTo>
                  <a:lnTo>
                    <a:pt x="351" y="178"/>
                  </a:lnTo>
                  <a:lnTo>
                    <a:pt x="360" y="178"/>
                  </a:lnTo>
                  <a:lnTo>
                    <a:pt x="356" y="178"/>
                  </a:lnTo>
                  <a:lnTo>
                    <a:pt x="360" y="182"/>
                  </a:lnTo>
                  <a:lnTo>
                    <a:pt x="365" y="182"/>
                  </a:lnTo>
                  <a:lnTo>
                    <a:pt x="370" y="182"/>
                  </a:lnTo>
                  <a:lnTo>
                    <a:pt x="374" y="182"/>
                  </a:lnTo>
                  <a:lnTo>
                    <a:pt x="379" y="182"/>
                  </a:lnTo>
                  <a:lnTo>
                    <a:pt x="383" y="178"/>
                  </a:lnTo>
                  <a:lnTo>
                    <a:pt x="388" y="178"/>
                  </a:lnTo>
                  <a:lnTo>
                    <a:pt x="392" y="173"/>
                  </a:lnTo>
                  <a:lnTo>
                    <a:pt x="397" y="173"/>
                  </a:lnTo>
                  <a:lnTo>
                    <a:pt x="402" y="169"/>
                  </a:lnTo>
                  <a:lnTo>
                    <a:pt x="402" y="173"/>
                  </a:lnTo>
                  <a:lnTo>
                    <a:pt x="406" y="169"/>
                  </a:lnTo>
                  <a:lnTo>
                    <a:pt x="406" y="173"/>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59" name="Freeform 262"/>
            <p:cNvSpPr>
              <a:spLocks/>
            </p:cNvSpPr>
            <p:nvPr/>
          </p:nvSpPr>
          <p:spPr bwMode="auto">
            <a:xfrm>
              <a:off x="5513388" y="3900488"/>
              <a:ext cx="290513" cy="6350"/>
            </a:xfrm>
            <a:custGeom>
              <a:avLst/>
              <a:gdLst/>
              <a:ahLst/>
              <a:cxnLst>
                <a:cxn ang="0">
                  <a:pos x="0" y="4"/>
                </a:cxn>
                <a:cxn ang="0">
                  <a:pos x="0" y="0"/>
                </a:cxn>
                <a:cxn ang="0">
                  <a:pos x="5" y="0"/>
                </a:cxn>
                <a:cxn ang="0">
                  <a:pos x="9" y="0"/>
                </a:cxn>
                <a:cxn ang="0">
                  <a:pos x="14" y="0"/>
                </a:cxn>
                <a:cxn ang="0">
                  <a:pos x="18" y="4"/>
                </a:cxn>
                <a:cxn ang="0">
                  <a:pos x="18" y="0"/>
                </a:cxn>
                <a:cxn ang="0">
                  <a:pos x="18" y="0"/>
                </a:cxn>
                <a:cxn ang="0">
                  <a:pos x="27" y="0"/>
                </a:cxn>
                <a:cxn ang="0">
                  <a:pos x="23" y="0"/>
                </a:cxn>
                <a:cxn ang="0">
                  <a:pos x="27" y="0"/>
                </a:cxn>
                <a:cxn ang="0">
                  <a:pos x="32" y="0"/>
                </a:cxn>
                <a:cxn ang="0">
                  <a:pos x="37" y="0"/>
                </a:cxn>
                <a:cxn ang="0">
                  <a:pos x="41" y="0"/>
                </a:cxn>
                <a:cxn ang="0">
                  <a:pos x="46" y="0"/>
                </a:cxn>
                <a:cxn ang="0">
                  <a:pos x="55" y="0"/>
                </a:cxn>
                <a:cxn ang="0">
                  <a:pos x="50" y="0"/>
                </a:cxn>
                <a:cxn ang="0">
                  <a:pos x="55" y="0"/>
                </a:cxn>
                <a:cxn ang="0">
                  <a:pos x="59" y="4"/>
                </a:cxn>
                <a:cxn ang="0">
                  <a:pos x="59" y="0"/>
                </a:cxn>
                <a:cxn ang="0">
                  <a:pos x="64" y="4"/>
                </a:cxn>
                <a:cxn ang="0">
                  <a:pos x="69" y="4"/>
                </a:cxn>
                <a:cxn ang="0">
                  <a:pos x="78" y="4"/>
                </a:cxn>
                <a:cxn ang="0">
                  <a:pos x="73" y="4"/>
                </a:cxn>
                <a:cxn ang="0">
                  <a:pos x="78" y="4"/>
                </a:cxn>
                <a:cxn ang="0">
                  <a:pos x="82" y="4"/>
                </a:cxn>
                <a:cxn ang="0">
                  <a:pos x="91" y="4"/>
                </a:cxn>
                <a:cxn ang="0">
                  <a:pos x="87" y="4"/>
                </a:cxn>
                <a:cxn ang="0">
                  <a:pos x="91" y="4"/>
                </a:cxn>
                <a:cxn ang="0">
                  <a:pos x="96" y="0"/>
                </a:cxn>
                <a:cxn ang="0">
                  <a:pos x="101" y="0"/>
                </a:cxn>
                <a:cxn ang="0">
                  <a:pos x="110" y="0"/>
                </a:cxn>
                <a:cxn ang="0">
                  <a:pos x="105" y="0"/>
                </a:cxn>
                <a:cxn ang="0">
                  <a:pos x="110" y="0"/>
                </a:cxn>
                <a:cxn ang="0">
                  <a:pos x="114" y="0"/>
                </a:cxn>
                <a:cxn ang="0">
                  <a:pos x="119" y="0"/>
                </a:cxn>
                <a:cxn ang="0">
                  <a:pos x="128" y="0"/>
                </a:cxn>
                <a:cxn ang="0">
                  <a:pos x="123" y="0"/>
                </a:cxn>
                <a:cxn ang="0">
                  <a:pos x="128" y="0"/>
                </a:cxn>
                <a:cxn ang="0">
                  <a:pos x="132" y="4"/>
                </a:cxn>
                <a:cxn ang="0">
                  <a:pos x="137" y="0"/>
                </a:cxn>
                <a:cxn ang="0">
                  <a:pos x="146" y="0"/>
                </a:cxn>
                <a:cxn ang="0">
                  <a:pos x="146" y="0"/>
                </a:cxn>
                <a:cxn ang="0">
                  <a:pos x="155" y="0"/>
                </a:cxn>
                <a:cxn ang="0">
                  <a:pos x="151" y="0"/>
                </a:cxn>
                <a:cxn ang="0">
                  <a:pos x="155" y="0"/>
                </a:cxn>
                <a:cxn ang="0">
                  <a:pos x="160" y="0"/>
                </a:cxn>
                <a:cxn ang="0">
                  <a:pos x="164" y="4"/>
                </a:cxn>
                <a:cxn ang="0">
                  <a:pos x="164" y="0"/>
                </a:cxn>
                <a:cxn ang="0">
                  <a:pos x="164" y="4"/>
                </a:cxn>
                <a:cxn ang="0">
                  <a:pos x="169" y="0"/>
                </a:cxn>
                <a:cxn ang="0">
                  <a:pos x="174" y="0"/>
                </a:cxn>
                <a:cxn ang="0">
                  <a:pos x="178" y="0"/>
                </a:cxn>
                <a:cxn ang="0">
                  <a:pos x="183" y="0"/>
                </a:cxn>
              </a:cxnLst>
              <a:rect l="0" t="0" r="r" b="b"/>
              <a:pathLst>
                <a:path w="183" h="4">
                  <a:moveTo>
                    <a:pt x="0" y="4"/>
                  </a:moveTo>
                  <a:lnTo>
                    <a:pt x="0" y="0"/>
                  </a:lnTo>
                  <a:lnTo>
                    <a:pt x="5" y="0"/>
                  </a:lnTo>
                  <a:lnTo>
                    <a:pt x="9" y="0"/>
                  </a:lnTo>
                  <a:lnTo>
                    <a:pt x="14" y="0"/>
                  </a:lnTo>
                  <a:lnTo>
                    <a:pt x="18" y="4"/>
                  </a:lnTo>
                  <a:lnTo>
                    <a:pt x="18" y="0"/>
                  </a:lnTo>
                  <a:lnTo>
                    <a:pt x="18" y="0"/>
                  </a:lnTo>
                  <a:lnTo>
                    <a:pt x="27" y="0"/>
                  </a:lnTo>
                  <a:lnTo>
                    <a:pt x="23" y="0"/>
                  </a:lnTo>
                  <a:lnTo>
                    <a:pt x="27" y="0"/>
                  </a:lnTo>
                  <a:lnTo>
                    <a:pt x="32" y="0"/>
                  </a:lnTo>
                  <a:lnTo>
                    <a:pt x="37" y="0"/>
                  </a:lnTo>
                  <a:lnTo>
                    <a:pt x="41" y="0"/>
                  </a:lnTo>
                  <a:lnTo>
                    <a:pt x="46" y="0"/>
                  </a:lnTo>
                  <a:lnTo>
                    <a:pt x="55" y="0"/>
                  </a:lnTo>
                  <a:lnTo>
                    <a:pt x="50" y="0"/>
                  </a:lnTo>
                  <a:lnTo>
                    <a:pt x="55" y="0"/>
                  </a:lnTo>
                  <a:lnTo>
                    <a:pt x="59" y="4"/>
                  </a:lnTo>
                  <a:lnTo>
                    <a:pt x="59" y="0"/>
                  </a:lnTo>
                  <a:lnTo>
                    <a:pt x="64" y="4"/>
                  </a:lnTo>
                  <a:lnTo>
                    <a:pt x="69" y="4"/>
                  </a:lnTo>
                  <a:lnTo>
                    <a:pt x="78" y="4"/>
                  </a:lnTo>
                  <a:lnTo>
                    <a:pt x="73" y="4"/>
                  </a:lnTo>
                  <a:lnTo>
                    <a:pt x="78" y="4"/>
                  </a:lnTo>
                  <a:lnTo>
                    <a:pt x="82" y="4"/>
                  </a:lnTo>
                  <a:lnTo>
                    <a:pt x="91" y="4"/>
                  </a:lnTo>
                  <a:lnTo>
                    <a:pt x="87" y="4"/>
                  </a:lnTo>
                  <a:lnTo>
                    <a:pt x="91" y="4"/>
                  </a:lnTo>
                  <a:lnTo>
                    <a:pt x="96" y="0"/>
                  </a:lnTo>
                  <a:lnTo>
                    <a:pt x="101" y="0"/>
                  </a:lnTo>
                  <a:lnTo>
                    <a:pt x="110" y="0"/>
                  </a:lnTo>
                  <a:lnTo>
                    <a:pt x="105" y="0"/>
                  </a:lnTo>
                  <a:lnTo>
                    <a:pt x="110" y="0"/>
                  </a:lnTo>
                  <a:lnTo>
                    <a:pt x="114" y="0"/>
                  </a:lnTo>
                  <a:lnTo>
                    <a:pt x="119" y="0"/>
                  </a:lnTo>
                  <a:lnTo>
                    <a:pt x="128" y="0"/>
                  </a:lnTo>
                  <a:lnTo>
                    <a:pt x="123" y="0"/>
                  </a:lnTo>
                  <a:lnTo>
                    <a:pt x="128" y="0"/>
                  </a:lnTo>
                  <a:lnTo>
                    <a:pt x="132" y="4"/>
                  </a:lnTo>
                  <a:lnTo>
                    <a:pt x="137" y="0"/>
                  </a:lnTo>
                  <a:lnTo>
                    <a:pt x="146" y="0"/>
                  </a:lnTo>
                  <a:lnTo>
                    <a:pt x="146" y="0"/>
                  </a:lnTo>
                  <a:lnTo>
                    <a:pt x="155" y="0"/>
                  </a:lnTo>
                  <a:lnTo>
                    <a:pt x="151" y="0"/>
                  </a:lnTo>
                  <a:lnTo>
                    <a:pt x="155" y="0"/>
                  </a:lnTo>
                  <a:lnTo>
                    <a:pt x="160" y="0"/>
                  </a:lnTo>
                  <a:lnTo>
                    <a:pt x="164" y="4"/>
                  </a:lnTo>
                  <a:lnTo>
                    <a:pt x="164" y="0"/>
                  </a:lnTo>
                  <a:lnTo>
                    <a:pt x="164" y="4"/>
                  </a:lnTo>
                  <a:lnTo>
                    <a:pt x="169" y="0"/>
                  </a:lnTo>
                  <a:lnTo>
                    <a:pt x="174" y="0"/>
                  </a:lnTo>
                  <a:lnTo>
                    <a:pt x="178" y="0"/>
                  </a:lnTo>
                  <a:lnTo>
                    <a:pt x="183" y="0"/>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0" name="Rectangle 263"/>
            <p:cNvSpPr>
              <a:spLocks noChangeArrowheads="1"/>
            </p:cNvSpPr>
            <p:nvPr/>
          </p:nvSpPr>
          <p:spPr bwMode="auto">
            <a:xfrm rot="16200000">
              <a:off x="1239838" y="3678238"/>
              <a:ext cx="869950"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P3-&gt;P4 Projection</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61" name="Rectangle 264"/>
            <p:cNvSpPr>
              <a:spLocks noChangeArrowheads="1"/>
            </p:cNvSpPr>
            <p:nvPr/>
          </p:nvSpPr>
          <p:spPr bwMode="auto">
            <a:xfrm>
              <a:off x="2033588" y="4422775"/>
              <a:ext cx="3770313" cy="70326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2" name="Rectangle 265"/>
            <p:cNvSpPr>
              <a:spLocks noChangeArrowheads="1"/>
            </p:cNvSpPr>
            <p:nvPr/>
          </p:nvSpPr>
          <p:spPr bwMode="auto">
            <a:xfrm>
              <a:off x="2033588" y="4422775"/>
              <a:ext cx="3770313" cy="703263"/>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3" name="Line 266"/>
            <p:cNvSpPr>
              <a:spLocks noChangeShapeType="1"/>
            </p:cNvSpPr>
            <p:nvPr/>
          </p:nvSpPr>
          <p:spPr bwMode="auto">
            <a:xfrm>
              <a:off x="2033588" y="4422775"/>
              <a:ext cx="37703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4" name="Line 267"/>
            <p:cNvSpPr>
              <a:spLocks noChangeShapeType="1"/>
            </p:cNvSpPr>
            <p:nvPr/>
          </p:nvSpPr>
          <p:spPr bwMode="auto">
            <a:xfrm>
              <a:off x="2033588" y="5126038"/>
              <a:ext cx="37703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5" name="Line 268"/>
            <p:cNvSpPr>
              <a:spLocks noChangeShapeType="1"/>
            </p:cNvSpPr>
            <p:nvPr/>
          </p:nvSpPr>
          <p:spPr bwMode="auto">
            <a:xfrm flipV="1">
              <a:off x="5803900" y="4422775"/>
              <a:ext cx="1588" cy="7032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6" name="Line 269"/>
            <p:cNvSpPr>
              <a:spLocks noChangeShapeType="1"/>
            </p:cNvSpPr>
            <p:nvPr/>
          </p:nvSpPr>
          <p:spPr bwMode="auto">
            <a:xfrm flipV="1">
              <a:off x="2033588" y="4422775"/>
              <a:ext cx="1588" cy="7032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7" name="Line 270"/>
            <p:cNvSpPr>
              <a:spLocks noChangeShapeType="1"/>
            </p:cNvSpPr>
            <p:nvPr/>
          </p:nvSpPr>
          <p:spPr bwMode="auto">
            <a:xfrm>
              <a:off x="2033588" y="5126038"/>
              <a:ext cx="37703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8" name="Line 271"/>
            <p:cNvSpPr>
              <a:spLocks noChangeShapeType="1"/>
            </p:cNvSpPr>
            <p:nvPr/>
          </p:nvSpPr>
          <p:spPr bwMode="auto">
            <a:xfrm flipV="1">
              <a:off x="2033588" y="4422775"/>
              <a:ext cx="1588" cy="7032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69" name="Line 272"/>
            <p:cNvSpPr>
              <a:spLocks noChangeShapeType="1"/>
            </p:cNvSpPr>
            <p:nvPr/>
          </p:nvSpPr>
          <p:spPr bwMode="auto">
            <a:xfrm flipV="1">
              <a:off x="2033588" y="5081588"/>
              <a:ext cx="1588" cy="4445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0" name="Line 273"/>
            <p:cNvSpPr>
              <a:spLocks noChangeShapeType="1"/>
            </p:cNvSpPr>
            <p:nvPr/>
          </p:nvSpPr>
          <p:spPr bwMode="auto">
            <a:xfrm>
              <a:off x="2033588" y="4422775"/>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1" name="Rectangle 274"/>
            <p:cNvSpPr>
              <a:spLocks noChangeArrowheads="1"/>
            </p:cNvSpPr>
            <p:nvPr/>
          </p:nvSpPr>
          <p:spPr bwMode="auto">
            <a:xfrm>
              <a:off x="2012950" y="5146675"/>
              <a:ext cx="101600"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72" name="Line 275"/>
            <p:cNvSpPr>
              <a:spLocks noChangeShapeType="1"/>
            </p:cNvSpPr>
            <p:nvPr/>
          </p:nvSpPr>
          <p:spPr bwMode="auto">
            <a:xfrm flipV="1">
              <a:off x="2411413" y="5081588"/>
              <a:ext cx="1588" cy="4445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3" name="Line 276"/>
            <p:cNvSpPr>
              <a:spLocks noChangeShapeType="1"/>
            </p:cNvSpPr>
            <p:nvPr/>
          </p:nvSpPr>
          <p:spPr bwMode="auto">
            <a:xfrm>
              <a:off x="2411413" y="4422775"/>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4" name="Rectangle 277"/>
            <p:cNvSpPr>
              <a:spLocks noChangeArrowheads="1"/>
            </p:cNvSpPr>
            <p:nvPr/>
          </p:nvSpPr>
          <p:spPr bwMode="auto">
            <a:xfrm>
              <a:off x="2338388" y="5146675"/>
              <a:ext cx="217488"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75" name="Line 278"/>
            <p:cNvSpPr>
              <a:spLocks noChangeShapeType="1"/>
            </p:cNvSpPr>
            <p:nvPr/>
          </p:nvSpPr>
          <p:spPr bwMode="auto">
            <a:xfrm flipV="1">
              <a:off x="2787650" y="5081588"/>
              <a:ext cx="1588" cy="4445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6" name="Line 279"/>
            <p:cNvSpPr>
              <a:spLocks noChangeShapeType="1"/>
            </p:cNvSpPr>
            <p:nvPr/>
          </p:nvSpPr>
          <p:spPr bwMode="auto">
            <a:xfrm>
              <a:off x="2787650" y="4422775"/>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7" name="Rectangle 280"/>
            <p:cNvSpPr>
              <a:spLocks noChangeArrowheads="1"/>
            </p:cNvSpPr>
            <p:nvPr/>
          </p:nvSpPr>
          <p:spPr bwMode="auto">
            <a:xfrm>
              <a:off x="2686050" y="5146675"/>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78" name="Line 281"/>
            <p:cNvSpPr>
              <a:spLocks noChangeShapeType="1"/>
            </p:cNvSpPr>
            <p:nvPr/>
          </p:nvSpPr>
          <p:spPr bwMode="auto">
            <a:xfrm flipV="1">
              <a:off x="3165475" y="5081588"/>
              <a:ext cx="1588" cy="4445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79" name="Line 282"/>
            <p:cNvSpPr>
              <a:spLocks noChangeShapeType="1"/>
            </p:cNvSpPr>
            <p:nvPr/>
          </p:nvSpPr>
          <p:spPr bwMode="auto">
            <a:xfrm>
              <a:off x="3165475" y="4422775"/>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0" name="Rectangle 283"/>
            <p:cNvSpPr>
              <a:spLocks noChangeArrowheads="1"/>
            </p:cNvSpPr>
            <p:nvPr/>
          </p:nvSpPr>
          <p:spPr bwMode="auto">
            <a:xfrm>
              <a:off x="3063875" y="5146675"/>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81" name="Line 284"/>
            <p:cNvSpPr>
              <a:spLocks noChangeShapeType="1"/>
            </p:cNvSpPr>
            <p:nvPr/>
          </p:nvSpPr>
          <p:spPr bwMode="auto">
            <a:xfrm flipV="1">
              <a:off x="3541713" y="5081588"/>
              <a:ext cx="1588" cy="4445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2" name="Line 285"/>
            <p:cNvSpPr>
              <a:spLocks noChangeShapeType="1"/>
            </p:cNvSpPr>
            <p:nvPr/>
          </p:nvSpPr>
          <p:spPr bwMode="auto">
            <a:xfrm>
              <a:off x="3541713" y="4422775"/>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3" name="Rectangle 286"/>
            <p:cNvSpPr>
              <a:spLocks noChangeArrowheads="1"/>
            </p:cNvSpPr>
            <p:nvPr/>
          </p:nvSpPr>
          <p:spPr bwMode="auto">
            <a:xfrm>
              <a:off x="3440113" y="5146675"/>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84" name="Line 287"/>
            <p:cNvSpPr>
              <a:spLocks noChangeShapeType="1"/>
            </p:cNvSpPr>
            <p:nvPr/>
          </p:nvSpPr>
          <p:spPr bwMode="auto">
            <a:xfrm flipV="1">
              <a:off x="3917950" y="5081588"/>
              <a:ext cx="1588" cy="4445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5" name="Line 288"/>
            <p:cNvSpPr>
              <a:spLocks noChangeShapeType="1"/>
            </p:cNvSpPr>
            <p:nvPr/>
          </p:nvSpPr>
          <p:spPr bwMode="auto">
            <a:xfrm>
              <a:off x="3917950" y="4422775"/>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6" name="Rectangle 289"/>
            <p:cNvSpPr>
              <a:spLocks noChangeArrowheads="1"/>
            </p:cNvSpPr>
            <p:nvPr/>
          </p:nvSpPr>
          <p:spPr bwMode="auto">
            <a:xfrm>
              <a:off x="3817938" y="5146675"/>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87" name="Line 290"/>
            <p:cNvSpPr>
              <a:spLocks noChangeShapeType="1"/>
            </p:cNvSpPr>
            <p:nvPr/>
          </p:nvSpPr>
          <p:spPr bwMode="auto">
            <a:xfrm flipV="1">
              <a:off x="4295775" y="5081588"/>
              <a:ext cx="1588" cy="4445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8" name="Line 291"/>
            <p:cNvSpPr>
              <a:spLocks noChangeShapeType="1"/>
            </p:cNvSpPr>
            <p:nvPr/>
          </p:nvSpPr>
          <p:spPr bwMode="auto">
            <a:xfrm>
              <a:off x="4295775" y="4422775"/>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89" name="Rectangle 292"/>
            <p:cNvSpPr>
              <a:spLocks noChangeArrowheads="1"/>
            </p:cNvSpPr>
            <p:nvPr/>
          </p:nvSpPr>
          <p:spPr bwMode="auto">
            <a:xfrm>
              <a:off x="4194175" y="5146675"/>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0" name="Line 293"/>
            <p:cNvSpPr>
              <a:spLocks noChangeShapeType="1"/>
            </p:cNvSpPr>
            <p:nvPr/>
          </p:nvSpPr>
          <p:spPr bwMode="auto">
            <a:xfrm flipV="1">
              <a:off x="4672013" y="5081588"/>
              <a:ext cx="1588" cy="4445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91" name="Line 294"/>
            <p:cNvSpPr>
              <a:spLocks noChangeShapeType="1"/>
            </p:cNvSpPr>
            <p:nvPr/>
          </p:nvSpPr>
          <p:spPr bwMode="auto">
            <a:xfrm>
              <a:off x="4672013" y="4422775"/>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92" name="Rectangle 295"/>
            <p:cNvSpPr>
              <a:spLocks noChangeArrowheads="1"/>
            </p:cNvSpPr>
            <p:nvPr/>
          </p:nvSpPr>
          <p:spPr bwMode="auto">
            <a:xfrm>
              <a:off x="4570413" y="5146675"/>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3" name="Line 296"/>
            <p:cNvSpPr>
              <a:spLocks noChangeShapeType="1"/>
            </p:cNvSpPr>
            <p:nvPr/>
          </p:nvSpPr>
          <p:spPr bwMode="auto">
            <a:xfrm flipV="1">
              <a:off x="5049838" y="5081588"/>
              <a:ext cx="1588" cy="4445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94" name="Line 297"/>
            <p:cNvSpPr>
              <a:spLocks noChangeShapeType="1"/>
            </p:cNvSpPr>
            <p:nvPr/>
          </p:nvSpPr>
          <p:spPr bwMode="auto">
            <a:xfrm>
              <a:off x="5049838" y="4422775"/>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95" name="Rectangle 298"/>
            <p:cNvSpPr>
              <a:spLocks noChangeArrowheads="1"/>
            </p:cNvSpPr>
            <p:nvPr/>
          </p:nvSpPr>
          <p:spPr bwMode="auto">
            <a:xfrm>
              <a:off x="4948238" y="5146675"/>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6" name="Line 299"/>
            <p:cNvSpPr>
              <a:spLocks noChangeShapeType="1"/>
            </p:cNvSpPr>
            <p:nvPr/>
          </p:nvSpPr>
          <p:spPr bwMode="auto">
            <a:xfrm flipV="1">
              <a:off x="5426075" y="5081588"/>
              <a:ext cx="1588" cy="4445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97" name="Line 300"/>
            <p:cNvSpPr>
              <a:spLocks noChangeShapeType="1"/>
            </p:cNvSpPr>
            <p:nvPr/>
          </p:nvSpPr>
          <p:spPr bwMode="auto">
            <a:xfrm>
              <a:off x="5426075" y="4422775"/>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98" name="Rectangle 301"/>
            <p:cNvSpPr>
              <a:spLocks noChangeArrowheads="1"/>
            </p:cNvSpPr>
            <p:nvPr/>
          </p:nvSpPr>
          <p:spPr bwMode="auto">
            <a:xfrm>
              <a:off x="5324475" y="5146675"/>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99" name="Line 302"/>
            <p:cNvSpPr>
              <a:spLocks noChangeShapeType="1"/>
            </p:cNvSpPr>
            <p:nvPr/>
          </p:nvSpPr>
          <p:spPr bwMode="auto">
            <a:xfrm flipV="1">
              <a:off x="5803900" y="5081588"/>
              <a:ext cx="1588" cy="4445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0" name="Line 303"/>
            <p:cNvSpPr>
              <a:spLocks noChangeShapeType="1"/>
            </p:cNvSpPr>
            <p:nvPr/>
          </p:nvSpPr>
          <p:spPr bwMode="auto">
            <a:xfrm>
              <a:off x="5803900" y="4422775"/>
              <a:ext cx="1588" cy="3492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1" name="Rectangle 304"/>
            <p:cNvSpPr>
              <a:spLocks noChangeArrowheads="1"/>
            </p:cNvSpPr>
            <p:nvPr/>
          </p:nvSpPr>
          <p:spPr bwMode="auto">
            <a:xfrm>
              <a:off x="5702300" y="5146675"/>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02" name="Line 305"/>
            <p:cNvSpPr>
              <a:spLocks noChangeShapeType="1"/>
            </p:cNvSpPr>
            <p:nvPr/>
          </p:nvSpPr>
          <p:spPr bwMode="auto">
            <a:xfrm>
              <a:off x="2033588" y="5126038"/>
              <a:ext cx="36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3" name="Line 306"/>
            <p:cNvSpPr>
              <a:spLocks noChangeShapeType="1"/>
            </p:cNvSpPr>
            <p:nvPr/>
          </p:nvSpPr>
          <p:spPr bwMode="auto">
            <a:xfrm flipH="1">
              <a:off x="5759450" y="5126038"/>
              <a:ext cx="4445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4" name="Rectangle 307"/>
            <p:cNvSpPr>
              <a:spLocks noChangeArrowheads="1"/>
            </p:cNvSpPr>
            <p:nvPr/>
          </p:nvSpPr>
          <p:spPr bwMode="auto">
            <a:xfrm>
              <a:off x="1773238" y="5067300"/>
              <a:ext cx="304800"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05" name="Line 308"/>
            <p:cNvSpPr>
              <a:spLocks noChangeShapeType="1"/>
            </p:cNvSpPr>
            <p:nvPr/>
          </p:nvSpPr>
          <p:spPr bwMode="auto">
            <a:xfrm>
              <a:off x="2033588" y="4886325"/>
              <a:ext cx="36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6" name="Line 309"/>
            <p:cNvSpPr>
              <a:spLocks noChangeShapeType="1"/>
            </p:cNvSpPr>
            <p:nvPr/>
          </p:nvSpPr>
          <p:spPr bwMode="auto">
            <a:xfrm flipH="1">
              <a:off x="5759450" y="4886325"/>
              <a:ext cx="4445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7" name="Rectangle 310"/>
            <p:cNvSpPr>
              <a:spLocks noChangeArrowheads="1"/>
            </p:cNvSpPr>
            <p:nvPr/>
          </p:nvSpPr>
          <p:spPr bwMode="auto">
            <a:xfrm>
              <a:off x="1954213" y="4827588"/>
              <a:ext cx="101600"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08" name="Line 311"/>
            <p:cNvSpPr>
              <a:spLocks noChangeShapeType="1"/>
            </p:cNvSpPr>
            <p:nvPr/>
          </p:nvSpPr>
          <p:spPr bwMode="auto">
            <a:xfrm>
              <a:off x="2033588" y="4654550"/>
              <a:ext cx="36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9" name="Line 312"/>
            <p:cNvSpPr>
              <a:spLocks noChangeShapeType="1"/>
            </p:cNvSpPr>
            <p:nvPr/>
          </p:nvSpPr>
          <p:spPr bwMode="auto">
            <a:xfrm flipH="1">
              <a:off x="5759450" y="4654550"/>
              <a:ext cx="4445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10" name="Rectangle 313"/>
            <p:cNvSpPr>
              <a:spLocks noChangeArrowheads="1"/>
            </p:cNvSpPr>
            <p:nvPr/>
          </p:nvSpPr>
          <p:spPr bwMode="auto">
            <a:xfrm>
              <a:off x="1801813" y="4595813"/>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11" name="Line 314"/>
            <p:cNvSpPr>
              <a:spLocks noChangeShapeType="1"/>
            </p:cNvSpPr>
            <p:nvPr/>
          </p:nvSpPr>
          <p:spPr bwMode="auto">
            <a:xfrm>
              <a:off x="2033588" y="4422775"/>
              <a:ext cx="36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12" name="Line 315"/>
            <p:cNvSpPr>
              <a:spLocks noChangeShapeType="1"/>
            </p:cNvSpPr>
            <p:nvPr/>
          </p:nvSpPr>
          <p:spPr bwMode="auto">
            <a:xfrm flipH="1">
              <a:off x="5759450" y="4422775"/>
              <a:ext cx="4445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13" name="Rectangle 316"/>
            <p:cNvSpPr>
              <a:spLocks noChangeArrowheads="1"/>
            </p:cNvSpPr>
            <p:nvPr/>
          </p:nvSpPr>
          <p:spPr bwMode="auto">
            <a:xfrm>
              <a:off x="1801813" y="4364038"/>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14" name="Line 317"/>
            <p:cNvSpPr>
              <a:spLocks noChangeShapeType="1"/>
            </p:cNvSpPr>
            <p:nvPr/>
          </p:nvSpPr>
          <p:spPr bwMode="auto">
            <a:xfrm>
              <a:off x="2033588" y="4422775"/>
              <a:ext cx="37703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15" name="Line 318"/>
            <p:cNvSpPr>
              <a:spLocks noChangeShapeType="1"/>
            </p:cNvSpPr>
            <p:nvPr/>
          </p:nvSpPr>
          <p:spPr bwMode="auto">
            <a:xfrm>
              <a:off x="2033588" y="5126038"/>
              <a:ext cx="37703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16" name="Line 319"/>
            <p:cNvSpPr>
              <a:spLocks noChangeShapeType="1"/>
            </p:cNvSpPr>
            <p:nvPr/>
          </p:nvSpPr>
          <p:spPr bwMode="auto">
            <a:xfrm flipV="1">
              <a:off x="5803900" y="4422775"/>
              <a:ext cx="1588" cy="7032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17" name="Line 320"/>
            <p:cNvSpPr>
              <a:spLocks noChangeShapeType="1"/>
            </p:cNvSpPr>
            <p:nvPr/>
          </p:nvSpPr>
          <p:spPr bwMode="auto">
            <a:xfrm flipV="1">
              <a:off x="2033588" y="4422775"/>
              <a:ext cx="1588" cy="7032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18" name="Freeform 321"/>
            <p:cNvSpPr>
              <a:spLocks/>
            </p:cNvSpPr>
            <p:nvPr/>
          </p:nvSpPr>
          <p:spPr bwMode="auto">
            <a:xfrm>
              <a:off x="2033588" y="4538663"/>
              <a:ext cx="595313" cy="412750"/>
            </a:xfrm>
            <a:custGeom>
              <a:avLst/>
              <a:gdLst/>
              <a:ahLst/>
              <a:cxnLst>
                <a:cxn ang="0">
                  <a:pos x="9" y="233"/>
                </a:cxn>
                <a:cxn ang="0">
                  <a:pos x="14" y="233"/>
                </a:cxn>
                <a:cxn ang="0">
                  <a:pos x="28" y="242"/>
                </a:cxn>
                <a:cxn ang="0">
                  <a:pos x="37" y="246"/>
                </a:cxn>
                <a:cxn ang="0">
                  <a:pos x="46" y="255"/>
                </a:cxn>
                <a:cxn ang="0">
                  <a:pos x="50" y="255"/>
                </a:cxn>
                <a:cxn ang="0">
                  <a:pos x="55" y="260"/>
                </a:cxn>
                <a:cxn ang="0">
                  <a:pos x="69" y="251"/>
                </a:cxn>
                <a:cxn ang="0">
                  <a:pos x="82" y="233"/>
                </a:cxn>
                <a:cxn ang="0">
                  <a:pos x="87" y="228"/>
                </a:cxn>
                <a:cxn ang="0">
                  <a:pos x="96" y="223"/>
                </a:cxn>
                <a:cxn ang="0">
                  <a:pos x="110" y="223"/>
                </a:cxn>
                <a:cxn ang="0">
                  <a:pos x="124" y="223"/>
                </a:cxn>
                <a:cxn ang="0">
                  <a:pos x="137" y="223"/>
                </a:cxn>
                <a:cxn ang="0">
                  <a:pos x="156" y="223"/>
                </a:cxn>
                <a:cxn ang="0">
                  <a:pos x="165" y="223"/>
                </a:cxn>
                <a:cxn ang="0">
                  <a:pos x="169" y="223"/>
                </a:cxn>
                <a:cxn ang="0">
                  <a:pos x="178" y="223"/>
                </a:cxn>
                <a:cxn ang="0">
                  <a:pos x="187" y="223"/>
                </a:cxn>
                <a:cxn ang="0">
                  <a:pos x="197" y="223"/>
                </a:cxn>
                <a:cxn ang="0">
                  <a:pos x="201" y="219"/>
                </a:cxn>
                <a:cxn ang="0">
                  <a:pos x="206" y="223"/>
                </a:cxn>
                <a:cxn ang="0">
                  <a:pos x="210" y="219"/>
                </a:cxn>
                <a:cxn ang="0">
                  <a:pos x="219" y="219"/>
                </a:cxn>
                <a:cxn ang="0">
                  <a:pos x="233" y="219"/>
                </a:cxn>
                <a:cxn ang="0">
                  <a:pos x="242" y="219"/>
                </a:cxn>
                <a:cxn ang="0">
                  <a:pos x="247" y="219"/>
                </a:cxn>
                <a:cxn ang="0">
                  <a:pos x="261" y="219"/>
                </a:cxn>
                <a:cxn ang="0">
                  <a:pos x="265" y="223"/>
                </a:cxn>
                <a:cxn ang="0">
                  <a:pos x="270" y="219"/>
                </a:cxn>
                <a:cxn ang="0">
                  <a:pos x="279" y="219"/>
                </a:cxn>
                <a:cxn ang="0">
                  <a:pos x="288" y="223"/>
                </a:cxn>
                <a:cxn ang="0">
                  <a:pos x="297" y="233"/>
                </a:cxn>
                <a:cxn ang="0">
                  <a:pos x="315" y="228"/>
                </a:cxn>
                <a:cxn ang="0">
                  <a:pos x="320" y="223"/>
                </a:cxn>
                <a:cxn ang="0">
                  <a:pos x="329" y="219"/>
                </a:cxn>
                <a:cxn ang="0">
                  <a:pos x="334" y="223"/>
                </a:cxn>
                <a:cxn ang="0">
                  <a:pos x="347" y="219"/>
                </a:cxn>
                <a:cxn ang="0">
                  <a:pos x="352" y="219"/>
                </a:cxn>
                <a:cxn ang="0">
                  <a:pos x="356" y="219"/>
                </a:cxn>
                <a:cxn ang="0">
                  <a:pos x="366" y="251"/>
                </a:cxn>
                <a:cxn ang="0">
                  <a:pos x="370" y="100"/>
                </a:cxn>
              </a:cxnLst>
              <a:rect l="0" t="0" r="r" b="b"/>
              <a:pathLst>
                <a:path w="375" h="260">
                  <a:moveTo>
                    <a:pt x="0" y="228"/>
                  </a:moveTo>
                  <a:lnTo>
                    <a:pt x="5" y="228"/>
                  </a:lnTo>
                  <a:lnTo>
                    <a:pt x="9" y="233"/>
                  </a:lnTo>
                  <a:lnTo>
                    <a:pt x="9" y="228"/>
                  </a:lnTo>
                  <a:lnTo>
                    <a:pt x="9" y="233"/>
                  </a:lnTo>
                  <a:lnTo>
                    <a:pt x="14" y="233"/>
                  </a:lnTo>
                  <a:lnTo>
                    <a:pt x="19" y="237"/>
                  </a:lnTo>
                  <a:lnTo>
                    <a:pt x="23" y="237"/>
                  </a:lnTo>
                  <a:lnTo>
                    <a:pt x="28" y="242"/>
                  </a:lnTo>
                  <a:lnTo>
                    <a:pt x="32" y="246"/>
                  </a:lnTo>
                  <a:lnTo>
                    <a:pt x="37" y="242"/>
                  </a:lnTo>
                  <a:lnTo>
                    <a:pt x="37" y="246"/>
                  </a:lnTo>
                  <a:lnTo>
                    <a:pt x="46" y="255"/>
                  </a:lnTo>
                  <a:lnTo>
                    <a:pt x="41" y="255"/>
                  </a:lnTo>
                  <a:lnTo>
                    <a:pt x="46" y="255"/>
                  </a:lnTo>
                  <a:lnTo>
                    <a:pt x="50" y="260"/>
                  </a:lnTo>
                  <a:lnTo>
                    <a:pt x="50" y="255"/>
                  </a:lnTo>
                  <a:lnTo>
                    <a:pt x="50" y="255"/>
                  </a:lnTo>
                  <a:lnTo>
                    <a:pt x="55" y="260"/>
                  </a:lnTo>
                  <a:lnTo>
                    <a:pt x="55" y="255"/>
                  </a:lnTo>
                  <a:lnTo>
                    <a:pt x="55" y="260"/>
                  </a:lnTo>
                  <a:lnTo>
                    <a:pt x="60" y="260"/>
                  </a:lnTo>
                  <a:lnTo>
                    <a:pt x="64" y="255"/>
                  </a:lnTo>
                  <a:lnTo>
                    <a:pt x="69" y="251"/>
                  </a:lnTo>
                  <a:lnTo>
                    <a:pt x="78" y="242"/>
                  </a:lnTo>
                  <a:lnTo>
                    <a:pt x="78" y="237"/>
                  </a:lnTo>
                  <a:lnTo>
                    <a:pt x="82" y="233"/>
                  </a:lnTo>
                  <a:lnTo>
                    <a:pt x="87" y="228"/>
                  </a:lnTo>
                  <a:lnTo>
                    <a:pt x="87" y="233"/>
                  </a:lnTo>
                  <a:lnTo>
                    <a:pt x="87" y="228"/>
                  </a:lnTo>
                  <a:lnTo>
                    <a:pt x="92" y="223"/>
                  </a:lnTo>
                  <a:lnTo>
                    <a:pt x="96" y="228"/>
                  </a:lnTo>
                  <a:lnTo>
                    <a:pt x="96" y="223"/>
                  </a:lnTo>
                  <a:lnTo>
                    <a:pt x="101" y="223"/>
                  </a:lnTo>
                  <a:lnTo>
                    <a:pt x="105" y="223"/>
                  </a:lnTo>
                  <a:lnTo>
                    <a:pt x="110" y="223"/>
                  </a:lnTo>
                  <a:lnTo>
                    <a:pt x="114" y="223"/>
                  </a:lnTo>
                  <a:lnTo>
                    <a:pt x="119" y="223"/>
                  </a:lnTo>
                  <a:lnTo>
                    <a:pt x="124" y="223"/>
                  </a:lnTo>
                  <a:lnTo>
                    <a:pt x="128" y="223"/>
                  </a:lnTo>
                  <a:lnTo>
                    <a:pt x="133" y="223"/>
                  </a:lnTo>
                  <a:lnTo>
                    <a:pt x="137" y="223"/>
                  </a:lnTo>
                  <a:lnTo>
                    <a:pt x="142" y="223"/>
                  </a:lnTo>
                  <a:lnTo>
                    <a:pt x="146" y="223"/>
                  </a:lnTo>
                  <a:lnTo>
                    <a:pt x="156" y="223"/>
                  </a:lnTo>
                  <a:lnTo>
                    <a:pt x="151" y="223"/>
                  </a:lnTo>
                  <a:lnTo>
                    <a:pt x="156" y="223"/>
                  </a:lnTo>
                  <a:lnTo>
                    <a:pt x="165" y="223"/>
                  </a:lnTo>
                  <a:lnTo>
                    <a:pt x="160" y="223"/>
                  </a:lnTo>
                  <a:lnTo>
                    <a:pt x="165" y="223"/>
                  </a:lnTo>
                  <a:lnTo>
                    <a:pt x="169" y="223"/>
                  </a:lnTo>
                  <a:lnTo>
                    <a:pt x="174" y="223"/>
                  </a:lnTo>
                  <a:lnTo>
                    <a:pt x="183" y="223"/>
                  </a:lnTo>
                  <a:lnTo>
                    <a:pt x="178" y="223"/>
                  </a:lnTo>
                  <a:lnTo>
                    <a:pt x="183" y="223"/>
                  </a:lnTo>
                  <a:lnTo>
                    <a:pt x="192" y="223"/>
                  </a:lnTo>
                  <a:lnTo>
                    <a:pt x="187" y="223"/>
                  </a:lnTo>
                  <a:lnTo>
                    <a:pt x="192" y="223"/>
                  </a:lnTo>
                  <a:lnTo>
                    <a:pt x="197" y="219"/>
                  </a:lnTo>
                  <a:lnTo>
                    <a:pt x="197" y="223"/>
                  </a:lnTo>
                  <a:lnTo>
                    <a:pt x="197" y="219"/>
                  </a:lnTo>
                  <a:lnTo>
                    <a:pt x="201" y="223"/>
                  </a:lnTo>
                  <a:lnTo>
                    <a:pt x="201" y="219"/>
                  </a:lnTo>
                  <a:lnTo>
                    <a:pt x="201" y="223"/>
                  </a:lnTo>
                  <a:lnTo>
                    <a:pt x="206" y="219"/>
                  </a:lnTo>
                  <a:lnTo>
                    <a:pt x="206" y="223"/>
                  </a:lnTo>
                  <a:lnTo>
                    <a:pt x="206" y="219"/>
                  </a:lnTo>
                  <a:lnTo>
                    <a:pt x="210" y="223"/>
                  </a:lnTo>
                  <a:lnTo>
                    <a:pt x="210" y="219"/>
                  </a:lnTo>
                  <a:lnTo>
                    <a:pt x="210" y="223"/>
                  </a:lnTo>
                  <a:lnTo>
                    <a:pt x="215" y="219"/>
                  </a:lnTo>
                  <a:lnTo>
                    <a:pt x="219" y="219"/>
                  </a:lnTo>
                  <a:lnTo>
                    <a:pt x="224" y="223"/>
                  </a:lnTo>
                  <a:lnTo>
                    <a:pt x="224" y="219"/>
                  </a:lnTo>
                  <a:lnTo>
                    <a:pt x="233" y="219"/>
                  </a:lnTo>
                  <a:lnTo>
                    <a:pt x="233" y="219"/>
                  </a:lnTo>
                  <a:lnTo>
                    <a:pt x="238" y="223"/>
                  </a:lnTo>
                  <a:lnTo>
                    <a:pt x="242" y="219"/>
                  </a:lnTo>
                  <a:lnTo>
                    <a:pt x="242" y="223"/>
                  </a:lnTo>
                  <a:lnTo>
                    <a:pt x="242" y="219"/>
                  </a:lnTo>
                  <a:lnTo>
                    <a:pt x="247" y="219"/>
                  </a:lnTo>
                  <a:lnTo>
                    <a:pt x="251" y="219"/>
                  </a:lnTo>
                  <a:lnTo>
                    <a:pt x="256" y="223"/>
                  </a:lnTo>
                  <a:lnTo>
                    <a:pt x="261" y="219"/>
                  </a:lnTo>
                  <a:lnTo>
                    <a:pt x="261" y="223"/>
                  </a:lnTo>
                  <a:lnTo>
                    <a:pt x="261" y="219"/>
                  </a:lnTo>
                  <a:lnTo>
                    <a:pt x="265" y="223"/>
                  </a:lnTo>
                  <a:lnTo>
                    <a:pt x="265" y="219"/>
                  </a:lnTo>
                  <a:lnTo>
                    <a:pt x="265" y="223"/>
                  </a:lnTo>
                  <a:lnTo>
                    <a:pt x="270" y="219"/>
                  </a:lnTo>
                  <a:lnTo>
                    <a:pt x="274" y="219"/>
                  </a:lnTo>
                  <a:lnTo>
                    <a:pt x="279" y="223"/>
                  </a:lnTo>
                  <a:lnTo>
                    <a:pt x="279" y="219"/>
                  </a:lnTo>
                  <a:lnTo>
                    <a:pt x="279" y="223"/>
                  </a:lnTo>
                  <a:lnTo>
                    <a:pt x="283" y="223"/>
                  </a:lnTo>
                  <a:lnTo>
                    <a:pt x="288" y="223"/>
                  </a:lnTo>
                  <a:lnTo>
                    <a:pt x="297" y="233"/>
                  </a:lnTo>
                  <a:lnTo>
                    <a:pt x="293" y="233"/>
                  </a:lnTo>
                  <a:lnTo>
                    <a:pt x="297" y="233"/>
                  </a:lnTo>
                  <a:lnTo>
                    <a:pt x="302" y="237"/>
                  </a:lnTo>
                  <a:lnTo>
                    <a:pt x="306" y="237"/>
                  </a:lnTo>
                  <a:lnTo>
                    <a:pt x="315" y="228"/>
                  </a:lnTo>
                  <a:lnTo>
                    <a:pt x="315" y="223"/>
                  </a:lnTo>
                  <a:lnTo>
                    <a:pt x="320" y="219"/>
                  </a:lnTo>
                  <a:lnTo>
                    <a:pt x="320" y="223"/>
                  </a:lnTo>
                  <a:lnTo>
                    <a:pt x="320" y="219"/>
                  </a:lnTo>
                  <a:lnTo>
                    <a:pt x="324" y="219"/>
                  </a:lnTo>
                  <a:lnTo>
                    <a:pt x="329" y="219"/>
                  </a:lnTo>
                  <a:lnTo>
                    <a:pt x="334" y="223"/>
                  </a:lnTo>
                  <a:lnTo>
                    <a:pt x="334" y="219"/>
                  </a:lnTo>
                  <a:lnTo>
                    <a:pt x="334" y="223"/>
                  </a:lnTo>
                  <a:lnTo>
                    <a:pt x="338" y="219"/>
                  </a:lnTo>
                  <a:lnTo>
                    <a:pt x="343" y="214"/>
                  </a:lnTo>
                  <a:lnTo>
                    <a:pt x="347" y="219"/>
                  </a:lnTo>
                  <a:lnTo>
                    <a:pt x="347" y="219"/>
                  </a:lnTo>
                  <a:lnTo>
                    <a:pt x="347" y="214"/>
                  </a:lnTo>
                  <a:lnTo>
                    <a:pt x="352" y="219"/>
                  </a:lnTo>
                  <a:lnTo>
                    <a:pt x="352" y="219"/>
                  </a:lnTo>
                  <a:lnTo>
                    <a:pt x="352" y="214"/>
                  </a:lnTo>
                  <a:lnTo>
                    <a:pt x="356" y="219"/>
                  </a:lnTo>
                  <a:lnTo>
                    <a:pt x="361" y="214"/>
                  </a:lnTo>
                  <a:lnTo>
                    <a:pt x="361" y="246"/>
                  </a:lnTo>
                  <a:lnTo>
                    <a:pt x="366" y="251"/>
                  </a:lnTo>
                  <a:lnTo>
                    <a:pt x="366" y="233"/>
                  </a:lnTo>
                  <a:lnTo>
                    <a:pt x="370" y="223"/>
                  </a:lnTo>
                  <a:lnTo>
                    <a:pt x="370" y="100"/>
                  </a:lnTo>
                  <a:lnTo>
                    <a:pt x="375" y="86"/>
                  </a:lnTo>
                  <a:lnTo>
                    <a:pt x="375" y="0"/>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19" name="Freeform 322"/>
            <p:cNvSpPr>
              <a:spLocks/>
            </p:cNvSpPr>
            <p:nvPr/>
          </p:nvSpPr>
          <p:spPr bwMode="auto">
            <a:xfrm>
              <a:off x="2628900" y="4538663"/>
              <a:ext cx="593725" cy="434975"/>
            </a:xfrm>
            <a:custGeom>
              <a:avLst/>
              <a:gdLst/>
              <a:ahLst/>
              <a:cxnLst>
                <a:cxn ang="0">
                  <a:pos x="4" y="0"/>
                </a:cxn>
                <a:cxn ang="0">
                  <a:pos x="9" y="64"/>
                </a:cxn>
                <a:cxn ang="0">
                  <a:pos x="18" y="159"/>
                </a:cxn>
                <a:cxn ang="0">
                  <a:pos x="23" y="219"/>
                </a:cxn>
                <a:cxn ang="0">
                  <a:pos x="36" y="228"/>
                </a:cxn>
                <a:cxn ang="0">
                  <a:pos x="45" y="233"/>
                </a:cxn>
                <a:cxn ang="0">
                  <a:pos x="50" y="233"/>
                </a:cxn>
                <a:cxn ang="0">
                  <a:pos x="64" y="242"/>
                </a:cxn>
                <a:cxn ang="0">
                  <a:pos x="68" y="242"/>
                </a:cxn>
                <a:cxn ang="0">
                  <a:pos x="82" y="246"/>
                </a:cxn>
                <a:cxn ang="0">
                  <a:pos x="86" y="251"/>
                </a:cxn>
                <a:cxn ang="0">
                  <a:pos x="100" y="260"/>
                </a:cxn>
                <a:cxn ang="0">
                  <a:pos x="114" y="274"/>
                </a:cxn>
                <a:cxn ang="0">
                  <a:pos x="123" y="274"/>
                </a:cxn>
                <a:cxn ang="0">
                  <a:pos x="137" y="255"/>
                </a:cxn>
                <a:cxn ang="0">
                  <a:pos x="141" y="246"/>
                </a:cxn>
                <a:cxn ang="0">
                  <a:pos x="155" y="233"/>
                </a:cxn>
                <a:cxn ang="0">
                  <a:pos x="164" y="228"/>
                </a:cxn>
                <a:cxn ang="0">
                  <a:pos x="173" y="228"/>
                </a:cxn>
                <a:cxn ang="0">
                  <a:pos x="187" y="228"/>
                </a:cxn>
                <a:cxn ang="0">
                  <a:pos x="196" y="228"/>
                </a:cxn>
                <a:cxn ang="0">
                  <a:pos x="205" y="233"/>
                </a:cxn>
                <a:cxn ang="0">
                  <a:pos x="210" y="228"/>
                </a:cxn>
                <a:cxn ang="0">
                  <a:pos x="214" y="233"/>
                </a:cxn>
                <a:cxn ang="0">
                  <a:pos x="219" y="228"/>
                </a:cxn>
                <a:cxn ang="0">
                  <a:pos x="228" y="233"/>
                </a:cxn>
                <a:cxn ang="0">
                  <a:pos x="233" y="228"/>
                </a:cxn>
                <a:cxn ang="0">
                  <a:pos x="246" y="228"/>
                </a:cxn>
                <a:cxn ang="0">
                  <a:pos x="265" y="228"/>
                </a:cxn>
                <a:cxn ang="0">
                  <a:pos x="269" y="228"/>
                </a:cxn>
                <a:cxn ang="0">
                  <a:pos x="274" y="223"/>
                </a:cxn>
                <a:cxn ang="0">
                  <a:pos x="278" y="223"/>
                </a:cxn>
                <a:cxn ang="0">
                  <a:pos x="283" y="228"/>
                </a:cxn>
                <a:cxn ang="0">
                  <a:pos x="292" y="223"/>
                </a:cxn>
                <a:cxn ang="0">
                  <a:pos x="297" y="228"/>
                </a:cxn>
                <a:cxn ang="0">
                  <a:pos x="306" y="228"/>
                </a:cxn>
                <a:cxn ang="0">
                  <a:pos x="315" y="223"/>
                </a:cxn>
                <a:cxn ang="0">
                  <a:pos x="328" y="223"/>
                </a:cxn>
                <a:cxn ang="0">
                  <a:pos x="333" y="223"/>
                </a:cxn>
                <a:cxn ang="0">
                  <a:pos x="342" y="228"/>
                </a:cxn>
                <a:cxn ang="0">
                  <a:pos x="356" y="237"/>
                </a:cxn>
                <a:cxn ang="0">
                  <a:pos x="370" y="228"/>
                </a:cxn>
              </a:cxnLst>
              <a:rect l="0" t="0" r="r" b="b"/>
              <a:pathLst>
                <a:path w="374" h="274">
                  <a:moveTo>
                    <a:pt x="0" y="0"/>
                  </a:moveTo>
                  <a:lnTo>
                    <a:pt x="4" y="4"/>
                  </a:lnTo>
                  <a:lnTo>
                    <a:pt x="4" y="0"/>
                  </a:lnTo>
                  <a:lnTo>
                    <a:pt x="4" y="9"/>
                  </a:lnTo>
                  <a:lnTo>
                    <a:pt x="9" y="13"/>
                  </a:lnTo>
                  <a:lnTo>
                    <a:pt x="9" y="64"/>
                  </a:lnTo>
                  <a:lnTo>
                    <a:pt x="13" y="73"/>
                  </a:lnTo>
                  <a:lnTo>
                    <a:pt x="13" y="155"/>
                  </a:lnTo>
                  <a:lnTo>
                    <a:pt x="18" y="159"/>
                  </a:lnTo>
                  <a:lnTo>
                    <a:pt x="18" y="205"/>
                  </a:lnTo>
                  <a:lnTo>
                    <a:pt x="23" y="210"/>
                  </a:lnTo>
                  <a:lnTo>
                    <a:pt x="23" y="219"/>
                  </a:lnTo>
                  <a:lnTo>
                    <a:pt x="27" y="223"/>
                  </a:lnTo>
                  <a:lnTo>
                    <a:pt x="32" y="223"/>
                  </a:lnTo>
                  <a:lnTo>
                    <a:pt x="36" y="228"/>
                  </a:lnTo>
                  <a:lnTo>
                    <a:pt x="41" y="233"/>
                  </a:lnTo>
                  <a:lnTo>
                    <a:pt x="41" y="228"/>
                  </a:lnTo>
                  <a:lnTo>
                    <a:pt x="45" y="233"/>
                  </a:lnTo>
                  <a:lnTo>
                    <a:pt x="45" y="228"/>
                  </a:lnTo>
                  <a:lnTo>
                    <a:pt x="45" y="233"/>
                  </a:lnTo>
                  <a:lnTo>
                    <a:pt x="50" y="233"/>
                  </a:lnTo>
                  <a:lnTo>
                    <a:pt x="54" y="237"/>
                  </a:lnTo>
                  <a:lnTo>
                    <a:pt x="59" y="237"/>
                  </a:lnTo>
                  <a:lnTo>
                    <a:pt x="64" y="242"/>
                  </a:lnTo>
                  <a:lnTo>
                    <a:pt x="68" y="237"/>
                  </a:lnTo>
                  <a:lnTo>
                    <a:pt x="68" y="242"/>
                  </a:lnTo>
                  <a:lnTo>
                    <a:pt x="68" y="242"/>
                  </a:lnTo>
                  <a:lnTo>
                    <a:pt x="73" y="242"/>
                  </a:lnTo>
                  <a:lnTo>
                    <a:pt x="77" y="246"/>
                  </a:lnTo>
                  <a:lnTo>
                    <a:pt x="82" y="246"/>
                  </a:lnTo>
                  <a:lnTo>
                    <a:pt x="86" y="251"/>
                  </a:lnTo>
                  <a:lnTo>
                    <a:pt x="86" y="246"/>
                  </a:lnTo>
                  <a:lnTo>
                    <a:pt x="86" y="251"/>
                  </a:lnTo>
                  <a:lnTo>
                    <a:pt x="91" y="255"/>
                  </a:lnTo>
                  <a:lnTo>
                    <a:pt x="96" y="255"/>
                  </a:lnTo>
                  <a:lnTo>
                    <a:pt x="100" y="260"/>
                  </a:lnTo>
                  <a:lnTo>
                    <a:pt x="105" y="265"/>
                  </a:lnTo>
                  <a:lnTo>
                    <a:pt x="109" y="269"/>
                  </a:lnTo>
                  <a:lnTo>
                    <a:pt x="114" y="274"/>
                  </a:lnTo>
                  <a:lnTo>
                    <a:pt x="118" y="274"/>
                  </a:lnTo>
                  <a:lnTo>
                    <a:pt x="123" y="269"/>
                  </a:lnTo>
                  <a:lnTo>
                    <a:pt x="123" y="274"/>
                  </a:lnTo>
                  <a:lnTo>
                    <a:pt x="132" y="265"/>
                  </a:lnTo>
                  <a:lnTo>
                    <a:pt x="132" y="260"/>
                  </a:lnTo>
                  <a:lnTo>
                    <a:pt x="137" y="255"/>
                  </a:lnTo>
                  <a:lnTo>
                    <a:pt x="137" y="260"/>
                  </a:lnTo>
                  <a:lnTo>
                    <a:pt x="137" y="251"/>
                  </a:lnTo>
                  <a:lnTo>
                    <a:pt x="141" y="246"/>
                  </a:lnTo>
                  <a:lnTo>
                    <a:pt x="150" y="237"/>
                  </a:lnTo>
                  <a:lnTo>
                    <a:pt x="150" y="233"/>
                  </a:lnTo>
                  <a:lnTo>
                    <a:pt x="155" y="233"/>
                  </a:lnTo>
                  <a:lnTo>
                    <a:pt x="160" y="228"/>
                  </a:lnTo>
                  <a:lnTo>
                    <a:pt x="164" y="233"/>
                  </a:lnTo>
                  <a:lnTo>
                    <a:pt x="164" y="228"/>
                  </a:lnTo>
                  <a:lnTo>
                    <a:pt x="164" y="233"/>
                  </a:lnTo>
                  <a:lnTo>
                    <a:pt x="169" y="228"/>
                  </a:lnTo>
                  <a:lnTo>
                    <a:pt x="173" y="228"/>
                  </a:lnTo>
                  <a:lnTo>
                    <a:pt x="178" y="228"/>
                  </a:lnTo>
                  <a:lnTo>
                    <a:pt x="182" y="228"/>
                  </a:lnTo>
                  <a:lnTo>
                    <a:pt x="187" y="228"/>
                  </a:lnTo>
                  <a:lnTo>
                    <a:pt x="196" y="228"/>
                  </a:lnTo>
                  <a:lnTo>
                    <a:pt x="191" y="228"/>
                  </a:lnTo>
                  <a:lnTo>
                    <a:pt x="196" y="228"/>
                  </a:lnTo>
                  <a:lnTo>
                    <a:pt x="201" y="233"/>
                  </a:lnTo>
                  <a:lnTo>
                    <a:pt x="205" y="228"/>
                  </a:lnTo>
                  <a:lnTo>
                    <a:pt x="205" y="233"/>
                  </a:lnTo>
                  <a:lnTo>
                    <a:pt x="205" y="228"/>
                  </a:lnTo>
                  <a:lnTo>
                    <a:pt x="210" y="233"/>
                  </a:lnTo>
                  <a:lnTo>
                    <a:pt x="210" y="228"/>
                  </a:lnTo>
                  <a:lnTo>
                    <a:pt x="214" y="233"/>
                  </a:lnTo>
                  <a:lnTo>
                    <a:pt x="214" y="228"/>
                  </a:lnTo>
                  <a:lnTo>
                    <a:pt x="214" y="233"/>
                  </a:lnTo>
                  <a:lnTo>
                    <a:pt x="219" y="228"/>
                  </a:lnTo>
                  <a:lnTo>
                    <a:pt x="219" y="233"/>
                  </a:lnTo>
                  <a:lnTo>
                    <a:pt x="219" y="228"/>
                  </a:lnTo>
                  <a:lnTo>
                    <a:pt x="219" y="233"/>
                  </a:lnTo>
                  <a:lnTo>
                    <a:pt x="223" y="228"/>
                  </a:lnTo>
                  <a:lnTo>
                    <a:pt x="228" y="233"/>
                  </a:lnTo>
                  <a:lnTo>
                    <a:pt x="228" y="228"/>
                  </a:lnTo>
                  <a:lnTo>
                    <a:pt x="228" y="228"/>
                  </a:lnTo>
                  <a:lnTo>
                    <a:pt x="233" y="228"/>
                  </a:lnTo>
                  <a:lnTo>
                    <a:pt x="237" y="228"/>
                  </a:lnTo>
                  <a:lnTo>
                    <a:pt x="242" y="228"/>
                  </a:lnTo>
                  <a:lnTo>
                    <a:pt x="246" y="228"/>
                  </a:lnTo>
                  <a:lnTo>
                    <a:pt x="251" y="228"/>
                  </a:lnTo>
                  <a:lnTo>
                    <a:pt x="255" y="228"/>
                  </a:lnTo>
                  <a:lnTo>
                    <a:pt x="265" y="228"/>
                  </a:lnTo>
                  <a:lnTo>
                    <a:pt x="265" y="228"/>
                  </a:lnTo>
                  <a:lnTo>
                    <a:pt x="265" y="223"/>
                  </a:lnTo>
                  <a:lnTo>
                    <a:pt x="269" y="228"/>
                  </a:lnTo>
                  <a:lnTo>
                    <a:pt x="269" y="223"/>
                  </a:lnTo>
                  <a:lnTo>
                    <a:pt x="269" y="228"/>
                  </a:lnTo>
                  <a:lnTo>
                    <a:pt x="274" y="223"/>
                  </a:lnTo>
                  <a:lnTo>
                    <a:pt x="274" y="228"/>
                  </a:lnTo>
                  <a:lnTo>
                    <a:pt x="274" y="223"/>
                  </a:lnTo>
                  <a:lnTo>
                    <a:pt x="278" y="223"/>
                  </a:lnTo>
                  <a:lnTo>
                    <a:pt x="283" y="228"/>
                  </a:lnTo>
                  <a:lnTo>
                    <a:pt x="283" y="223"/>
                  </a:lnTo>
                  <a:lnTo>
                    <a:pt x="283" y="228"/>
                  </a:lnTo>
                  <a:lnTo>
                    <a:pt x="287" y="223"/>
                  </a:lnTo>
                  <a:lnTo>
                    <a:pt x="292" y="228"/>
                  </a:lnTo>
                  <a:lnTo>
                    <a:pt x="292" y="223"/>
                  </a:lnTo>
                  <a:lnTo>
                    <a:pt x="292" y="228"/>
                  </a:lnTo>
                  <a:lnTo>
                    <a:pt x="297" y="223"/>
                  </a:lnTo>
                  <a:lnTo>
                    <a:pt x="297" y="228"/>
                  </a:lnTo>
                  <a:lnTo>
                    <a:pt x="297" y="228"/>
                  </a:lnTo>
                  <a:lnTo>
                    <a:pt x="301" y="223"/>
                  </a:lnTo>
                  <a:lnTo>
                    <a:pt x="306" y="228"/>
                  </a:lnTo>
                  <a:lnTo>
                    <a:pt x="315" y="228"/>
                  </a:lnTo>
                  <a:lnTo>
                    <a:pt x="310" y="228"/>
                  </a:lnTo>
                  <a:lnTo>
                    <a:pt x="315" y="223"/>
                  </a:lnTo>
                  <a:lnTo>
                    <a:pt x="319" y="228"/>
                  </a:lnTo>
                  <a:lnTo>
                    <a:pt x="319" y="223"/>
                  </a:lnTo>
                  <a:lnTo>
                    <a:pt x="328" y="223"/>
                  </a:lnTo>
                  <a:lnTo>
                    <a:pt x="324" y="223"/>
                  </a:lnTo>
                  <a:lnTo>
                    <a:pt x="328" y="228"/>
                  </a:lnTo>
                  <a:lnTo>
                    <a:pt x="333" y="223"/>
                  </a:lnTo>
                  <a:lnTo>
                    <a:pt x="342" y="223"/>
                  </a:lnTo>
                  <a:lnTo>
                    <a:pt x="338" y="223"/>
                  </a:lnTo>
                  <a:lnTo>
                    <a:pt x="342" y="228"/>
                  </a:lnTo>
                  <a:lnTo>
                    <a:pt x="347" y="233"/>
                  </a:lnTo>
                  <a:lnTo>
                    <a:pt x="351" y="237"/>
                  </a:lnTo>
                  <a:lnTo>
                    <a:pt x="356" y="237"/>
                  </a:lnTo>
                  <a:lnTo>
                    <a:pt x="360" y="242"/>
                  </a:lnTo>
                  <a:lnTo>
                    <a:pt x="370" y="233"/>
                  </a:lnTo>
                  <a:lnTo>
                    <a:pt x="370" y="228"/>
                  </a:lnTo>
                  <a:lnTo>
                    <a:pt x="374" y="223"/>
                  </a:lnTo>
                  <a:lnTo>
                    <a:pt x="374" y="228"/>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0" name="Freeform 323"/>
            <p:cNvSpPr>
              <a:spLocks/>
            </p:cNvSpPr>
            <p:nvPr/>
          </p:nvSpPr>
          <p:spPr bwMode="auto">
            <a:xfrm>
              <a:off x="3222625" y="4567238"/>
              <a:ext cx="573088" cy="406400"/>
            </a:xfrm>
            <a:custGeom>
              <a:avLst/>
              <a:gdLst/>
              <a:ahLst/>
              <a:cxnLst>
                <a:cxn ang="0">
                  <a:pos x="5" y="205"/>
                </a:cxn>
                <a:cxn ang="0">
                  <a:pos x="14" y="205"/>
                </a:cxn>
                <a:cxn ang="0">
                  <a:pos x="23" y="205"/>
                </a:cxn>
                <a:cxn ang="0">
                  <a:pos x="37" y="205"/>
                </a:cxn>
                <a:cxn ang="0">
                  <a:pos x="46" y="237"/>
                </a:cxn>
                <a:cxn ang="0">
                  <a:pos x="55" y="187"/>
                </a:cxn>
                <a:cxn ang="0">
                  <a:pos x="59" y="0"/>
                </a:cxn>
                <a:cxn ang="0">
                  <a:pos x="64" y="0"/>
                </a:cxn>
                <a:cxn ang="0">
                  <a:pos x="69" y="82"/>
                </a:cxn>
                <a:cxn ang="0">
                  <a:pos x="78" y="169"/>
                </a:cxn>
                <a:cxn ang="0">
                  <a:pos x="87" y="210"/>
                </a:cxn>
                <a:cxn ang="0">
                  <a:pos x="96" y="215"/>
                </a:cxn>
                <a:cxn ang="0">
                  <a:pos x="105" y="219"/>
                </a:cxn>
                <a:cxn ang="0">
                  <a:pos x="119" y="224"/>
                </a:cxn>
                <a:cxn ang="0">
                  <a:pos x="128" y="224"/>
                </a:cxn>
                <a:cxn ang="0">
                  <a:pos x="142" y="228"/>
                </a:cxn>
                <a:cxn ang="0">
                  <a:pos x="151" y="233"/>
                </a:cxn>
                <a:cxn ang="0">
                  <a:pos x="160" y="242"/>
                </a:cxn>
                <a:cxn ang="0">
                  <a:pos x="174" y="256"/>
                </a:cxn>
                <a:cxn ang="0">
                  <a:pos x="178" y="251"/>
                </a:cxn>
                <a:cxn ang="0">
                  <a:pos x="192" y="242"/>
                </a:cxn>
                <a:cxn ang="0">
                  <a:pos x="210" y="219"/>
                </a:cxn>
                <a:cxn ang="0">
                  <a:pos x="215" y="215"/>
                </a:cxn>
                <a:cxn ang="0">
                  <a:pos x="219" y="215"/>
                </a:cxn>
                <a:cxn ang="0">
                  <a:pos x="233" y="215"/>
                </a:cxn>
                <a:cxn ang="0">
                  <a:pos x="242" y="215"/>
                </a:cxn>
                <a:cxn ang="0">
                  <a:pos x="256" y="210"/>
                </a:cxn>
                <a:cxn ang="0">
                  <a:pos x="260" y="215"/>
                </a:cxn>
                <a:cxn ang="0">
                  <a:pos x="265" y="210"/>
                </a:cxn>
                <a:cxn ang="0">
                  <a:pos x="265" y="215"/>
                </a:cxn>
                <a:cxn ang="0">
                  <a:pos x="270" y="210"/>
                </a:cxn>
                <a:cxn ang="0">
                  <a:pos x="274" y="215"/>
                </a:cxn>
                <a:cxn ang="0">
                  <a:pos x="283" y="215"/>
                </a:cxn>
                <a:cxn ang="0">
                  <a:pos x="297" y="210"/>
                </a:cxn>
                <a:cxn ang="0">
                  <a:pos x="302" y="210"/>
                </a:cxn>
                <a:cxn ang="0">
                  <a:pos x="311" y="205"/>
                </a:cxn>
                <a:cxn ang="0">
                  <a:pos x="315" y="205"/>
                </a:cxn>
                <a:cxn ang="0">
                  <a:pos x="324" y="205"/>
                </a:cxn>
                <a:cxn ang="0">
                  <a:pos x="329" y="210"/>
                </a:cxn>
                <a:cxn ang="0">
                  <a:pos x="333" y="205"/>
                </a:cxn>
                <a:cxn ang="0">
                  <a:pos x="347" y="205"/>
                </a:cxn>
                <a:cxn ang="0">
                  <a:pos x="361" y="210"/>
                </a:cxn>
              </a:cxnLst>
              <a:rect l="0" t="0" r="r" b="b"/>
              <a:pathLst>
                <a:path w="361" h="256">
                  <a:moveTo>
                    <a:pt x="0" y="210"/>
                  </a:moveTo>
                  <a:lnTo>
                    <a:pt x="0" y="205"/>
                  </a:lnTo>
                  <a:lnTo>
                    <a:pt x="5" y="205"/>
                  </a:lnTo>
                  <a:lnTo>
                    <a:pt x="14" y="205"/>
                  </a:lnTo>
                  <a:lnTo>
                    <a:pt x="9" y="205"/>
                  </a:lnTo>
                  <a:lnTo>
                    <a:pt x="14" y="205"/>
                  </a:lnTo>
                  <a:lnTo>
                    <a:pt x="23" y="205"/>
                  </a:lnTo>
                  <a:lnTo>
                    <a:pt x="18" y="205"/>
                  </a:lnTo>
                  <a:lnTo>
                    <a:pt x="23" y="205"/>
                  </a:lnTo>
                  <a:lnTo>
                    <a:pt x="28" y="205"/>
                  </a:lnTo>
                  <a:lnTo>
                    <a:pt x="32" y="201"/>
                  </a:lnTo>
                  <a:lnTo>
                    <a:pt x="37" y="205"/>
                  </a:lnTo>
                  <a:lnTo>
                    <a:pt x="41" y="210"/>
                  </a:lnTo>
                  <a:lnTo>
                    <a:pt x="46" y="215"/>
                  </a:lnTo>
                  <a:lnTo>
                    <a:pt x="46" y="237"/>
                  </a:lnTo>
                  <a:lnTo>
                    <a:pt x="50" y="242"/>
                  </a:lnTo>
                  <a:lnTo>
                    <a:pt x="50" y="196"/>
                  </a:lnTo>
                  <a:lnTo>
                    <a:pt x="55" y="187"/>
                  </a:lnTo>
                  <a:lnTo>
                    <a:pt x="55" y="59"/>
                  </a:lnTo>
                  <a:lnTo>
                    <a:pt x="59" y="46"/>
                  </a:lnTo>
                  <a:lnTo>
                    <a:pt x="59" y="0"/>
                  </a:lnTo>
                  <a:lnTo>
                    <a:pt x="59" y="4"/>
                  </a:lnTo>
                  <a:lnTo>
                    <a:pt x="64" y="9"/>
                  </a:lnTo>
                  <a:lnTo>
                    <a:pt x="64" y="0"/>
                  </a:lnTo>
                  <a:lnTo>
                    <a:pt x="64" y="9"/>
                  </a:lnTo>
                  <a:lnTo>
                    <a:pt x="69" y="23"/>
                  </a:lnTo>
                  <a:lnTo>
                    <a:pt x="69" y="82"/>
                  </a:lnTo>
                  <a:lnTo>
                    <a:pt x="73" y="91"/>
                  </a:lnTo>
                  <a:lnTo>
                    <a:pt x="73" y="164"/>
                  </a:lnTo>
                  <a:lnTo>
                    <a:pt x="78" y="169"/>
                  </a:lnTo>
                  <a:lnTo>
                    <a:pt x="78" y="196"/>
                  </a:lnTo>
                  <a:lnTo>
                    <a:pt x="87" y="205"/>
                  </a:lnTo>
                  <a:lnTo>
                    <a:pt x="87" y="210"/>
                  </a:lnTo>
                  <a:lnTo>
                    <a:pt x="96" y="210"/>
                  </a:lnTo>
                  <a:lnTo>
                    <a:pt x="91" y="210"/>
                  </a:lnTo>
                  <a:lnTo>
                    <a:pt x="96" y="215"/>
                  </a:lnTo>
                  <a:lnTo>
                    <a:pt x="101" y="219"/>
                  </a:lnTo>
                  <a:lnTo>
                    <a:pt x="105" y="215"/>
                  </a:lnTo>
                  <a:lnTo>
                    <a:pt x="105" y="219"/>
                  </a:lnTo>
                  <a:lnTo>
                    <a:pt x="110" y="219"/>
                  </a:lnTo>
                  <a:lnTo>
                    <a:pt x="114" y="219"/>
                  </a:lnTo>
                  <a:lnTo>
                    <a:pt x="119" y="224"/>
                  </a:lnTo>
                  <a:lnTo>
                    <a:pt x="128" y="224"/>
                  </a:lnTo>
                  <a:lnTo>
                    <a:pt x="128" y="228"/>
                  </a:lnTo>
                  <a:lnTo>
                    <a:pt x="128" y="224"/>
                  </a:lnTo>
                  <a:lnTo>
                    <a:pt x="133" y="224"/>
                  </a:lnTo>
                  <a:lnTo>
                    <a:pt x="137" y="228"/>
                  </a:lnTo>
                  <a:lnTo>
                    <a:pt x="142" y="228"/>
                  </a:lnTo>
                  <a:lnTo>
                    <a:pt x="146" y="233"/>
                  </a:lnTo>
                  <a:lnTo>
                    <a:pt x="151" y="237"/>
                  </a:lnTo>
                  <a:lnTo>
                    <a:pt x="151" y="233"/>
                  </a:lnTo>
                  <a:lnTo>
                    <a:pt x="151" y="237"/>
                  </a:lnTo>
                  <a:lnTo>
                    <a:pt x="155" y="237"/>
                  </a:lnTo>
                  <a:lnTo>
                    <a:pt x="160" y="242"/>
                  </a:lnTo>
                  <a:lnTo>
                    <a:pt x="165" y="247"/>
                  </a:lnTo>
                  <a:lnTo>
                    <a:pt x="169" y="251"/>
                  </a:lnTo>
                  <a:lnTo>
                    <a:pt x="174" y="256"/>
                  </a:lnTo>
                  <a:lnTo>
                    <a:pt x="178" y="251"/>
                  </a:lnTo>
                  <a:lnTo>
                    <a:pt x="178" y="256"/>
                  </a:lnTo>
                  <a:lnTo>
                    <a:pt x="178" y="251"/>
                  </a:lnTo>
                  <a:lnTo>
                    <a:pt x="183" y="256"/>
                  </a:lnTo>
                  <a:lnTo>
                    <a:pt x="192" y="247"/>
                  </a:lnTo>
                  <a:lnTo>
                    <a:pt x="192" y="242"/>
                  </a:lnTo>
                  <a:lnTo>
                    <a:pt x="201" y="233"/>
                  </a:lnTo>
                  <a:lnTo>
                    <a:pt x="201" y="228"/>
                  </a:lnTo>
                  <a:lnTo>
                    <a:pt x="210" y="219"/>
                  </a:lnTo>
                  <a:lnTo>
                    <a:pt x="206" y="219"/>
                  </a:lnTo>
                  <a:lnTo>
                    <a:pt x="210" y="219"/>
                  </a:lnTo>
                  <a:lnTo>
                    <a:pt x="215" y="215"/>
                  </a:lnTo>
                  <a:lnTo>
                    <a:pt x="215" y="219"/>
                  </a:lnTo>
                  <a:lnTo>
                    <a:pt x="215" y="215"/>
                  </a:lnTo>
                  <a:lnTo>
                    <a:pt x="219" y="215"/>
                  </a:lnTo>
                  <a:lnTo>
                    <a:pt x="224" y="215"/>
                  </a:lnTo>
                  <a:lnTo>
                    <a:pt x="228" y="215"/>
                  </a:lnTo>
                  <a:lnTo>
                    <a:pt x="233" y="215"/>
                  </a:lnTo>
                  <a:lnTo>
                    <a:pt x="242" y="215"/>
                  </a:lnTo>
                  <a:lnTo>
                    <a:pt x="238" y="215"/>
                  </a:lnTo>
                  <a:lnTo>
                    <a:pt x="242" y="215"/>
                  </a:lnTo>
                  <a:lnTo>
                    <a:pt x="251" y="215"/>
                  </a:lnTo>
                  <a:lnTo>
                    <a:pt x="251" y="215"/>
                  </a:lnTo>
                  <a:lnTo>
                    <a:pt x="256" y="210"/>
                  </a:lnTo>
                  <a:lnTo>
                    <a:pt x="256" y="215"/>
                  </a:lnTo>
                  <a:lnTo>
                    <a:pt x="256" y="210"/>
                  </a:lnTo>
                  <a:lnTo>
                    <a:pt x="260" y="215"/>
                  </a:lnTo>
                  <a:lnTo>
                    <a:pt x="260" y="210"/>
                  </a:lnTo>
                  <a:lnTo>
                    <a:pt x="260" y="215"/>
                  </a:lnTo>
                  <a:lnTo>
                    <a:pt x="265" y="210"/>
                  </a:lnTo>
                  <a:lnTo>
                    <a:pt x="265" y="215"/>
                  </a:lnTo>
                  <a:lnTo>
                    <a:pt x="265" y="210"/>
                  </a:lnTo>
                  <a:lnTo>
                    <a:pt x="265" y="215"/>
                  </a:lnTo>
                  <a:lnTo>
                    <a:pt x="270" y="210"/>
                  </a:lnTo>
                  <a:lnTo>
                    <a:pt x="270" y="215"/>
                  </a:lnTo>
                  <a:lnTo>
                    <a:pt x="270" y="210"/>
                  </a:lnTo>
                  <a:lnTo>
                    <a:pt x="274" y="215"/>
                  </a:lnTo>
                  <a:lnTo>
                    <a:pt x="274" y="210"/>
                  </a:lnTo>
                  <a:lnTo>
                    <a:pt x="274" y="215"/>
                  </a:lnTo>
                  <a:lnTo>
                    <a:pt x="279" y="215"/>
                  </a:lnTo>
                  <a:lnTo>
                    <a:pt x="283" y="210"/>
                  </a:lnTo>
                  <a:lnTo>
                    <a:pt x="283" y="215"/>
                  </a:lnTo>
                  <a:lnTo>
                    <a:pt x="283" y="215"/>
                  </a:lnTo>
                  <a:lnTo>
                    <a:pt x="288" y="210"/>
                  </a:lnTo>
                  <a:lnTo>
                    <a:pt x="297" y="210"/>
                  </a:lnTo>
                  <a:lnTo>
                    <a:pt x="292" y="210"/>
                  </a:lnTo>
                  <a:lnTo>
                    <a:pt x="297" y="210"/>
                  </a:lnTo>
                  <a:lnTo>
                    <a:pt x="302" y="210"/>
                  </a:lnTo>
                  <a:lnTo>
                    <a:pt x="306" y="205"/>
                  </a:lnTo>
                  <a:lnTo>
                    <a:pt x="306" y="210"/>
                  </a:lnTo>
                  <a:lnTo>
                    <a:pt x="311" y="205"/>
                  </a:lnTo>
                  <a:lnTo>
                    <a:pt x="311" y="210"/>
                  </a:lnTo>
                  <a:lnTo>
                    <a:pt x="311" y="210"/>
                  </a:lnTo>
                  <a:lnTo>
                    <a:pt x="315" y="205"/>
                  </a:lnTo>
                  <a:lnTo>
                    <a:pt x="315" y="210"/>
                  </a:lnTo>
                  <a:lnTo>
                    <a:pt x="315" y="205"/>
                  </a:lnTo>
                  <a:lnTo>
                    <a:pt x="324" y="205"/>
                  </a:lnTo>
                  <a:lnTo>
                    <a:pt x="320" y="205"/>
                  </a:lnTo>
                  <a:lnTo>
                    <a:pt x="324" y="205"/>
                  </a:lnTo>
                  <a:lnTo>
                    <a:pt x="329" y="210"/>
                  </a:lnTo>
                  <a:lnTo>
                    <a:pt x="329" y="205"/>
                  </a:lnTo>
                  <a:lnTo>
                    <a:pt x="329" y="205"/>
                  </a:lnTo>
                  <a:lnTo>
                    <a:pt x="333" y="205"/>
                  </a:lnTo>
                  <a:lnTo>
                    <a:pt x="338" y="205"/>
                  </a:lnTo>
                  <a:lnTo>
                    <a:pt x="343" y="205"/>
                  </a:lnTo>
                  <a:lnTo>
                    <a:pt x="347" y="205"/>
                  </a:lnTo>
                  <a:lnTo>
                    <a:pt x="352" y="205"/>
                  </a:lnTo>
                  <a:lnTo>
                    <a:pt x="361" y="205"/>
                  </a:lnTo>
                  <a:lnTo>
                    <a:pt x="361" y="210"/>
                  </a:lnTo>
                  <a:lnTo>
                    <a:pt x="356" y="205"/>
                  </a:lnTo>
                  <a:lnTo>
                    <a:pt x="361" y="205"/>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1" name="Freeform 324"/>
            <p:cNvSpPr>
              <a:spLocks/>
            </p:cNvSpPr>
            <p:nvPr/>
          </p:nvSpPr>
          <p:spPr bwMode="auto">
            <a:xfrm>
              <a:off x="3795713" y="4567238"/>
              <a:ext cx="623888" cy="376238"/>
            </a:xfrm>
            <a:custGeom>
              <a:avLst/>
              <a:gdLst/>
              <a:ahLst/>
              <a:cxnLst>
                <a:cxn ang="0">
                  <a:pos x="9" y="205"/>
                </a:cxn>
                <a:cxn ang="0">
                  <a:pos x="23" y="205"/>
                </a:cxn>
                <a:cxn ang="0">
                  <a:pos x="36" y="205"/>
                </a:cxn>
                <a:cxn ang="0">
                  <a:pos x="50" y="215"/>
                </a:cxn>
                <a:cxn ang="0">
                  <a:pos x="59" y="219"/>
                </a:cxn>
                <a:cxn ang="0">
                  <a:pos x="73" y="201"/>
                </a:cxn>
                <a:cxn ang="0">
                  <a:pos x="87" y="201"/>
                </a:cxn>
                <a:cxn ang="0">
                  <a:pos x="96" y="201"/>
                </a:cxn>
                <a:cxn ang="0">
                  <a:pos x="100" y="196"/>
                </a:cxn>
                <a:cxn ang="0">
                  <a:pos x="109" y="201"/>
                </a:cxn>
                <a:cxn ang="0">
                  <a:pos x="119" y="228"/>
                </a:cxn>
                <a:cxn ang="0">
                  <a:pos x="128" y="187"/>
                </a:cxn>
                <a:cxn ang="0">
                  <a:pos x="132" y="0"/>
                </a:cxn>
                <a:cxn ang="0">
                  <a:pos x="137" y="18"/>
                </a:cxn>
                <a:cxn ang="0">
                  <a:pos x="141" y="18"/>
                </a:cxn>
                <a:cxn ang="0">
                  <a:pos x="146" y="160"/>
                </a:cxn>
                <a:cxn ang="0">
                  <a:pos x="160" y="201"/>
                </a:cxn>
                <a:cxn ang="0">
                  <a:pos x="164" y="205"/>
                </a:cxn>
                <a:cxn ang="0">
                  <a:pos x="173" y="210"/>
                </a:cxn>
                <a:cxn ang="0">
                  <a:pos x="187" y="210"/>
                </a:cxn>
                <a:cxn ang="0">
                  <a:pos x="201" y="210"/>
                </a:cxn>
                <a:cxn ang="0">
                  <a:pos x="210" y="215"/>
                </a:cxn>
                <a:cxn ang="0">
                  <a:pos x="214" y="219"/>
                </a:cxn>
                <a:cxn ang="0">
                  <a:pos x="224" y="219"/>
                </a:cxn>
                <a:cxn ang="0">
                  <a:pos x="233" y="228"/>
                </a:cxn>
                <a:cxn ang="0">
                  <a:pos x="237" y="233"/>
                </a:cxn>
                <a:cxn ang="0">
                  <a:pos x="246" y="237"/>
                </a:cxn>
                <a:cxn ang="0">
                  <a:pos x="260" y="233"/>
                </a:cxn>
                <a:cxn ang="0">
                  <a:pos x="269" y="224"/>
                </a:cxn>
                <a:cxn ang="0">
                  <a:pos x="274" y="219"/>
                </a:cxn>
                <a:cxn ang="0">
                  <a:pos x="283" y="205"/>
                </a:cxn>
                <a:cxn ang="0">
                  <a:pos x="297" y="201"/>
                </a:cxn>
                <a:cxn ang="0">
                  <a:pos x="306" y="201"/>
                </a:cxn>
                <a:cxn ang="0">
                  <a:pos x="310" y="201"/>
                </a:cxn>
                <a:cxn ang="0">
                  <a:pos x="320" y="205"/>
                </a:cxn>
                <a:cxn ang="0">
                  <a:pos x="329" y="201"/>
                </a:cxn>
                <a:cxn ang="0">
                  <a:pos x="342" y="205"/>
                </a:cxn>
                <a:cxn ang="0">
                  <a:pos x="342" y="201"/>
                </a:cxn>
                <a:cxn ang="0">
                  <a:pos x="356" y="201"/>
                </a:cxn>
                <a:cxn ang="0">
                  <a:pos x="370" y="201"/>
                </a:cxn>
                <a:cxn ang="0">
                  <a:pos x="379" y="196"/>
                </a:cxn>
                <a:cxn ang="0">
                  <a:pos x="383" y="201"/>
                </a:cxn>
              </a:cxnLst>
              <a:rect l="0" t="0" r="r" b="b"/>
              <a:pathLst>
                <a:path w="393" h="237">
                  <a:moveTo>
                    <a:pt x="0" y="205"/>
                  </a:moveTo>
                  <a:lnTo>
                    <a:pt x="4" y="205"/>
                  </a:lnTo>
                  <a:lnTo>
                    <a:pt x="9" y="205"/>
                  </a:lnTo>
                  <a:lnTo>
                    <a:pt x="14" y="205"/>
                  </a:lnTo>
                  <a:lnTo>
                    <a:pt x="18" y="205"/>
                  </a:lnTo>
                  <a:lnTo>
                    <a:pt x="23" y="205"/>
                  </a:lnTo>
                  <a:lnTo>
                    <a:pt x="27" y="205"/>
                  </a:lnTo>
                  <a:lnTo>
                    <a:pt x="32" y="205"/>
                  </a:lnTo>
                  <a:lnTo>
                    <a:pt x="36" y="205"/>
                  </a:lnTo>
                  <a:lnTo>
                    <a:pt x="41" y="205"/>
                  </a:lnTo>
                  <a:lnTo>
                    <a:pt x="46" y="210"/>
                  </a:lnTo>
                  <a:lnTo>
                    <a:pt x="50" y="215"/>
                  </a:lnTo>
                  <a:lnTo>
                    <a:pt x="55" y="219"/>
                  </a:lnTo>
                  <a:lnTo>
                    <a:pt x="64" y="219"/>
                  </a:lnTo>
                  <a:lnTo>
                    <a:pt x="59" y="219"/>
                  </a:lnTo>
                  <a:lnTo>
                    <a:pt x="64" y="215"/>
                  </a:lnTo>
                  <a:lnTo>
                    <a:pt x="73" y="205"/>
                  </a:lnTo>
                  <a:lnTo>
                    <a:pt x="73" y="201"/>
                  </a:lnTo>
                  <a:lnTo>
                    <a:pt x="73" y="205"/>
                  </a:lnTo>
                  <a:lnTo>
                    <a:pt x="77" y="201"/>
                  </a:lnTo>
                  <a:lnTo>
                    <a:pt x="87" y="201"/>
                  </a:lnTo>
                  <a:lnTo>
                    <a:pt x="82" y="201"/>
                  </a:lnTo>
                  <a:lnTo>
                    <a:pt x="87" y="201"/>
                  </a:lnTo>
                  <a:lnTo>
                    <a:pt x="96" y="201"/>
                  </a:lnTo>
                  <a:lnTo>
                    <a:pt x="96" y="196"/>
                  </a:lnTo>
                  <a:lnTo>
                    <a:pt x="96" y="201"/>
                  </a:lnTo>
                  <a:lnTo>
                    <a:pt x="100" y="196"/>
                  </a:lnTo>
                  <a:lnTo>
                    <a:pt x="100" y="201"/>
                  </a:lnTo>
                  <a:lnTo>
                    <a:pt x="105" y="196"/>
                  </a:lnTo>
                  <a:lnTo>
                    <a:pt x="109" y="201"/>
                  </a:lnTo>
                  <a:lnTo>
                    <a:pt x="114" y="201"/>
                  </a:lnTo>
                  <a:lnTo>
                    <a:pt x="119" y="205"/>
                  </a:lnTo>
                  <a:lnTo>
                    <a:pt x="119" y="228"/>
                  </a:lnTo>
                  <a:lnTo>
                    <a:pt x="123" y="233"/>
                  </a:lnTo>
                  <a:lnTo>
                    <a:pt x="123" y="192"/>
                  </a:lnTo>
                  <a:lnTo>
                    <a:pt x="128" y="187"/>
                  </a:lnTo>
                  <a:lnTo>
                    <a:pt x="128" y="46"/>
                  </a:lnTo>
                  <a:lnTo>
                    <a:pt x="132" y="32"/>
                  </a:lnTo>
                  <a:lnTo>
                    <a:pt x="132" y="0"/>
                  </a:lnTo>
                  <a:lnTo>
                    <a:pt x="132" y="9"/>
                  </a:lnTo>
                  <a:lnTo>
                    <a:pt x="137" y="14"/>
                  </a:lnTo>
                  <a:lnTo>
                    <a:pt x="137" y="18"/>
                  </a:lnTo>
                  <a:lnTo>
                    <a:pt x="137" y="9"/>
                  </a:lnTo>
                  <a:lnTo>
                    <a:pt x="137" y="14"/>
                  </a:lnTo>
                  <a:lnTo>
                    <a:pt x="141" y="18"/>
                  </a:lnTo>
                  <a:lnTo>
                    <a:pt x="141" y="87"/>
                  </a:lnTo>
                  <a:lnTo>
                    <a:pt x="146" y="96"/>
                  </a:lnTo>
                  <a:lnTo>
                    <a:pt x="146" y="160"/>
                  </a:lnTo>
                  <a:lnTo>
                    <a:pt x="151" y="164"/>
                  </a:lnTo>
                  <a:lnTo>
                    <a:pt x="151" y="192"/>
                  </a:lnTo>
                  <a:lnTo>
                    <a:pt x="160" y="201"/>
                  </a:lnTo>
                  <a:lnTo>
                    <a:pt x="155" y="201"/>
                  </a:lnTo>
                  <a:lnTo>
                    <a:pt x="160" y="201"/>
                  </a:lnTo>
                  <a:lnTo>
                    <a:pt x="164" y="205"/>
                  </a:lnTo>
                  <a:lnTo>
                    <a:pt x="169" y="210"/>
                  </a:lnTo>
                  <a:lnTo>
                    <a:pt x="178" y="210"/>
                  </a:lnTo>
                  <a:lnTo>
                    <a:pt x="173" y="210"/>
                  </a:lnTo>
                  <a:lnTo>
                    <a:pt x="178" y="210"/>
                  </a:lnTo>
                  <a:lnTo>
                    <a:pt x="183" y="210"/>
                  </a:lnTo>
                  <a:lnTo>
                    <a:pt x="187" y="210"/>
                  </a:lnTo>
                  <a:lnTo>
                    <a:pt x="192" y="210"/>
                  </a:lnTo>
                  <a:lnTo>
                    <a:pt x="196" y="215"/>
                  </a:lnTo>
                  <a:lnTo>
                    <a:pt x="201" y="210"/>
                  </a:lnTo>
                  <a:lnTo>
                    <a:pt x="201" y="215"/>
                  </a:lnTo>
                  <a:lnTo>
                    <a:pt x="205" y="215"/>
                  </a:lnTo>
                  <a:lnTo>
                    <a:pt x="210" y="215"/>
                  </a:lnTo>
                  <a:lnTo>
                    <a:pt x="214" y="219"/>
                  </a:lnTo>
                  <a:lnTo>
                    <a:pt x="214" y="215"/>
                  </a:lnTo>
                  <a:lnTo>
                    <a:pt x="214" y="219"/>
                  </a:lnTo>
                  <a:lnTo>
                    <a:pt x="219" y="219"/>
                  </a:lnTo>
                  <a:lnTo>
                    <a:pt x="224" y="224"/>
                  </a:lnTo>
                  <a:lnTo>
                    <a:pt x="224" y="219"/>
                  </a:lnTo>
                  <a:lnTo>
                    <a:pt x="224" y="224"/>
                  </a:lnTo>
                  <a:lnTo>
                    <a:pt x="228" y="228"/>
                  </a:lnTo>
                  <a:lnTo>
                    <a:pt x="233" y="228"/>
                  </a:lnTo>
                  <a:lnTo>
                    <a:pt x="237" y="233"/>
                  </a:lnTo>
                  <a:lnTo>
                    <a:pt x="237" y="228"/>
                  </a:lnTo>
                  <a:lnTo>
                    <a:pt x="237" y="233"/>
                  </a:lnTo>
                  <a:lnTo>
                    <a:pt x="242" y="237"/>
                  </a:lnTo>
                  <a:lnTo>
                    <a:pt x="251" y="237"/>
                  </a:lnTo>
                  <a:lnTo>
                    <a:pt x="246" y="237"/>
                  </a:lnTo>
                  <a:lnTo>
                    <a:pt x="251" y="237"/>
                  </a:lnTo>
                  <a:lnTo>
                    <a:pt x="256" y="237"/>
                  </a:lnTo>
                  <a:lnTo>
                    <a:pt x="260" y="233"/>
                  </a:lnTo>
                  <a:lnTo>
                    <a:pt x="260" y="237"/>
                  </a:lnTo>
                  <a:lnTo>
                    <a:pt x="260" y="233"/>
                  </a:lnTo>
                  <a:lnTo>
                    <a:pt x="269" y="224"/>
                  </a:lnTo>
                  <a:lnTo>
                    <a:pt x="269" y="219"/>
                  </a:lnTo>
                  <a:lnTo>
                    <a:pt x="274" y="215"/>
                  </a:lnTo>
                  <a:lnTo>
                    <a:pt x="274" y="219"/>
                  </a:lnTo>
                  <a:lnTo>
                    <a:pt x="274" y="215"/>
                  </a:lnTo>
                  <a:lnTo>
                    <a:pt x="278" y="210"/>
                  </a:lnTo>
                  <a:lnTo>
                    <a:pt x="283" y="205"/>
                  </a:lnTo>
                  <a:lnTo>
                    <a:pt x="288" y="205"/>
                  </a:lnTo>
                  <a:lnTo>
                    <a:pt x="292" y="205"/>
                  </a:lnTo>
                  <a:lnTo>
                    <a:pt x="297" y="201"/>
                  </a:lnTo>
                  <a:lnTo>
                    <a:pt x="297" y="205"/>
                  </a:lnTo>
                  <a:lnTo>
                    <a:pt x="297" y="201"/>
                  </a:lnTo>
                  <a:lnTo>
                    <a:pt x="306" y="201"/>
                  </a:lnTo>
                  <a:lnTo>
                    <a:pt x="301" y="201"/>
                  </a:lnTo>
                  <a:lnTo>
                    <a:pt x="306" y="201"/>
                  </a:lnTo>
                  <a:lnTo>
                    <a:pt x="310" y="201"/>
                  </a:lnTo>
                  <a:lnTo>
                    <a:pt x="315" y="205"/>
                  </a:lnTo>
                  <a:lnTo>
                    <a:pt x="320" y="201"/>
                  </a:lnTo>
                  <a:lnTo>
                    <a:pt x="320" y="205"/>
                  </a:lnTo>
                  <a:lnTo>
                    <a:pt x="320" y="201"/>
                  </a:lnTo>
                  <a:lnTo>
                    <a:pt x="324" y="201"/>
                  </a:lnTo>
                  <a:lnTo>
                    <a:pt x="329" y="201"/>
                  </a:lnTo>
                  <a:lnTo>
                    <a:pt x="333" y="201"/>
                  </a:lnTo>
                  <a:lnTo>
                    <a:pt x="338" y="201"/>
                  </a:lnTo>
                  <a:lnTo>
                    <a:pt x="342" y="205"/>
                  </a:lnTo>
                  <a:lnTo>
                    <a:pt x="342" y="205"/>
                  </a:lnTo>
                  <a:lnTo>
                    <a:pt x="342" y="201"/>
                  </a:lnTo>
                  <a:lnTo>
                    <a:pt x="342" y="201"/>
                  </a:lnTo>
                  <a:lnTo>
                    <a:pt x="347" y="201"/>
                  </a:lnTo>
                  <a:lnTo>
                    <a:pt x="351" y="201"/>
                  </a:lnTo>
                  <a:lnTo>
                    <a:pt x="356" y="201"/>
                  </a:lnTo>
                  <a:lnTo>
                    <a:pt x="361" y="201"/>
                  </a:lnTo>
                  <a:lnTo>
                    <a:pt x="365" y="196"/>
                  </a:lnTo>
                  <a:lnTo>
                    <a:pt x="370" y="201"/>
                  </a:lnTo>
                  <a:lnTo>
                    <a:pt x="370" y="196"/>
                  </a:lnTo>
                  <a:lnTo>
                    <a:pt x="374" y="201"/>
                  </a:lnTo>
                  <a:lnTo>
                    <a:pt x="379" y="196"/>
                  </a:lnTo>
                  <a:lnTo>
                    <a:pt x="379" y="201"/>
                  </a:lnTo>
                  <a:lnTo>
                    <a:pt x="388" y="201"/>
                  </a:lnTo>
                  <a:lnTo>
                    <a:pt x="383" y="201"/>
                  </a:lnTo>
                  <a:lnTo>
                    <a:pt x="388" y="196"/>
                  </a:lnTo>
                  <a:lnTo>
                    <a:pt x="393" y="201"/>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2" name="Freeform 325"/>
            <p:cNvSpPr>
              <a:spLocks/>
            </p:cNvSpPr>
            <p:nvPr/>
          </p:nvSpPr>
          <p:spPr bwMode="auto">
            <a:xfrm>
              <a:off x="4419600" y="4545013"/>
              <a:ext cx="601663" cy="392113"/>
            </a:xfrm>
            <a:custGeom>
              <a:avLst/>
              <a:gdLst/>
              <a:ahLst/>
              <a:cxnLst>
                <a:cxn ang="0">
                  <a:pos x="0" y="210"/>
                </a:cxn>
                <a:cxn ang="0">
                  <a:pos x="4" y="215"/>
                </a:cxn>
                <a:cxn ang="0">
                  <a:pos x="9" y="210"/>
                </a:cxn>
                <a:cxn ang="0">
                  <a:pos x="27" y="210"/>
                </a:cxn>
                <a:cxn ang="0">
                  <a:pos x="36" y="210"/>
                </a:cxn>
                <a:cxn ang="0">
                  <a:pos x="41" y="215"/>
                </a:cxn>
                <a:cxn ang="0">
                  <a:pos x="45" y="210"/>
                </a:cxn>
                <a:cxn ang="0">
                  <a:pos x="59" y="210"/>
                </a:cxn>
                <a:cxn ang="0">
                  <a:pos x="68" y="224"/>
                </a:cxn>
                <a:cxn ang="0">
                  <a:pos x="73" y="229"/>
                </a:cxn>
                <a:cxn ang="0">
                  <a:pos x="82" y="224"/>
                </a:cxn>
                <a:cxn ang="0">
                  <a:pos x="95" y="210"/>
                </a:cxn>
                <a:cxn ang="0">
                  <a:pos x="105" y="210"/>
                </a:cxn>
                <a:cxn ang="0">
                  <a:pos x="114" y="206"/>
                </a:cxn>
                <a:cxn ang="0">
                  <a:pos x="127" y="206"/>
                </a:cxn>
                <a:cxn ang="0">
                  <a:pos x="137" y="242"/>
                </a:cxn>
                <a:cxn ang="0">
                  <a:pos x="141" y="64"/>
                </a:cxn>
                <a:cxn ang="0">
                  <a:pos x="146" y="9"/>
                </a:cxn>
                <a:cxn ang="0">
                  <a:pos x="155" y="32"/>
                </a:cxn>
                <a:cxn ang="0">
                  <a:pos x="159" y="155"/>
                </a:cxn>
                <a:cxn ang="0">
                  <a:pos x="173" y="206"/>
                </a:cxn>
                <a:cxn ang="0">
                  <a:pos x="182" y="215"/>
                </a:cxn>
                <a:cxn ang="0">
                  <a:pos x="191" y="215"/>
                </a:cxn>
                <a:cxn ang="0">
                  <a:pos x="196" y="215"/>
                </a:cxn>
                <a:cxn ang="0">
                  <a:pos x="200" y="219"/>
                </a:cxn>
                <a:cxn ang="0">
                  <a:pos x="219" y="219"/>
                </a:cxn>
                <a:cxn ang="0">
                  <a:pos x="223" y="224"/>
                </a:cxn>
                <a:cxn ang="0">
                  <a:pos x="237" y="233"/>
                </a:cxn>
                <a:cxn ang="0">
                  <a:pos x="251" y="242"/>
                </a:cxn>
                <a:cxn ang="0">
                  <a:pos x="260" y="247"/>
                </a:cxn>
                <a:cxn ang="0">
                  <a:pos x="260" y="247"/>
                </a:cxn>
                <a:cxn ang="0">
                  <a:pos x="274" y="242"/>
                </a:cxn>
                <a:cxn ang="0">
                  <a:pos x="278" y="238"/>
                </a:cxn>
                <a:cxn ang="0">
                  <a:pos x="283" y="233"/>
                </a:cxn>
                <a:cxn ang="0">
                  <a:pos x="301" y="219"/>
                </a:cxn>
                <a:cxn ang="0">
                  <a:pos x="306" y="215"/>
                </a:cxn>
                <a:cxn ang="0">
                  <a:pos x="315" y="215"/>
                </a:cxn>
                <a:cxn ang="0">
                  <a:pos x="324" y="215"/>
                </a:cxn>
                <a:cxn ang="0">
                  <a:pos x="333" y="215"/>
                </a:cxn>
                <a:cxn ang="0">
                  <a:pos x="342" y="215"/>
                </a:cxn>
                <a:cxn ang="0">
                  <a:pos x="356" y="215"/>
                </a:cxn>
                <a:cxn ang="0">
                  <a:pos x="365" y="215"/>
                </a:cxn>
              </a:cxnLst>
              <a:rect l="0" t="0" r="r" b="b"/>
              <a:pathLst>
                <a:path w="379" h="247">
                  <a:moveTo>
                    <a:pt x="0" y="215"/>
                  </a:moveTo>
                  <a:lnTo>
                    <a:pt x="0" y="215"/>
                  </a:lnTo>
                  <a:lnTo>
                    <a:pt x="0" y="210"/>
                  </a:lnTo>
                  <a:lnTo>
                    <a:pt x="4" y="215"/>
                  </a:lnTo>
                  <a:lnTo>
                    <a:pt x="4" y="210"/>
                  </a:lnTo>
                  <a:lnTo>
                    <a:pt x="4" y="215"/>
                  </a:lnTo>
                  <a:lnTo>
                    <a:pt x="9" y="210"/>
                  </a:lnTo>
                  <a:lnTo>
                    <a:pt x="9" y="215"/>
                  </a:lnTo>
                  <a:lnTo>
                    <a:pt x="9" y="210"/>
                  </a:lnTo>
                  <a:lnTo>
                    <a:pt x="13" y="210"/>
                  </a:lnTo>
                  <a:lnTo>
                    <a:pt x="18" y="210"/>
                  </a:lnTo>
                  <a:lnTo>
                    <a:pt x="27" y="210"/>
                  </a:lnTo>
                  <a:lnTo>
                    <a:pt x="22" y="210"/>
                  </a:lnTo>
                  <a:lnTo>
                    <a:pt x="27" y="210"/>
                  </a:lnTo>
                  <a:lnTo>
                    <a:pt x="36" y="210"/>
                  </a:lnTo>
                  <a:lnTo>
                    <a:pt x="32" y="210"/>
                  </a:lnTo>
                  <a:lnTo>
                    <a:pt x="36" y="210"/>
                  </a:lnTo>
                  <a:lnTo>
                    <a:pt x="41" y="215"/>
                  </a:lnTo>
                  <a:lnTo>
                    <a:pt x="41" y="210"/>
                  </a:lnTo>
                  <a:lnTo>
                    <a:pt x="50" y="210"/>
                  </a:lnTo>
                  <a:lnTo>
                    <a:pt x="45" y="210"/>
                  </a:lnTo>
                  <a:lnTo>
                    <a:pt x="50" y="210"/>
                  </a:lnTo>
                  <a:lnTo>
                    <a:pt x="59" y="210"/>
                  </a:lnTo>
                  <a:lnTo>
                    <a:pt x="59" y="210"/>
                  </a:lnTo>
                  <a:lnTo>
                    <a:pt x="59" y="215"/>
                  </a:lnTo>
                  <a:lnTo>
                    <a:pt x="63" y="219"/>
                  </a:lnTo>
                  <a:lnTo>
                    <a:pt x="68" y="224"/>
                  </a:lnTo>
                  <a:lnTo>
                    <a:pt x="68" y="219"/>
                  </a:lnTo>
                  <a:lnTo>
                    <a:pt x="68" y="224"/>
                  </a:lnTo>
                  <a:lnTo>
                    <a:pt x="73" y="229"/>
                  </a:lnTo>
                  <a:lnTo>
                    <a:pt x="77" y="224"/>
                  </a:lnTo>
                  <a:lnTo>
                    <a:pt x="77" y="229"/>
                  </a:lnTo>
                  <a:lnTo>
                    <a:pt x="82" y="224"/>
                  </a:lnTo>
                  <a:lnTo>
                    <a:pt x="82" y="215"/>
                  </a:lnTo>
                  <a:lnTo>
                    <a:pt x="86" y="210"/>
                  </a:lnTo>
                  <a:lnTo>
                    <a:pt x="95" y="210"/>
                  </a:lnTo>
                  <a:lnTo>
                    <a:pt x="91" y="210"/>
                  </a:lnTo>
                  <a:lnTo>
                    <a:pt x="95" y="210"/>
                  </a:lnTo>
                  <a:lnTo>
                    <a:pt x="105" y="210"/>
                  </a:lnTo>
                  <a:lnTo>
                    <a:pt x="105" y="210"/>
                  </a:lnTo>
                  <a:lnTo>
                    <a:pt x="109" y="206"/>
                  </a:lnTo>
                  <a:lnTo>
                    <a:pt x="114" y="206"/>
                  </a:lnTo>
                  <a:lnTo>
                    <a:pt x="118" y="206"/>
                  </a:lnTo>
                  <a:lnTo>
                    <a:pt x="123" y="206"/>
                  </a:lnTo>
                  <a:lnTo>
                    <a:pt x="127" y="206"/>
                  </a:lnTo>
                  <a:lnTo>
                    <a:pt x="132" y="210"/>
                  </a:lnTo>
                  <a:lnTo>
                    <a:pt x="132" y="238"/>
                  </a:lnTo>
                  <a:lnTo>
                    <a:pt x="137" y="242"/>
                  </a:lnTo>
                  <a:lnTo>
                    <a:pt x="137" y="206"/>
                  </a:lnTo>
                  <a:lnTo>
                    <a:pt x="141" y="201"/>
                  </a:lnTo>
                  <a:lnTo>
                    <a:pt x="141" y="64"/>
                  </a:lnTo>
                  <a:lnTo>
                    <a:pt x="146" y="55"/>
                  </a:lnTo>
                  <a:lnTo>
                    <a:pt x="146" y="0"/>
                  </a:lnTo>
                  <a:lnTo>
                    <a:pt x="146" y="9"/>
                  </a:lnTo>
                  <a:lnTo>
                    <a:pt x="150" y="14"/>
                  </a:lnTo>
                  <a:lnTo>
                    <a:pt x="150" y="28"/>
                  </a:lnTo>
                  <a:lnTo>
                    <a:pt x="155" y="32"/>
                  </a:lnTo>
                  <a:lnTo>
                    <a:pt x="155" y="64"/>
                  </a:lnTo>
                  <a:lnTo>
                    <a:pt x="159" y="73"/>
                  </a:lnTo>
                  <a:lnTo>
                    <a:pt x="159" y="155"/>
                  </a:lnTo>
                  <a:lnTo>
                    <a:pt x="164" y="160"/>
                  </a:lnTo>
                  <a:lnTo>
                    <a:pt x="164" y="197"/>
                  </a:lnTo>
                  <a:lnTo>
                    <a:pt x="173" y="206"/>
                  </a:lnTo>
                  <a:lnTo>
                    <a:pt x="173" y="210"/>
                  </a:lnTo>
                  <a:lnTo>
                    <a:pt x="178" y="210"/>
                  </a:lnTo>
                  <a:lnTo>
                    <a:pt x="182" y="215"/>
                  </a:lnTo>
                  <a:lnTo>
                    <a:pt x="182" y="210"/>
                  </a:lnTo>
                  <a:lnTo>
                    <a:pt x="182" y="215"/>
                  </a:lnTo>
                  <a:lnTo>
                    <a:pt x="191" y="215"/>
                  </a:lnTo>
                  <a:lnTo>
                    <a:pt x="187" y="215"/>
                  </a:lnTo>
                  <a:lnTo>
                    <a:pt x="191" y="215"/>
                  </a:lnTo>
                  <a:lnTo>
                    <a:pt x="196" y="215"/>
                  </a:lnTo>
                  <a:lnTo>
                    <a:pt x="200" y="219"/>
                  </a:lnTo>
                  <a:lnTo>
                    <a:pt x="200" y="215"/>
                  </a:lnTo>
                  <a:lnTo>
                    <a:pt x="200" y="219"/>
                  </a:lnTo>
                  <a:lnTo>
                    <a:pt x="205" y="219"/>
                  </a:lnTo>
                  <a:lnTo>
                    <a:pt x="210" y="219"/>
                  </a:lnTo>
                  <a:lnTo>
                    <a:pt x="219" y="219"/>
                  </a:lnTo>
                  <a:lnTo>
                    <a:pt x="214" y="219"/>
                  </a:lnTo>
                  <a:lnTo>
                    <a:pt x="219" y="224"/>
                  </a:lnTo>
                  <a:lnTo>
                    <a:pt x="223" y="224"/>
                  </a:lnTo>
                  <a:lnTo>
                    <a:pt x="228" y="229"/>
                  </a:lnTo>
                  <a:lnTo>
                    <a:pt x="232" y="229"/>
                  </a:lnTo>
                  <a:lnTo>
                    <a:pt x="237" y="233"/>
                  </a:lnTo>
                  <a:lnTo>
                    <a:pt x="242" y="233"/>
                  </a:lnTo>
                  <a:lnTo>
                    <a:pt x="251" y="242"/>
                  </a:lnTo>
                  <a:lnTo>
                    <a:pt x="251" y="242"/>
                  </a:lnTo>
                  <a:lnTo>
                    <a:pt x="255" y="247"/>
                  </a:lnTo>
                  <a:lnTo>
                    <a:pt x="255" y="242"/>
                  </a:lnTo>
                  <a:lnTo>
                    <a:pt x="260" y="247"/>
                  </a:lnTo>
                  <a:lnTo>
                    <a:pt x="260" y="247"/>
                  </a:lnTo>
                  <a:lnTo>
                    <a:pt x="260" y="242"/>
                  </a:lnTo>
                  <a:lnTo>
                    <a:pt x="260" y="247"/>
                  </a:lnTo>
                  <a:lnTo>
                    <a:pt x="264" y="247"/>
                  </a:lnTo>
                  <a:lnTo>
                    <a:pt x="269" y="247"/>
                  </a:lnTo>
                  <a:lnTo>
                    <a:pt x="274" y="242"/>
                  </a:lnTo>
                  <a:lnTo>
                    <a:pt x="274" y="247"/>
                  </a:lnTo>
                  <a:lnTo>
                    <a:pt x="274" y="242"/>
                  </a:lnTo>
                  <a:lnTo>
                    <a:pt x="278" y="238"/>
                  </a:lnTo>
                  <a:lnTo>
                    <a:pt x="278" y="242"/>
                  </a:lnTo>
                  <a:lnTo>
                    <a:pt x="278" y="238"/>
                  </a:lnTo>
                  <a:lnTo>
                    <a:pt x="283" y="233"/>
                  </a:lnTo>
                  <a:lnTo>
                    <a:pt x="292" y="224"/>
                  </a:lnTo>
                  <a:lnTo>
                    <a:pt x="292" y="219"/>
                  </a:lnTo>
                  <a:lnTo>
                    <a:pt x="301" y="219"/>
                  </a:lnTo>
                  <a:lnTo>
                    <a:pt x="296" y="219"/>
                  </a:lnTo>
                  <a:lnTo>
                    <a:pt x="301" y="215"/>
                  </a:lnTo>
                  <a:lnTo>
                    <a:pt x="306" y="215"/>
                  </a:lnTo>
                  <a:lnTo>
                    <a:pt x="315" y="215"/>
                  </a:lnTo>
                  <a:lnTo>
                    <a:pt x="310" y="215"/>
                  </a:lnTo>
                  <a:lnTo>
                    <a:pt x="315" y="215"/>
                  </a:lnTo>
                  <a:lnTo>
                    <a:pt x="324" y="215"/>
                  </a:lnTo>
                  <a:lnTo>
                    <a:pt x="319" y="215"/>
                  </a:lnTo>
                  <a:lnTo>
                    <a:pt x="324" y="215"/>
                  </a:lnTo>
                  <a:lnTo>
                    <a:pt x="333" y="215"/>
                  </a:lnTo>
                  <a:lnTo>
                    <a:pt x="328" y="215"/>
                  </a:lnTo>
                  <a:lnTo>
                    <a:pt x="333" y="215"/>
                  </a:lnTo>
                  <a:lnTo>
                    <a:pt x="337" y="215"/>
                  </a:lnTo>
                  <a:lnTo>
                    <a:pt x="347" y="215"/>
                  </a:lnTo>
                  <a:lnTo>
                    <a:pt x="342" y="215"/>
                  </a:lnTo>
                  <a:lnTo>
                    <a:pt x="347" y="215"/>
                  </a:lnTo>
                  <a:lnTo>
                    <a:pt x="351" y="215"/>
                  </a:lnTo>
                  <a:lnTo>
                    <a:pt x="356" y="215"/>
                  </a:lnTo>
                  <a:lnTo>
                    <a:pt x="360" y="215"/>
                  </a:lnTo>
                  <a:lnTo>
                    <a:pt x="369" y="215"/>
                  </a:lnTo>
                  <a:lnTo>
                    <a:pt x="365" y="215"/>
                  </a:lnTo>
                  <a:lnTo>
                    <a:pt x="369" y="215"/>
                  </a:lnTo>
                  <a:lnTo>
                    <a:pt x="379" y="215"/>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3" name="Freeform 326"/>
            <p:cNvSpPr>
              <a:spLocks/>
            </p:cNvSpPr>
            <p:nvPr/>
          </p:nvSpPr>
          <p:spPr bwMode="auto">
            <a:xfrm>
              <a:off x="5013325" y="4538663"/>
              <a:ext cx="609600" cy="420688"/>
            </a:xfrm>
            <a:custGeom>
              <a:avLst/>
              <a:gdLst/>
              <a:ahLst/>
              <a:cxnLst>
                <a:cxn ang="0">
                  <a:pos x="5" y="214"/>
                </a:cxn>
                <a:cxn ang="0">
                  <a:pos x="9" y="219"/>
                </a:cxn>
                <a:cxn ang="0">
                  <a:pos x="18" y="214"/>
                </a:cxn>
                <a:cxn ang="0">
                  <a:pos x="23" y="219"/>
                </a:cxn>
                <a:cxn ang="0">
                  <a:pos x="27" y="214"/>
                </a:cxn>
                <a:cxn ang="0">
                  <a:pos x="41" y="214"/>
                </a:cxn>
                <a:cxn ang="0">
                  <a:pos x="46" y="219"/>
                </a:cxn>
                <a:cxn ang="0">
                  <a:pos x="59" y="214"/>
                </a:cxn>
                <a:cxn ang="0">
                  <a:pos x="73" y="219"/>
                </a:cxn>
                <a:cxn ang="0">
                  <a:pos x="78" y="214"/>
                </a:cxn>
                <a:cxn ang="0">
                  <a:pos x="91" y="228"/>
                </a:cxn>
                <a:cxn ang="0">
                  <a:pos x="100" y="237"/>
                </a:cxn>
                <a:cxn ang="0">
                  <a:pos x="105" y="233"/>
                </a:cxn>
                <a:cxn ang="0">
                  <a:pos x="114" y="219"/>
                </a:cxn>
                <a:cxn ang="0">
                  <a:pos x="123" y="214"/>
                </a:cxn>
                <a:cxn ang="0">
                  <a:pos x="132" y="214"/>
                </a:cxn>
                <a:cxn ang="0">
                  <a:pos x="146" y="214"/>
                </a:cxn>
                <a:cxn ang="0">
                  <a:pos x="155" y="214"/>
                </a:cxn>
                <a:cxn ang="0">
                  <a:pos x="164" y="246"/>
                </a:cxn>
                <a:cxn ang="0">
                  <a:pos x="169" y="59"/>
                </a:cxn>
                <a:cxn ang="0">
                  <a:pos x="174" y="4"/>
                </a:cxn>
                <a:cxn ang="0">
                  <a:pos x="183" y="36"/>
                </a:cxn>
                <a:cxn ang="0">
                  <a:pos x="187" y="169"/>
                </a:cxn>
                <a:cxn ang="0">
                  <a:pos x="201" y="214"/>
                </a:cxn>
                <a:cxn ang="0">
                  <a:pos x="210" y="223"/>
                </a:cxn>
                <a:cxn ang="0">
                  <a:pos x="219" y="223"/>
                </a:cxn>
                <a:cxn ang="0">
                  <a:pos x="233" y="233"/>
                </a:cxn>
                <a:cxn ang="0">
                  <a:pos x="237" y="233"/>
                </a:cxn>
                <a:cxn ang="0">
                  <a:pos x="247" y="237"/>
                </a:cxn>
                <a:cxn ang="0">
                  <a:pos x="260" y="242"/>
                </a:cxn>
                <a:cxn ang="0">
                  <a:pos x="269" y="255"/>
                </a:cxn>
                <a:cxn ang="0">
                  <a:pos x="279" y="260"/>
                </a:cxn>
                <a:cxn ang="0">
                  <a:pos x="292" y="265"/>
                </a:cxn>
                <a:cxn ang="0">
                  <a:pos x="301" y="260"/>
                </a:cxn>
                <a:cxn ang="0">
                  <a:pos x="315" y="237"/>
                </a:cxn>
                <a:cxn ang="0">
                  <a:pos x="324" y="233"/>
                </a:cxn>
                <a:cxn ang="0">
                  <a:pos x="333" y="228"/>
                </a:cxn>
                <a:cxn ang="0">
                  <a:pos x="347" y="223"/>
                </a:cxn>
                <a:cxn ang="0">
                  <a:pos x="361" y="223"/>
                </a:cxn>
                <a:cxn ang="0">
                  <a:pos x="370" y="223"/>
                </a:cxn>
                <a:cxn ang="0">
                  <a:pos x="379" y="228"/>
                </a:cxn>
                <a:cxn ang="0">
                  <a:pos x="384" y="223"/>
                </a:cxn>
              </a:cxnLst>
              <a:rect l="0" t="0" r="r" b="b"/>
              <a:pathLst>
                <a:path w="384" h="265">
                  <a:moveTo>
                    <a:pt x="5" y="219"/>
                  </a:moveTo>
                  <a:lnTo>
                    <a:pt x="0" y="219"/>
                  </a:lnTo>
                  <a:lnTo>
                    <a:pt x="5" y="214"/>
                  </a:lnTo>
                  <a:lnTo>
                    <a:pt x="9" y="219"/>
                  </a:lnTo>
                  <a:lnTo>
                    <a:pt x="9" y="214"/>
                  </a:lnTo>
                  <a:lnTo>
                    <a:pt x="9" y="219"/>
                  </a:lnTo>
                  <a:lnTo>
                    <a:pt x="18" y="219"/>
                  </a:lnTo>
                  <a:lnTo>
                    <a:pt x="18" y="219"/>
                  </a:lnTo>
                  <a:lnTo>
                    <a:pt x="18" y="214"/>
                  </a:lnTo>
                  <a:lnTo>
                    <a:pt x="23" y="219"/>
                  </a:lnTo>
                  <a:lnTo>
                    <a:pt x="23" y="214"/>
                  </a:lnTo>
                  <a:lnTo>
                    <a:pt x="23" y="219"/>
                  </a:lnTo>
                  <a:lnTo>
                    <a:pt x="27" y="214"/>
                  </a:lnTo>
                  <a:lnTo>
                    <a:pt x="27" y="219"/>
                  </a:lnTo>
                  <a:lnTo>
                    <a:pt x="27" y="214"/>
                  </a:lnTo>
                  <a:lnTo>
                    <a:pt x="32" y="214"/>
                  </a:lnTo>
                  <a:lnTo>
                    <a:pt x="37" y="214"/>
                  </a:lnTo>
                  <a:lnTo>
                    <a:pt x="41" y="214"/>
                  </a:lnTo>
                  <a:lnTo>
                    <a:pt x="46" y="219"/>
                  </a:lnTo>
                  <a:lnTo>
                    <a:pt x="46" y="214"/>
                  </a:lnTo>
                  <a:lnTo>
                    <a:pt x="46" y="219"/>
                  </a:lnTo>
                  <a:lnTo>
                    <a:pt x="50" y="214"/>
                  </a:lnTo>
                  <a:lnTo>
                    <a:pt x="55" y="219"/>
                  </a:lnTo>
                  <a:lnTo>
                    <a:pt x="59" y="214"/>
                  </a:lnTo>
                  <a:lnTo>
                    <a:pt x="64" y="214"/>
                  </a:lnTo>
                  <a:lnTo>
                    <a:pt x="68" y="214"/>
                  </a:lnTo>
                  <a:lnTo>
                    <a:pt x="73" y="219"/>
                  </a:lnTo>
                  <a:lnTo>
                    <a:pt x="78" y="214"/>
                  </a:lnTo>
                  <a:lnTo>
                    <a:pt x="78" y="219"/>
                  </a:lnTo>
                  <a:lnTo>
                    <a:pt x="78" y="214"/>
                  </a:lnTo>
                  <a:lnTo>
                    <a:pt x="82" y="219"/>
                  </a:lnTo>
                  <a:lnTo>
                    <a:pt x="87" y="223"/>
                  </a:lnTo>
                  <a:lnTo>
                    <a:pt x="91" y="228"/>
                  </a:lnTo>
                  <a:lnTo>
                    <a:pt x="96" y="228"/>
                  </a:lnTo>
                  <a:lnTo>
                    <a:pt x="100" y="233"/>
                  </a:lnTo>
                  <a:lnTo>
                    <a:pt x="100" y="237"/>
                  </a:lnTo>
                  <a:lnTo>
                    <a:pt x="100" y="233"/>
                  </a:lnTo>
                  <a:lnTo>
                    <a:pt x="105" y="228"/>
                  </a:lnTo>
                  <a:lnTo>
                    <a:pt x="105" y="233"/>
                  </a:lnTo>
                  <a:lnTo>
                    <a:pt x="105" y="228"/>
                  </a:lnTo>
                  <a:lnTo>
                    <a:pt x="110" y="223"/>
                  </a:lnTo>
                  <a:lnTo>
                    <a:pt x="114" y="219"/>
                  </a:lnTo>
                  <a:lnTo>
                    <a:pt x="123" y="219"/>
                  </a:lnTo>
                  <a:lnTo>
                    <a:pt x="119" y="219"/>
                  </a:lnTo>
                  <a:lnTo>
                    <a:pt x="123" y="214"/>
                  </a:lnTo>
                  <a:lnTo>
                    <a:pt x="128" y="214"/>
                  </a:lnTo>
                  <a:lnTo>
                    <a:pt x="137" y="214"/>
                  </a:lnTo>
                  <a:lnTo>
                    <a:pt x="132" y="214"/>
                  </a:lnTo>
                  <a:lnTo>
                    <a:pt x="137" y="214"/>
                  </a:lnTo>
                  <a:lnTo>
                    <a:pt x="142" y="210"/>
                  </a:lnTo>
                  <a:lnTo>
                    <a:pt x="146" y="214"/>
                  </a:lnTo>
                  <a:lnTo>
                    <a:pt x="151" y="214"/>
                  </a:lnTo>
                  <a:lnTo>
                    <a:pt x="155" y="210"/>
                  </a:lnTo>
                  <a:lnTo>
                    <a:pt x="155" y="214"/>
                  </a:lnTo>
                  <a:lnTo>
                    <a:pt x="160" y="219"/>
                  </a:lnTo>
                  <a:lnTo>
                    <a:pt x="160" y="242"/>
                  </a:lnTo>
                  <a:lnTo>
                    <a:pt x="164" y="246"/>
                  </a:lnTo>
                  <a:lnTo>
                    <a:pt x="164" y="205"/>
                  </a:lnTo>
                  <a:lnTo>
                    <a:pt x="169" y="201"/>
                  </a:lnTo>
                  <a:lnTo>
                    <a:pt x="169" y="59"/>
                  </a:lnTo>
                  <a:lnTo>
                    <a:pt x="174" y="50"/>
                  </a:lnTo>
                  <a:lnTo>
                    <a:pt x="174" y="0"/>
                  </a:lnTo>
                  <a:lnTo>
                    <a:pt x="174" y="4"/>
                  </a:lnTo>
                  <a:lnTo>
                    <a:pt x="178" y="9"/>
                  </a:lnTo>
                  <a:lnTo>
                    <a:pt x="178" y="22"/>
                  </a:lnTo>
                  <a:lnTo>
                    <a:pt x="183" y="36"/>
                  </a:lnTo>
                  <a:lnTo>
                    <a:pt x="183" y="96"/>
                  </a:lnTo>
                  <a:lnTo>
                    <a:pt x="187" y="105"/>
                  </a:lnTo>
                  <a:lnTo>
                    <a:pt x="187" y="169"/>
                  </a:lnTo>
                  <a:lnTo>
                    <a:pt x="192" y="173"/>
                  </a:lnTo>
                  <a:lnTo>
                    <a:pt x="192" y="205"/>
                  </a:lnTo>
                  <a:lnTo>
                    <a:pt x="201" y="214"/>
                  </a:lnTo>
                  <a:lnTo>
                    <a:pt x="201" y="219"/>
                  </a:lnTo>
                  <a:lnTo>
                    <a:pt x="205" y="223"/>
                  </a:lnTo>
                  <a:lnTo>
                    <a:pt x="210" y="223"/>
                  </a:lnTo>
                  <a:lnTo>
                    <a:pt x="215" y="223"/>
                  </a:lnTo>
                  <a:lnTo>
                    <a:pt x="219" y="228"/>
                  </a:lnTo>
                  <a:lnTo>
                    <a:pt x="219" y="223"/>
                  </a:lnTo>
                  <a:lnTo>
                    <a:pt x="224" y="228"/>
                  </a:lnTo>
                  <a:lnTo>
                    <a:pt x="228" y="228"/>
                  </a:lnTo>
                  <a:lnTo>
                    <a:pt x="233" y="233"/>
                  </a:lnTo>
                  <a:lnTo>
                    <a:pt x="233" y="228"/>
                  </a:lnTo>
                  <a:lnTo>
                    <a:pt x="233" y="233"/>
                  </a:lnTo>
                  <a:lnTo>
                    <a:pt x="237" y="233"/>
                  </a:lnTo>
                  <a:lnTo>
                    <a:pt x="242" y="237"/>
                  </a:lnTo>
                  <a:lnTo>
                    <a:pt x="251" y="237"/>
                  </a:lnTo>
                  <a:lnTo>
                    <a:pt x="247" y="237"/>
                  </a:lnTo>
                  <a:lnTo>
                    <a:pt x="251" y="237"/>
                  </a:lnTo>
                  <a:lnTo>
                    <a:pt x="256" y="242"/>
                  </a:lnTo>
                  <a:lnTo>
                    <a:pt x="260" y="242"/>
                  </a:lnTo>
                  <a:lnTo>
                    <a:pt x="265" y="246"/>
                  </a:lnTo>
                  <a:lnTo>
                    <a:pt x="269" y="251"/>
                  </a:lnTo>
                  <a:lnTo>
                    <a:pt x="269" y="255"/>
                  </a:lnTo>
                  <a:lnTo>
                    <a:pt x="269" y="251"/>
                  </a:lnTo>
                  <a:lnTo>
                    <a:pt x="274" y="255"/>
                  </a:lnTo>
                  <a:lnTo>
                    <a:pt x="279" y="260"/>
                  </a:lnTo>
                  <a:lnTo>
                    <a:pt x="283" y="265"/>
                  </a:lnTo>
                  <a:lnTo>
                    <a:pt x="288" y="265"/>
                  </a:lnTo>
                  <a:lnTo>
                    <a:pt x="292" y="265"/>
                  </a:lnTo>
                  <a:lnTo>
                    <a:pt x="301" y="265"/>
                  </a:lnTo>
                  <a:lnTo>
                    <a:pt x="297" y="265"/>
                  </a:lnTo>
                  <a:lnTo>
                    <a:pt x="301" y="260"/>
                  </a:lnTo>
                  <a:lnTo>
                    <a:pt x="311" y="251"/>
                  </a:lnTo>
                  <a:lnTo>
                    <a:pt x="311" y="242"/>
                  </a:lnTo>
                  <a:lnTo>
                    <a:pt x="315" y="237"/>
                  </a:lnTo>
                  <a:lnTo>
                    <a:pt x="320" y="233"/>
                  </a:lnTo>
                  <a:lnTo>
                    <a:pt x="324" y="228"/>
                  </a:lnTo>
                  <a:lnTo>
                    <a:pt x="324" y="233"/>
                  </a:lnTo>
                  <a:lnTo>
                    <a:pt x="324" y="228"/>
                  </a:lnTo>
                  <a:lnTo>
                    <a:pt x="333" y="228"/>
                  </a:lnTo>
                  <a:lnTo>
                    <a:pt x="333" y="228"/>
                  </a:lnTo>
                  <a:lnTo>
                    <a:pt x="338" y="223"/>
                  </a:lnTo>
                  <a:lnTo>
                    <a:pt x="342" y="223"/>
                  </a:lnTo>
                  <a:lnTo>
                    <a:pt x="347" y="223"/>
                  </a:lnTo>
                  <a:lnTo>
                    <a:pt x="352" y="223"/>
                  </a:lnTo>
                  <a:lnTo>
                    <a:pt x="356" y="223"/>
                  </a:lnTo>
                  <a:lnTo>
                    <a:pt x="361" y="223"/>
                  </a:lnTo>
                  <a:lnTo>
                    <a:pt x="370" y="223"/>
                  </a:lnTo>
                  <a:lnTo>
                    <a:pt x="365" y="223"/>
                  </a:lnTo>
                  <a:lnTo>
                    <a:pt x="370" y="223"/>
                  </a:lnTo>
                  <a:lnTo>
                    <a:pt x="374" y="228"/>
                  </a:lnTo>
                  <a:lnTo>
                    <a:pt x="374" y="223"/>
                  </a:lnTo>
                  <a:lnTo>
                    <a:pt x="379" y="228"/>
                  </a:lnTo>
                  <a:lnTo>
                    <a:pt x="379" y="223"/>
                  </a:lnTo>
                  <a:lnTo>
                    <a:pt x="379" y="228"/>
                  </a:lnTo>
                  <a:lnTo>
                    <a:pt x="384" y="223"/>
                  </a:lnTo>
                  <a:lnTo>
                    <a:pt x="384" y="228"/>
                  </a:lnTo>
                  <a:lnTo>
                    <a:pt x="384" y="223"/>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4" name="Freeform 327"/>
            <p:cNvSpPr>
              <a:spLocks/>
            </p:cNvSpPr>
            <p:nvPr/>
          </p:nvSpPr>
          <p:spPr bwMode="auto">
            <a:xfrm>
              <a:off x="5622925" y="4886325"/>
              <a:ext cx="180975" cy="14288"/>
            </a:xfrm>
            <a:custGeom>
              <a:avLst/>
              <a:gdLst/>
              <a:ahLst/>
              <a:cxnLst>
                <a:cxn ang="0">
                  <a:pos x="0" y="4"/>
                </a:cxn>
                <a:cxn ang="0">
                  <a:pos x="4" y="9"/>
                </a:cxn>
                <a:cxn ang="0">
                  <a:pos x="4" y="4"/>
                </a:cxn>
                <a:cxn ang="0">
                  <a:pos x="4" y="9"/>
                </a:cxn>
                <a:cxn ang="0">
                  <a:pos x="9" y="4"/>
                </a:cxn>
                <a:cxn ang="0">
                  <a:pos x="9" y="4"/>
                </a:cxn>
                <a:cxn ang="0">
                  <a:pos x="9" y="9"/>
                </a:cxn>
                <a:cxn ang="0">
                  <a:pos x="13" y="4"/>
                </a:cxn>
                <a:cxn ang="0">
                  <a:pos x="13" y="9"/>
                </a:cxn>
                <a:cxn ang="0">
                  <a:pos x="22" y="9"/>
                </a:cxn>
                <a:cxn ang="0">
                  <a:pos x="18" y="9"/>
                </a:cxn>
                <a:cxn ang="0">
                  <a:pos x="22" y="4"/>
                </a:cxn>
                <a:cxn ang="0">
                  <a:pos x="27" y="4"/>
                </a:cxn>
                <a:cxn ang="0">
                  <a:pos x="32" y="4"/>
                </a:cxn>
                <a:cxn ang="0">
                  <a:pos x="36" y="4"/>
                </a:cxn>
                <a:cxn ang="0">
                  <a:pos x="41" y="4"/>
                </a:cxn>
                <a:cxn ang="0">
                  <a:pos x="45" y="4"/>
                </a:cxn>
                <a:cxn ang="0">
                  <a:pos x="50" y="4"/>
                </a:cxn>
                <a:cxn ang="0">
                  <a:pos x="54" y="0"/>
                </a:cxn>
                <a:cxn ang="0">
                  <a:pos x="59" y="4"/>
                </a:cxn>
                <a:cxn ang="0">
                  <a:pos x="63" y="4"/>
                </a:cxn>
                <a:cxn ang="0">
                  <a:pos x="68" y="4"/>
                </a:cxn>
                <a:cxn ang="0">
                  <a:pos x="73" y="0"/>
                </a:cxn>
                <a:cxn ang="0">
                  <a:pos x="77" y="4"/>
                </a:cxn>
                <a:cxn ang="0">
                  <a:pos x="82" y="0"/>
                </a:cxn>
                <a:cxn ang="0">
                  <a:pos x="82" y="4"/>
                </a:cxn>
                <a:cxn ang="0">
                  <a:pos x="82" y="4"/>
                </a:cxn>
                <a:cxn ang="0">
                  <a:pos x="86" y="4"/>
                </a:cxn>
                <a:cxn ang="0">
                  <a:pos x="91" y="4"/>
                </a:cxn>
                <a:cxn ang="0">
                  <a:pos x="95" y="4"/>
                </a:cxn>
                <a:cxn ang="0">
                  <a:pos x="105" y="4"/>
                </a:cxn>
                <a:cxn ang="0">
                  <a:pos x="105" y="0"/>
                </a:cxn>
                <a:cxn ang="0">
                  <a:pos x="105" y="4"/>
                </a:cxn>
                <a:cxn ang="0">
                  <a:pos x="109" y="4"/>
                </a:cxn>
                <a:cxn ang="0">
                  <a:pos x="114" y="4"/>
                </a:cxn>
              </a:cxnLst>
              <a:rect l="0" t="0" r="r" b="b"/>
              <a:pathLst>
                <a:path w="114" h="9">
                  <a:moveTo>
                    <a:pt x="0" y="4"/>
                  </a:moveTo>
                  <a:lnTo>
                    <a:pt x="4" y="9"/>
                  </a:lnTo>
                  <a:lnTo>
                    <a:pt x="4" y="4"/>
                  </a:lnTo>
                  <a:lnTo>
                    <a:pt x="4" y="9"/>
                  </a:lnTo>
                  <a:lnTo>
                    <a:pt x="9" y="4"/>
                  </a:lnTo>
                  <a:lnTo>
                    <a:pt x="9" y="4"/>
                  </a:lnTo>
                  <a:lnTo>
                    <a:pt x="9" y="9"/>
                  </a:lnTo>
                  <a:lnTo>
                    <a:pt x="13" y="4"/>
                  </a:lnTo>
                  <a:lnTo>
                    <a:pt x="13" y="9"/>
                  </a:lnTo>
                  <a:lnTo>
                    <a:pt x="22" y="9"/>
                  </a:lnTo>
                  <a:lnTo>
                    <a:pt x="18" y="9"/>
                  </a:lnTo>
                  <a:lnTo>
                    <a:pt x="22" y="4"/>
                  </a:lnTo>
                  <a:lnTo>
                    <a:pt x="27" y="4"/>
                  </a:lnTo>
                  <a:lnTo>
                    <a:pt x="32" y="4"/>
                  </a:lnTo>
                  <a:lnTo>
                    <a:pt x="36" y="4"/>
                  </a:lnTo>
                  <a:lnTo>
                    <a:pt x="41" y="4"/>
                  </a:lnTo>
                  <a:lnTo>
                    <a:pt x="45" y="4"/>
                  </a:lnTo>
                  <a:lnTo>
                    <a:pt x="50" y="4"/>
                  </a:lnTo>
                  <a:lnTo>
                    <a:pt x="54" y="0"/>
                  </a:lnTo>
                  <a:lnTo>
                    <a:pt x="59" y="4"/>
                  </a:lnTo>
                  <a:lnTo>
                    <a:pt x="63" y="4"/>
                  </a:lnTo>
                  <a:lnTo>
                    <a:pt x="68" y="4"/>
                  </a:lnTo>
                  <a:lnTo>
                    <a:pt x="73" y="0"/>
                  </a:lnTo>
                  <a:lnTo>
                    <a:pt x="77" y="4"/>
                  </a:lnTo>
                  <a:lnTo>
                    <a:pt x="82" y="0"/>
                  </a:lnTo>
                  <a:lnTo>
                    <a:pt x="82" y="4"/>
                  </a:lnTo>
                  <a:lnTo>
                    <a:pt x="82" y="4"/>
                  </a:lnTo>
                  <a:lnTo>
                    <a:pt x="86" y="4"/>
                  </a:lnTo>
                  <a:lnTo>
                    <a:pt x="91" y="4"/>
                  </a:lnTo>
                  <a:lnTo>
                    <a:pt x="95" y="4"/>
                  </a:lnTo>
                  <a:lnTo>
                    <a:pt x="105" y="4"/>
                  </a:lnTo>
                  <a:lnTo>
                    <a:pt x="105" y="0"/>
                  </a:lnTo>
                  <a:lnTo>
                    <a:pt x="105" y="4"/>
                  </a:lnTo>
                  <a:lnTo>
                    <a:pt x="109" y="4"/>
                  </a:lnTo>
                  <a:lnTo>
                    <a:pt x="114" y="4"/>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5" name="Rectangle 328"/>
            <p:cNvSpPr>
              <a:spLocks noChangeArrowheads="1"/>
            </p:cNvSpPr>
            <p:nvPr/>
          </p:nvSpPr>
          <p:spPr bwMode="auto">
            <a:xfrm rot="16200000">
              <a:off x="1239838" y="4656138"/>
              <a:ext cx="869950"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P4-&gt;P5 Projection</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26" name="Rectangle 329"/>
            <p:cNvSpPr>
              <a:spLocks noChangeArrowheads="1"/>
            </p:cNvSpPr>
            <p:nvPr/>
          </p:nvSpPr>
          <p:spPr bwMode="auto">
            <a:xfrm>
              <a:off x="2033588" y="5400675"/>
              <a:ext cx="3770313" cy="70326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7" name="Rectangle 330"/>
            <p:cNvSpPr>
              <a:spLocks noChangeArrowheads="1"/>
            </p:cNvSpPr>
            <p:nvPr/>
          </p:nvSpPr>
          <p:spPr bwMode="auto">
            <a:xfrm>
              <a:off x="2033588" y="5400675"/>
              <a:ext cx="3770313" cy="703263"/>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8" name="Line 331"/>
            <p:cNvSpPr>
              <a:spLocks noChangeShapeType="1"/>
            </p:cNvSpPr>
            <p:nvPr/>
          </p:nvSpPr>
          <p:spPr bwMode="auto">
            <a:xfrm>
              <a:off x="2033588" y="5400675"/>
              <a:ext cx="37703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29" name="Line 332"/>
            <p:cNvSpPr>
              <a:spLocks noChangeShapeType="1"/>
            </p:cNvSpPr>
            <p:nvPr/>
          </p:nvSpPr>
          <p:spPr bwMode="auto">
            <a:xfrm>
              <a:off x="2033588" y="6103938"/>
              <a:ext cx="37703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0" name="Line 333"/>
            <p:cNvSpPr>
              <a:spLocks noChangeShapeType="1"/>
            </p:cNvSpPr>
            <p:nvPr/>
          </p:nvSpPr>
          <p:spPr bwMode="auto">
            <a:xfrm flipV="1">
              <a:off x="5803900" y="5400675"/>
              <a:ext cx="1588" cy="7032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1" name="Line 334"/>
            <p:cNvSpPr>
              <a:spLocks noChangeShapeType="1"/>
            </p:cNvSpPr>
            <p:nvPr/>
          </p:nvSpPr>
          <p:spPr bwMode="auto">
            <a:xfrm flipV="1">
              <a:off x="2033588" y="5400675"/>
              <a:ext cx="1588" cy="7032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2" name="Line 335"/>
            <p:cNvSpPr>
              <a:spLocks noChangeShapeType="1"/>
            </p:cNvSpPr>
            <p:nvPr/>
          </p:nvSpPr>
          <p:spPr bwMode="auto">
            <a:xfrm>
              <a:off x="2033588" y="6103938"/>
              <a:ext cx="37703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3" name="Line 336"/>
            <p:cNvSpPr>
              <a:spLocks noChangeShapeType="1"/>
            </p:cNvSpPr>
            <p:nvPr/>
          </p:nvSpPr>
          <p:spPr bwMode="auto">
            <a:xfrm flipV="1">
              <a:off x="2033588" y="5400675"/>
              <a:ext cx="1588" cy="7032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4" name="Line 337"/>
            <p:cNvSpPr>
              <a:spLocks noChangeShapeType="1"/>
            </p:cNvSpPr>
            <p:nvPr/>
          </p:nvSpPr>
          <p:spPr bwMode="auto">
            <a:xfrm flipV="1">
              <a:off x="2033588" y="6061075"/>
              <a:ext cx="1588" cy="42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5" name="Line 338"/>
            <p:cNvSpPr>
              <a:spLocks noChangeShapeType="1"/>
            </p:cNvSpPr>
            <p:nvPr/>
          </p:nvSpPr>
          <p:spPr bwMode="auto">
            <a:xfrm>
              <a:off x="2033588" y="5400675"/>
              <a:ext cx="1588" cy="365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6" name="Rectangle 339"/>
            <p:cNvSpPr>
              <a:spLocks noChangeArrowheads="1"/>
            </p:cNvSpPr>
            <p:nvPr/>
          </p:nvSpPr>
          <p:spPr bwMode="auto">
            <a:xfrm>
              <a:off x="2012950" y="6126163"/>
              <a:ext cx="101600"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37" name="Line 340"/>
            <p:cNvSpPr>
              <a:spLocks noChangeShapeType="1"/>
            </p:cNvSpPr>
            <p:nvPr/>
          </p:nvSpPr>
          <p:spPr bwMode="auto">
            <a:xfrm flipV="1">
              <a:off x="2411413" y="6061075"/>
              <a:ext cx="1588" cy="42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8" name="Line 341"/>
            <p:cNvSpPr>
              <a:spLocks noChangeShapeType="1"/>
            </p:cNvSpPr>
            <p:nvPr/>
          </p:nvSpPr>
          <p:spPr bwMode="auto">
            <a:xfrm>
              <a:off x="2411413" y="5400675"/>
              <a:ext cx="1588" cy="365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39" name="Rectangle 342"/>
            <p:cNvSpPr>
              <a:spLocks noChangeArrowheads="1"/>
            </p:cNvSpPr>
            <p:nvPr/>
          </p:nvSpPr>
          <p:spPr bwMode="auto">
            <a:xfrm>
              <a:off x="2338388" y="6126163"/>
              <a:ext cx="217488"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40" name="Line 343"/>
            <p:cNvSpPr>
              <a:spLocks noChangeShapeType="1"/>
            </p:cNvSpPr>
            <p:nvPr/>
          </p:nvSpPr>
          <p:spPr bwMode="auto">
            <a:xfrm flipV="1">
              <a:off x="2787650" y="6061075"/>
              <a:ext cx="1588" cy="42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41" name="Line 344"/>
            <p:cNvSpPr>
              <a:spLocks noChangeShapeType="1"/>
            </p:cNvSpPr>
            <p:nvPr/>
          </p:nvSpPr>
          <p:spPr bwMode="auto">
            <a:xfrm>
              <a:off x="2787650" y="5400675"/>
              <a:ext cx="1588" cy="365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42" name="Rectangle 345"/>
            <p:cNvSpPr>
              <a:spLocks noChangeArrowheads="1"/>
            </p:cNvSpPr>
            <p:nvPr/>
          </p:nvSpPr>
          <p:spPr bwMode="auto">
            <a:xfrm>
              <a:off x="2686050" y="6126163"/>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43" name="Line 346"/>
            <p:cNvSpPr>
              <a:spLocks noChangeShapeType="1"/>
            </p:cNvSpPr>
            <p:nvPr/>
          </p:nvSpPr>
          <p:spPr bwMode="auto">
            <a:xfrm flipV="1">
              <a:off x="3165475" y="6061075"/>
              <a:ext cx="1588" cy="42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44" name="Line 347"/>
            <p:cNvSpPr>
              <a:spLocks noChangeShapeType="1"/>
            </p:cNvSpPr>
            <p:nvPr/>
          </p:nvSpPr>
          <p:spPr bwMode="auto">
            <a:xfrm>
              <a:off x="3165475" y="5400675"/>
              <a:ext cx="1588" cy="365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45" name="Rectangle 348"/>
            <p:cNvSpPr>
              <a:spLocks noChangeArrowheads="1"/>
            </p:cNvSpPr>
            <p:nvPr/>
          </p:nvSpPr>
          <p:spPr bwMode="auto">
            <a:xfrm>
              <a:off x="3063875" y="6126163"/>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46" name="Line 349"/>
            <p:cNvSpPr>
              <a:spLocks noChangeShapeType="1"/>
            </p:cNvSpPr>
            <p:nvPr/>
          </p:nvSpPr>
          <p:spPr bwMode="auto">
            <a:xfrm flipV="1">
              <a:off x="3541713" y="6061075"/>
              <a:ext cx="1588" cy="42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47" name="Line 350"/>
            <p:cNvSpPr>
              <a:spLocks noChangeShapeType="1"/>
            </p:cNvSpPr>
            <p:nvPr/>
          </p:nvSpPr>
          <p:spPr bwMode="auto">
            <a:xfrm>
              <a:off x="3541713" y="5400675"/>
              <a:ext cx="1588" cy="365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48" name="Rectangle 351"/>
            <p:cNvSpPr>
              <a:spLocks noChangeArrowheads="1"/>
            </p:cNvSpPr>
            <p:nvPr/>
          </p:nvSpPr>
          <p:spPr bwMode="auto">
            <a:xfrm>
              <a:off x="3440113" y="6126163"/>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49" name="Line 352"/>
            <p:cNvSpPr>
              <a:spLocks noChangeShapeType="1"/>
            </p:cNvSpPr>
            <p:nvPr/>
          </p:nvSpPr>
          <p:spPr bwMode="auto">
            <a:xfrm flipV="1">
              <a:off x="3917950" y="6061075"/>
              <a:ext cx="1588" cy="42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50" name="Line 353"/>
            <p:cNvSpPr>
              <a:spLocks noChangeShapeType="1"/>
            </p:cNvSpPr>
            <p:nvPr/>
          </p:nvSpPr>
          <p:spPr bwMode="auto">
            <a:xfrm>
              <a:off x="3917950" y="5400675"/>
              <a:ext cx="1588" cy="365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51" name="Rectangle 354"/>
            <p:cNvSpPr>
              <a:spLocks noChangeArrowheads="1"/>
            </p:cNvSpPr>
            <p:nvPr/>
          </p:nvSpPr>
          <p:spPr bwMode="auto">
            <a:xfrm>
              <a:off x="3817938" y="6126163"/>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52" name="Line 355"/>
            <p:cNvSpPr>
              <a:spLocks noChangeShapeType="1"/>
            </p:cNvSpPr>
            <p:nvPr/>
          </p:nvSpPr>
          <p:spPr bwMode="auto">
            <a:xfrm flipV="1">
              <a:off x="4295775" y="6061075"/>
              <a:ext cx="1588" cy="42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53" name="Line 356"/>
            <p:cNvSpPr>
              <a:spLocks noChangeShapeType="1"/>
            </p:cNvSpPr>
            <p:nvPr/>
          </p:nvSpPr>
          <p:spPr bwMode="auto">
            <a:xfrm>
              <a:off x="4295775" y="5400675"/>
              <a:ext cx="1588" cy="365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54" name="Rectangle 357"/>
            <p:cNvSpPr>
              <a:spLocks noChangeArrowheads="1"/>
            </p:cNvSpPr>
            <p:nvPr/>
          </p:nvSpPr>
          <p:spPr bwMode="auto">
            <a:xfrm>
              <a:off x="4194175" y="6126163"/>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55" name="Line 358"/>
            <p:cNvSpPr>
              <a:spLocks noChangeShapeType="1"/>
            </p:cNvSpPr>
            <p:nvPr/>
          </p:nvSpPr>
          <p:spPr bwMode="auto">
            <a:xfrm flipV="1">
              <a:off x="4672013" y="6061075"/>
              <a:ext cx="1588" cy="42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56" name="Line 359"/>
            <p:cNvSpPr>
              <a:spLocks noChangeShapeType="1"/>
            </p:cNvSpPr>
            <p:nvPr/>
          </p:nvSpPr>
          <p:spPr bwMode="auto">
            <a:xfrm>
              <a:off x="4672013" y="5400675"/>
              <a:ext cx="1588" cy="365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57" name="Rectangle 360"/>
            <p:cNvSpPr>
              <a:spLocks noChangeArrowheads="1"/>
            </p:cNvSpPr>
            <p:nvPr/>
          </p:nvSpPr>
          <p:spPr bwMode="auto">
            <a:xfrm>
              <a:off x="4570413" y="6126163"/>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3500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58" name="Line 361"/>
            <p:cNvSpPr>
              <a:spLocks noChangeShapeType="1"/>
            </p:cNvSpPr>
            <p:nvPr/>
          </p:nvSpPr>
          <p:spPr bwMode="auto">
            <a:xfrm flipV="1">
              <a:off x="5049838" y="6061075"/>
              <a:ext cx="1588" cy="42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59" name="Line 362"/>
            <p:cNvSpPr>
              <a:spLocks noChangeShapeType="1"/>
            </p:cNvSpPr>
            <p:nvPr/>
          </p:nvSpPr>
          <p:spPr bwMode="auto">
            <a:xfrm>
              <a:off x="5049838" y="5400675"/>
              <a:ext cx="1588" cy="365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60" name="Rectangle 363"/>
            <p:cNvSpPr>
              <a:spLocks noChangeArrowheads="1"/>
            </p:cNvSpPr>
            <p:nvPr/>
          </p:nvSpPr>
          <p:spPr bwMode="auto">
            <a:xfrm>
              <a:off x="4948238" y="6126163"/>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61" name="Line 364"/>
            <p:cNvSpPr>
              <a:spLocks noChangeShapeType="1"/>
            </p:cNvSpPr>
            <p:nvPr/>
          </p:nvSpPr>
          <p:spPr bwMode="auto">
            <a:xfrm flipV="1">
              <a:off x="5426075" y="6061075"/>
              <a:ext cx="1588" cy="42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62" name="Line 365"/>
            <p:cNvSpPr>
              <a:spLocks noChangeShapeType="1"/>
            </p:cNvSpPr>
            <p:nvPr/>
          </p:nvSpPr>
          <p:spPr bwMode="auto">
            <a:xfrm>
              <a:off x="5426075" y="5400675"/>
              <a:ext cx="1588" cy="365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63" name="Rectangle 366"/>
            <p:cNvSpPr>
              <a:spLocks noChangeArrowheads="1"/>
            </p:cNvSpPr>
            <p:nvPr/>
          </p:nvSpPr>
          <p:spPr bwMode="auto">
            <a:xfrm>
              <a:off x="5324475" y="6126163"/>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4500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64" name="Line 367"/>
            <p:cNvSpPr>
              <a:spLocks noChangeShapeType="1"/>
            </p:cNvSpPr>
            <p:nvPr/>
          </p:nvSpPr>
          <p:spPr bwMode="auto">
            <a:xfrm flipV="1">
              <a:off x="5803900" y="6061075"/>
              <a:ext cx="1588" cy="428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65" name="Line 368"/>
            <p:cNvSpPr>
              <a:spLocks noChangeShapeType="1"/>
            </p:cNvSpPr>
            <p:nvPr/>
          </p:nvSpPr>
          <p:spPr bwMode="auto">
            <a:xfrm>
              <a:off x="5803900" y="5400675"/>
              <a:ext cx="1588" cy="3651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66" name="Rectangle 369"/>
            <p:cNvSpPr>
              <a:spLocks noChangeArrowheads="1"/>
            </p:cNvSpPr>
            <p:nvPr/>
          </p:nvSpPr>
          <p:spPr bwMode="auto">
            <a:xfrm>
              <a:off x="5702300" y="6126163"/>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5000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67" name="Line 370"/>
            <p:cNvSpPr>
              <a:spLocks noChangeShapeType="1"/>
            </p:cNvSpPr>
            <p:nvPr/>
          </p:nvSpPr>
          <p:spPr bwMode="auto">
            <a:xfrm>
              <a:off x="2033588" y="6103938"/>
              <a:ext cx="36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68" name="Line 371"/>
            <p:cNvSpPr>
              <a:spLocks noChangeShapeType="1"/>
            </p:cNvSpPr>
            <p:nvPr/>
          </p:nvSpPr>
          <p:spPr bwMode="auto">
            <a:xfrm flipH="1">
              <a:off x="5759450" y="6103938"/>
              <a:ext cx="4445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69" name="Rectangle 372"/>
            <p:cNvSpPr>
              <a:spLocks noChangeArrowheads="1"/>
            </p:cNvSpPr>
            <p:nvPr/>
          </p:nvSpPr>
          <p:spPr bwMode="auto">
            <a:xfrm>
              <a:off x="1773238" y="6045200"/>
              <a:ext cx="304800"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-2000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70" name="Line 373"/>
            <p:cNvSpPr>
              <a:spLocks noChangeShapeType="1"/>
            </p:cNvSpPr>
            <p:nvPr/>
          </p:nvSpPr>
          <p:spPr bwMode="auto">
            <a:xfrm>
              <a:off x="2033588" y="5864225"/>
              <a:ext cx="36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71" name="Line 374"/>
            <p:cNvSpPr>
              <a:spLocks noChangeShapeType="1"/>
            </p:cNvSpPr>
            <p:nvPr/>
          </p:nvSpPr>
          <p:spPr bwMode="auto">
            <a:xfrm flipH="1">
              <a:off x="5759450" y="5864225"/>
              <a:ext cx="4445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72" name="Rectangle 375"/>
            <p:cNvSpPr>
              <a:spLocks noChangeArrowheads="1"/>
            </p:cNvSpPr>
            <p:nvPr/>
          </p:nvSpPr>
          <p:spPr bwMode="auto">
            <a:xfrm>
              <a:off x="1773238" y="5807075"/>
              <a:ext cx="304800"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73" name="Line 376"/>
            <p:cNvSpPr>
              <a:spLocks noChangeShapeType="1"/>
            </p:cNvSpPr>
            <p:nvPr/>
          </p:nvSpPr>
          <p:spPr bwMode="auto">
            <a:xfrm>
              <a:off x="2033588" y="5632450"/>
              <a:ext cx="36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74" name="Line 377"/>
            <p:cNvSpPr>
              <a:spLocks noChangeShapeType="1"/>
            </p:cNvSpPr>
            <p:nvPr/>
          </p:nvSpPr>
          <p:spPr bwMode="auto">
            <a:xfrm flipH="1">
              <a:off x="5759450" y="5632450"/>
              <a:ext cx="4445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75" name="Rectangle 378"/>
            <p:cNvSpPr>
              <a:spLocks noChangeArrowheads="1"/>
            </p:cNvSpPr>
            <p:nvPr/>
          </p:nvSpPr>
          <p:spPr bwMode="auto">
            <a:xfrm>
              <a:off x="1954213" y="5575300"/>
              <a:ext cx="101600"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76" name="Line 379"/>
            <p:cNvSpPr>
              <a:spLocks noChangeShapeType="1"/>
            </p:cNvSpPr>
            <p:nvPr/>
          </p:nvSpPr>
          <p:spPr bwMode="auto">
            <a:xfrm>
              <a:off x="2033588" y="5400675"/>
              <a:ext cx="365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77" name="Line 380"/>
            <p:cNvSpPr>
              <a:spLocks noChangeShapeType="1"/>
            </p:cNvSpPr>
            <p:nvPr/>
          </p:nvSpPr>
          <p:spPr bwMode="auto">
            <a:xfrm flipH="1">
              <a:off x="5759450" y="5400675"/>
              <a:ext cx="44450"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78" name="Rectangle 381"/>
            <p:cNvSpPr>
              <a:spLocks noChangeArrowheads="1"/>
            </p:cNvSpPr>
            <p:nvPr/>
          </p:nvSpPr>
          <p:spPr bwMode="auto">
            <a:xfrm>
              <a:off x="1801813" y="5343525"/>
              <a:ext cx="276225"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1000</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sp>
          <p:nvSpPr>
            <p:cNvPr id="179" name="Line 382"/>
            <p:cNvSpPr>
              <a:spLocks noChangeShapeType="1"/>
            </p:cNvSpPr>
            <p:nvPr/>
          </p:nvSpPr>
          <p:spPr bwMode="auto">
            <a:xfrm>
              <a:off x="2033588" y="5400675"/>
              <a:ext cx="37703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0" name="Line 383"/>
            <p:cNvSpPr>
              <a:spLocks noChangeShapeType="1"/>
            </p:cNvSpPr>
            <p:nvPr/>
          </p:nvSpPr>
          <p:spPr bwMode="auto">
            <a:xfrm>
              <a:off x="2033588" y="6103938"/>
              <a:ext cx="3770313" cy="1588"/>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1" name="Line 384"/>
            <p:cNvSpPr>
              <a:spLocks noChangeShapeType="1"/>
            </p:cNvSpPr>
            <p:nvPr/>
          </p:nvSpPr>
          <p:spPr bwMode="auto">
            <a:xfrm flipV="1">
              <a:off x="5803900" y="5400675"/>
              <a:ext cx="1588" cy="7032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2" name="Line 385"/>
            <p:cNvSpPr>
              <a:spLocks noChangeShapeType="1"/>
            </p:cNvSpPr>
            <p:nvPr/>
          </p:nvSpPr>
          <p:spPr bwMode="auto">
            <a:xfrm flipV="1">
              <a:off x="2033588" y="5400675"/>
              <a:ext cx="1588" cy="703263"/>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3" name="Freeform 386"/>
            <p:cNvSpPr>
              <a:spLocks/>
            </p:cNvSpPr>
            <p:nvPr/>
          </p:nvSpPr>
          <p:spPr bwMode="auto">
            <a:xfrm>
              <a:off x="2033588" y="5538788"/>
              <a:ext cx="609600" cy="557213"/>
            </a:xfrm>
            <a:custGeom>
              <a:avLst/>
              <a:gdLst/>
              <a:ahLst/>
              <a:cxnLst>
                <a:cxn ang="0">
                  <a:pos x="0" y="45"/>
                </a:cxn>
                <a:cxn ang="0">
                  <a:pos x="9" y="41"/>
                </a:cxn>
                <a:cxn ang="0">
                  <a:pos x="19" y="32"/>
                </a:cxn>
                <a:cxn ang="0">
                  <a:pos x="23" y="32"/>
                </a:cxn>
                <a:cxn ang="0">
                  <a:pos x="37" y="18"/>
                </a:cxn>
                <a:cxn ang="0">
                  <a:pos x="50" y="4"/>
                </a:cxn>
                <a:cxn ang="0">
                  <a:pos x="64" y="0"/>
                </a:cxn>
                <a:cxn ang="0">
                  <a:pos x="78" y="23"/>
                </a:cxn>
                <a:cxn ang="0">
                  <a:pos x="82" y="41"/>
                </a:cxn>
                <a:cxn ang="0">
                  <a:pos x="87" y="45"/>
                </a:cxn>
                <a:cxn ang="0">
                  <a:pos x="101" y="50"/>
                </a:cxn>
                <a:cxn ang="0">
                  <a:pos x="114" y="55"/>
                </a:cxn>
                <a:cxn ang="0">
                  <a:pos x="124" y="50"/>
                </a:cxn>
                <a:cxn ang="0">
                  <a:pos x="133" y="55"/>
                </a:cxn>
                <a:cxn ang="0">
                  <a:pos x="142" y="55"/>
                </a:cxn>
                <a:cxn ang="0">
                  <a:pos x="151" y="50"/>
                </a:cxn>
                <a:cxn ang="0">
                  <a:pos x="156" y="50"/>
                </a:cxn>
                <a:cxn ang="0">
                  <a:pos x="165" y="50"/>
                </a:cxn>
                <a:cxn ang="0">
                  <a:pos x="174" y="50"/>
                </a:cxn>
                <a:cxn ang="0">
                  <a:pos x="183" y="55"/>
                </a:cxn>
                <a:cxn ang="0">
                  <a:pos x="192" y="55"/>
                </a:cxn>
                <a:cxn ang="0">
                  <a:pos x="210" y="55"/>
                </a:cxn>
                <a:cxn ang="0">
                  <a:pos x="219" y="55"/>
                </a:cxn>
                <a:cxn ang="0">
                  <a:pos x="224" y="55"/>
                </a:cxn>
                <a:cxn ang="0">
                  <a:pos x="229" y="59"/>
                </a:cxn>
                <a:cxn ang="0">
                  <a:pos x="247" y="59"/>
                </a:cxn>
                <a:cxn ang="0">
                  <a:pos x="251" y="59"/>
                </a:cxn>
                <a:cxn ang="0">
                  <a:pos x="261" y="59"/>
                </a:cxn>
                <a:cxn ang="0">
                  <a:pos x="274" y="59"/>
                </a:cxn>
                <a:cxn ang="0">
                  <a:pos x="283" y="59"/>
                </a:cxn>
                <a:cxn ang="0">
                  <a:pos x="288" y="59"/>
                </a:cxn>
                <a:cxn ang="0">
                  <a:pos x="293" y="55"/>
                </a:cxn>
                <a:cxn ang="0">
                  <a:pos x="302" y="50"/>
                </a:cxn>
                <a:cxn ang="0">
                  <a:pos x="320" y="64"/>
                </a:cxn>
                <a:cxn ang="0">
                  <a:pos x="324" y="59"/>
                </a:cxn>
                <a:cxn ang="0">
                  <a:pos x="334" y="55"/>
                </a:cxn>
                <a:cxn ang="0">
                  <a:pos x="352" y="64"/>
                </a:cxn>
                <a:cxn ang="0">
                  <a:pos x="356" y="55"/>
                </a:cxn>
                <a:cxn ang="0">
                  <a:pos x="361" y="27"/>
                </a:cxn>
                <a:cxn ang="0">
                  <a:pos x="370" y="9"/>
                </a:cxn>
                <a:cxn ang="0">
                  <a:pos x="375" y="187"/>
                </a:cxn>
                <a:cxn ang="0">
                  <a:pos x="384" y="338"/>
                </a:cxn>
              </a:cxnLst>
              <a:rect l="0" t="0" r="r" b="b"/>
              <a:pathLst>
                <a:path w="384" h="351">
                  <a:moveTo>
                    <a:pt x="0" y="45"/>
                  </a:moveTo>
                  <a:lnTo>
                    <a:pt x="0" y="41"/>
                  </a:lnTo>
                  <a:lnTo>
                    <a:pt x="0" y="45"/>
                  </a:lnTo>
                  <a:lnTo>
                    <a:pt x="5" y="41"/>
                  </a:lnTo>
                  <a:lnTo>
                    <a:pt x="14" y="41"/>
                  </a:lnTo>
                  <a:lnTo>
                    <a:pt x="9" y="41"/>
                  </a:lnTo>
                  <a:lnTo>
                    <a:pt x="14" y="36"/>
                  </a:lnTo>
                  <a:lnTo>
                    <a:pt x="14" y="36"/>
                  </a:lnTo>
                  <a:lnTo>
                    <a:pt x="19" y="32"/>
                  </a:lnTo>
                  <a:lnTo>
                    <a:pt x="19" y="36"/>
                  </a:lnTo>
                  <a:lnTo>
                    <a:pt x="19" y="36"/>
                  </a:lnTo>
                  <a:lnTo>
                    <a:pt x="23" y="32"/>
                  </a:lnTo>
                  <a:lnTo>
                    <a:pt x="28" y="27"/>
                  </a:lnTo>
                  <a:lnTo>
                    <a:pt x="32" y="23"/>
                  </a:lnTo>
                  <a:lnTo>
                    <a:pt x="37" y="18"/>
                  </a:lnTo>
                  <a:lnTo>
                    <a:pt x="46" y="9"/>
                  </a:lnTo>
                  <a:lnTo>
                    <a:pt x="46" y="4"/>
                  </a:lnTo>
                  <a:lnTo>
                    <a:pt x="50" y="4"/>
                  </a:lnTo>
                  <a:lnTo>
                    <a:pt x="55" y="4"/>
                  </a:lnTo>
                  <a:lnTo>
                    <a:pt x="60" y="4"/>
                  </a:lnTo>
                  <a:lnTo>
                    <a:pt x="64" y="0"/>
                  </a:lnTo>
                  <a:lnTo>
                    <a:pt x="64" y="9"/>
                  </a:lnTo>
                  <a:lnTo>
                    <a:pt x="69" y="14"/>
                  </a:lnTo>
                  <a:lnTo>
                    <a:pt x="78" y="23"/>
                  </a:lnTo>
                  <a:lnTo>
                    <a:pt x="78" y="32"/>
                  </a:lnTo>
                  <a:lnTo>
                    <a:pt x="82" y="36"/>
                  </a:lnTo>
                  <a:lnTo>
                    <a:pt x="82" y="41"/>
                  </a:lnTo>
                  <a:lnTo>
                    <a:pt x="82" y="36"/>
                  </a:lnTo>
                  <a:lnTo>
                    <a:pt x="87" y="41"/>
                  </a:lnTo>
                  <a:lnTo>
                    <a:pt x="87" y="45"/>
                  </a:lnTo>
                  <a:lnTo>
                    <a:pt x="92" y="50"/>
                  </a:lnTo>
                  <a:lnTo>
                    <a:pt x="96" y="50"/>
                  </a:lnTo>
                  <a:lnTo>
                    <a:pt x="101" y="50"/>
                  </a:lnTo>
                  <a:lnTo>
                    <a:pt x="105" y="50"/>
                  </a:lnTo>
                  <a:lnTo>
                    <a:pt x="110" y="55"/>
                  </a:lnTo>
                  <a:lnTo>
                    <a:pt x="114" y="55"/>
                  </a:lnTo>
                  <a:lnTo>
                    <a:pt x="119" y="50"/>
                  </a:lnTo>
                  <a:lnTo>
                    <a:pt x="124" y="55"/>
                  </a:lnTo>
                  <a:lnTo>
                    <a:pt x="124" y="50"/>
                  </a:lnTo>
                  <a:lnTo>
                    <a:pt x="128" y="55"/>
                  </a:lnTo>
                  <a:lnTo>
                    <a:pt x="137" y="55"/>
                  </a:lnTo>
                  <a:lnTo>
                    <a:pt x="133" y="55"/>
                  </a:lnTo>
                  <a:lnTo>
                    <a:pt x="137" y="55"/>
                  </a:lnTo>
                  <a:lnTo>
                    <a:pt x="142" y="50"/>
                  </a:lnTo>
                  <a:lnTo>
                    <a:pt x="142" y="55"/>
                  </a:lnTo>
                  <a:lnTo>
                    <a:pt x="146" y="50"/>
                  </a:lnTo>
                  <a:lnTo>
                    <a:pt x="146" y="55"/>
                  </a:lnTo>
                  <a:lnTo>
                    <a:pt x="151" y="50"/>
                  </a:lnTo>
                  <a:lnTo>
                    <a:pt x="151" y="55"/>
                  </a:lnTo>
                  <a:lnTo>
                    <a:pt x="151" y="50"/>
                  </a:lnTo>
                  <a:lnTo>
                    <a:pt x="156" y="50"/>
                  </a:lnTo>
                  <a:lnTo>
                    <a:pt x="160" y="50"/>
                  </a:lnTo>
                  <a:lnTo>
                    <a:pt x="169" y="50"/>
                  </a:lnTo>
                  <a:lnTo>
                    <a:pt x="165" y="50"/>
                  </a:lnTo>
                  <a:lnTo>
                    <a:pt x="169" y="50"/>
                  </a:lnTo>
                  <a:lnTo>
                    <a:pt x="174" y="55"/>
                  </a:lnTo>
                  <a:lnTo>
                    <a:pt x="174" y="50"/>
                  </a:lnTo>
                  <a:lnTo>
                    <a:pt x="174" y="55"/>
                  </a:lnTo>
                  <a:lnTo>
                    <a:pt x="178" y="55"/>
                  </a:lnTo>
                  <a:lnTo>
                    <a:pt x="183" y="55"/>
                  </a:lnTo>
                  <a:lnTo>
                    <a:pt x="192" y="55"/>
                  </a:lnTo>
                  <a:lnTo>
                    <a:pt x="187" y="55"/>
                  </a:lnTo>
                  <a:lnTo>
                    <a:pt x="192" y="55"/>
                  </a:lnTo>
                  <a:lnTo>
                    <a:pt x="197" y="55"/>
                  </a:lnTo>
                  <a:lnTo>
                    <a:pt x="201" y="55"/>
                  </a:lnTo>
                  <a:lnTo>
                    <a:pt x="210" y="55"/>
                  </a:lnTo>
                  <a:lnTo>
                    <a:pt x="210" y="59"/>
                  </a:lnTo>
                  <a:lnTo>
                    <a:pt x="210" y="55"/>
                  </a:lnTo>
                  <a:lnTo>
                    <a:pt x="219" y="55"/>
                  </a:lnTo>
                  <a:lnTo>
                    <a:pt x="215" y="55"/>
                  </a:lnTo>
                  <a:lnTo>
                    <a:pt x="219" y="59"/>
                  </a:lnTo>
                  <a:lnTo>
                    <a:pt x="224" y="55"/>
                  </a:lnTo>
                  <a:lnTo>
                    <a:pt x="224" y="59"/>
                  </a:lnTo>
                  <a:lnTo>
                    <a:pt x="224" y="55"/>
                  </a:lnTo>
                  <a:lnTo>
                    <a:pt x="229" y="59"/>
                  </a:lnTo>
                  <a:lnTo>
                    <a:pt x="233" y="59"/>
                  </a:lnTo>
                  <a:lnTo>
                    <a:pt x="238" y="59"/>
                  </a:lnTo>
                  <a:lnTo>
                    <a:pt x="247" y="59"/>
                  </a:lnTo>
                  <a:lnTo>
                    <a:pt x="242" y="59"/>
                  </a:lnTo>
                  <a:lnTo>
                    <a:pt x="247" y="59"/>
                  </a:lnTo>
                  <a:lnTo>
                    <a:pt x="251" y="59"/>
                  </a:lnTo>
                  <a:lnTo>
                    <a:pt x="256" y="59"/>
                  </a:lnTo>
                  <a:lnTo>
                    <a:pt x="261" y="64"/>
                  </a:lnTo>
                  <a:lnTo>
                    <a:pt x="261" y="59"/>
                  </a:lnTo>
                  <a:lnTo>
                    <a:pt x="265" y="55"/>
                  </a:lnTo>
                  <a:lnTo>
                    <a:pt x="265" y="59"/>
                  </a:lnTo>
                  <a:lnTo>
                    <a:pt x="274" y="59"/>
                  </a:lnTo>
                  <a:lnTo>
                    <a:pt x="270" y="59"/>
                  </a:lnTo>
                  <a:lnTo>
                    <a:pt x="274" y="59"/>
                  </a:lnTo>
                  <a:lnTo>
                    <a:pt x="283" y="59"/>
                  </a:lnTo>
                  <a:lnTo>
                    <a:pt x="279" y="59"/>
                  </a:lnTo>
                  <a:lnTo>
                    <a:pt x="283" y="59"/>
                  </a:lnTo>
                  <a:lnTo>
                    <a:pt x="288" y="59"/>
                  </a:lnTo>
                  <a:lnTo>
                    <a:pt x="293" y="55"/>
                  </a:lnTo>
                  <a:lnTo>
                    <a:pt x="293" y="59"/>
                  </a:lnTo>
                  <a:lnTo>
                    <a:pt x="293" y="55"/>
                  </a:lnTo>
                  <a:lnTo>
                    <a:pt x="297" y="50"/>
                  </a:lnTo>
                  <a:lnTo>
                    <a:pt x="302" y="55"/>
                  </a:lnTo>
                  <a:lnTo>
                    <a:pt x="302" y="50"/>
                  </a:lnTo>
                  <a:lnTo>
                    <a:pt x="311" y="59"/>
                  </a:lnTo>
                  <a:lnTo>
                    <a:pt x="311" y="64"/>
                  </a:lnTo>
                  <a:lnTo>
                    <a:pt x="320" y="64"/>
                  </a:lnTo>
                  <a:lnTo>
                    <a:pt x="320" y="59"/>
                  </a:lnTo>
                  <a:lnTo>
                    <a:pt x="320" y="59"/>
                  </a:lnTo>
                  <a:lnTo>
                    <a:pt x="324" y="59"/>
                  </a:lnTo>
                  <a:lnTo>
                    <a:pt x="334" y="59"/>
                  </a:lnTo>
                  <a:lnTo>
                    <a:pt x="329" y="59"/>
                  </a:lnTo>
                  <a:lnTo>
                    <a:pt x="334" y="55"/>
                  </a:lnTo>
                  <a:lnTo>
                    <a:pt x="338" y="59"/>
                  </a:lnTo>
                  <a:lnTo>
                    <a:pt x="343" y="64"/>
                  </a:lnTo>
                  <a:lnTo>
                    <a:pt x="352" y="64"/>
                  </a:lnTo>
                  <a:lnTo>
                    <a:pt x="352" y="64"/>
                  </a:lnTo>
                  <a:lnTo>
                    <a:pt x="356" y="59"/>
                  </a:lnTo>
                  <a:lnTo>
                    <a:pt x="356" y="55"/>
                  </a:lnTo>
                  <a:lnTo>
                    <a:pt x="356" y="59"/>
                  </a:lnTo>
                  <a:lnTo>
                    <a:pt x="361" y="55"/>
                  </a:lnTo>
                  <a:lnTo>
                    <a:pt x="361" y="27"/>
                  </a:lnTo>
                  <a:lnTo>
                    <a:pt x="366" y="23"/>
                  </a:lnTo>
                  <a:lnTo>
                    <a:pt x="366" y="4"/>
                  </a:lnTo>
                  <a:lnTo>
                    <a:pt x="370" y="9"/>
                  </a:lnTo>
                  <a:lnTo>
                    <a:pt x="370" y="59"/>
                  </a:lnTo>
                  <a:lnTo>
                    <a:pt x="375" y="68"/>
                  </a:lnTo>
                  <a:lnTo>
                    <a:pt x="375" y="187"/>
                  </a:lnTo>
                  <a:lnTo>
                    <a:pt x="379" y="201"/>
                  </a:lnTo>
                  <a:lnTo>
                    <a:pt x="379" y="329"/>
                  </a:lnTo>
                  <a:lnTo>
                    <a:pt x="384" y="338"/>
                  </a:lnTo>
                  <a:lnTo>
                    <a:pt x="384" y="351"/>
                  </a:lnTo>
                  <a:lnTo>
                    <a:pt x="384" y="288"/>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4" name="Freeform 387"/>
            <p:cNvSpPr>
              <a:spLocks/>
            </p:cNvSpPr>
            <p:nvPr/>
          </p:nvSpPr>
          <p:spPr bwMode="auto">
            <a:xfrm>
              <a:off x="2643188" y="5530850"/>
              <a:ext cx="601663" cy="465138"/>
            </a:xfrm>
            <a:custGeom>
              <a:avLst/>
              <a:gdLst/>
              <a:ahLst/>
              <a:cxnLst>
                <a:cxn ang="0">
                  <a:pos x="4" y="183"/>
                </a:cxn>
                <a:cxn ang="0">
                  <a:pos x="14" y="92"/>
                </a:cxn>
                <a:cxn ang="0">
                  <a:pos x="23" y="60"/>
                </a:cxn>
                <a:cxn ang="0">
                  <a:pos x="32" y="55"/>
                </a:cxn>
                <a:cxn ang="0">
                  <a:pos x="36" y="50"/>
                </a:cxn>
                <a:cxn ang="0">
                  <a:pos x="50" y="46"/>
                </a:cxn>
                <a:cxn ang="0">
                  <a:pos x="59" y="41"/>
                </a:cxn>
                <a:cxn ang="0">
                  <a:pos x="68" y="41"/>
                </a:cxn>
                <a:cxn ang="0">
                  <a:pos x="77" y="32"/>
                </a:cxn>
                <a:cxn ang="0">
                  <a:pos x="91" y="19"/>
                </a:cxn>
                <a:cxn ang="0">
                  <a:pos x="100" y="5"/>
                </a:cxn>
                <a:cxn ang="0">
                  <a:pos x="109" y="5"/>
                </a:cxn>
                <a:cxn ang="0">
                  <a:pos x="114" y="0"/>
                </a:cxn>
                <a:cxn ang="0">
                  <a:pos x="119" y="5"/>
                </a:cxn>
                <a:cxn ang="0">
                  <a:pos x="128" y="19"/>
                </a:cxn>
                <a:cxn ang="0">
                  <a:pos x="132" y="32"/>
                </a:cxn>
                <a:cxn ang="0">
                  <a:pos x="146" y="50"/>
                </a:cxn>
                <a:cxn ang="0">
                  <a:pos x="151" y="55"/>
                </a:cxn>
                <a:cxn ang="0">
                  <a:pos x="164" y="60"/>
                </a:cxn>
                <a:cxn ang="0">
                  <a:pos x="169" y="55"/>
                </a:cxn>
                <a:cxn ang="0">
                  <a:pos x="182" y="60"/>
                </a:cxn>
                <a:cxn ang="0">
                  <a:pos x="187" y="60"/>
                </a:cxn>
                <a:cxn ang="0">
                  <a:pos x="201" y="60"/>
                </a:cxn>
                <a:cxn ang="0">
                  <a:pos x="210" y="55"/>
                </a:cxn>
                <a:cxn ang="0">
                  <a:pos x="224" y="60"/>
                </a:cxn>
                <a:cxn ang="0">
                  <a:pos x="228" y="60"/>
                </a:cxn>
                <a:cxn ang="0">
                  <a:pos x="237" y="55"/>
                </a:cxn>
                <a:cxn ang="0">
                  <a:pos x="246" y="60"/>
                </a:cxn>
                <a:cxn ang="0">
                  <a:pos x="256" y="64"/>
                </a:cxn>
                <a:cxn ang="0">
                  <a:pos x="260" y="60"/>
                </a:cxn>
                <a:cxn ang="0">
                  <a:pos x="278" y="64"/>
                </a:cxn>
                <a:cxn ang="0">
                  <a:pos x="283" y="64"/>
                </a:cxn>
                <a:cxn ang="0">
                  <a:pos x="288" y="60"/>
                </a:cxn>
                <a:cxn ang="0">
                  <a:pos x="301" y="64"/>
                </a:cxn>
                <a:cxn ang="0">
                  <a:pos x="310" y="64"/>
                </a:cxn>
                <a:cxn ang="0">
                  <a:pos x="329" y="64"/>
                </a:cxn>
                <a:cxn ang="0">
                  <a:pos x="333" y="64"/>
                </a:cxn>
                <a:cxn ang="0">
                  <a:pos x="342" y="60"/>
                </a:cxn>
                <a:cxn ang="0">
                  <a:pos x="351" y="55"/>
                </a:cxn>
                <a:cxn ang="0">
                  <a:pos x="361" y="73"/>
                </a:cxn>
                <a:cxn ang="0">
                  <a:pos x="365" y="69"/>
                </a:cxn>
                <a:cxn ang="0">
                  <a:pos x="374" y="69"/>
                </a:cxn>
              </a:cxnLst>
              <a:rect l="0" t="0" r="r" b="b"/>
              <a:pathLst>
                <a:path w="379" h="293">
                  <a:moveTo>
                    <a:pt x="0" y="293"/>
                  </a:moveTo>
                  <a:lnTo>
                    <a:pt x="4" y="279"/>
                  </a:lnTo>
                  <a:lnTo>
                    <a:pt x="4" y="183"/>
                  </a:lnTo>
                  <a:lnTo>
                    <a:pt x="9" y="169"/>
                  </a:lnTo>
                  <a:lnTo>
                    <a:pt x="9" y="96"/>
                  </a:lnTo>
                  <a:lnTo>
                    <a:pt x="14" y="92"/>
                  </a:lnTo>
                  <a:lnTo>
                    <a:pt x="14" y="73"/>
                  </a:lnTo>
                  <a:lnTo>
                    <a:pt x="23" y="64"/>
                  </a:lnTo>
                  <a:lnTo>
                    <a:pt x="23" y="60"/>
                  </a:lnTo>
                  <a:lnTo>
                    <a:pt x="27" y="55"/>
                  </a:lnTo>
                  <a:lnTo>
                    <a:pt x="32" y="50"/>
                  </a:lnTo>
                  <a:lnTo>
                    <a:pt x="32" y="55"/>
                  </a:lnTo>
                  <a:lnTo>
                    <a:pt x="36" y="50"/>
                  </a:lnTo>
                  <a:lnTo>
                    <a:pt x="36" y="55"/>
                  </a:lnTo>
                  <a:lnTo>
                    <a:pt x="36" y="50"/>
                  </a:lnTo>
                  <a:lnTo>
                    <a:pt x="41" y="50"/>
                  </a:lnTo>
                  <a:lnTo>
                    <a:pt x="45" y="46"/>
                  </a:lnTo>
                  <a:lnTo>
                    <a:pt x="50" y="46"/>
                  </a:lnTo>
                  <a:lnTo>
                    <a:pt x="55" y="41"/>
                  </a:lnTo>
                  <a:lnTo>
                    <a:pt x="59" y="46"/>
                  </a:lnTo>
                  <a:lnTo>
                    <a:pt x="59" y="41"/>
                  </a:lnTo>
                  <a:lnTo>
                    <a:pt x="64" y="41"/>
                  </a:lnTo>
                  <a:lnTo>
                    <a:pt x="68" y="37"/>
                  </a:lnTo>
                  <a:lnTo>
                    <a:pt x="68" y="41"/>
                  </a:lnTo>
                  <a:lnTo>
                    <a:pt x="68" y="37"/>
                  </a:lnTo>
                  <a:lnTo>
                    <a:pt x="73" y="32"/>
                  </a:lnTo>
                  <a:lnTo>
                    <a:pt x="77" y="32"/>
                  </a:lnTo>
                  <a:lnTo>
                    <a:pt x="82" y="28"/>
                  </a:lnTo>
                  <a:lnTo>
                    <a:pt x="87" y="23"/>
                  </a:lnTo>
                  <a:lnTo>
                    <a:pt x="91" y="19"/>
                  </a:lnTo>
                  <a:lnTo>
                    <a:pt x="96" y="14"/>
                  </a:lnTo>
                  <a:lnTo>
                    <a:pt x="105" y="5"/>
                  </a:lnTo>
                  <a:lnTo>
                    <a:pt x="100" y="5"/>
                  </a:lnTo>
                  <a:lnTo>
                    <a:pt x="105" y="5"/>
                  </a:lnTo>
                  <a:lnTo>
                    <a:pt x="109" y="0"/>
                  </a:lnTo>
                  <a:lnTo>
                    <a:pt x="109" y="5"/>
                  </a:lnTo>
                  <a:lnTo>
                    <a:pt x="109" y="0"/>
                  </a:lnTo>
                  <a:lnTo>
                    <a:pt x="114" y="5"/>
                  </a:lnTo>
                  <a:lnTo>
                    <a:pt x="114" y="0"/>
                  </a:lnTo>
                  <a:lnTo>
                    <a:pt x="114" y="5"/>
                  </a:lnTo>
                  <a:lnTo>
                    <a:pt x="119" y="9"/>
                  </a:lnTo>
                  <a:lnTo>
                    <a:pt x="119" y="5"/>
                  </a:lnTo>
                  <a:lnTo>
                    <a:pt x="119" y="9"/>
                  </a:lnTo>
                  <a:lnTo>
                    <a:pt x="123" y="14"/>
                  </a:lnTo>
                  <a:lnTo>
                    <a:pt x="128" y="19"/>
                  </a:lnTo>
                  <a:lnTo>
                    <a:pt x="128" y="23"/>
                  </a:lnTo>
                  <a:lnTo>
                    <a:pt x="132" y="28"/>
                  </a:lnTo>
                  <a:lnTo>
                    <a:pt x="132" y="32"/>
                  </a:lnTo>
                  <a:lnTo>
                    <a:pt x="141" y="41"/>
                  </a:lnTo>
                  <a:lnTo>
                    <a:pt x="141" y="50"/>
                  </a:lnTo>
                  <a:lnTo>
                    <a:pt x="146" y="50"/>
                  </a:lnTo>
                  <a:lnTo>
                    <a:pt x="151" y="55"/>
                  </a:lnTo>
                  <a:lnTo>
                    <a:pt x="151" y="50"/>
                  </a:lnTo>
                  <a:lnTo>
                    <a:pt x="151" y="55"/>
                  </a:lnTo>
                  <a:lnTo>
                    <a:pt x="155" y="55"/>
                  </a:lnTo>
                  <a:lnTo>
                    <a:pt x="160" y="55"/>
                  </a:lnTo>
                  <a:lnTo>
                    <a:pt x="164" y="60"/>
                  </a:lnTo>
                  <a:lnTo>
                    <a:pt x="164" y="55"/>
                  </a:lnTo>
                  <a:lnTo>
                    <a:pt x="169" y="60"/>
                  </a:lnTo>
                  <a:lnTo>
                    <a:pt x="169" y="55"/>
                  </a:lnTo>
                  <a:lnTo>
                    <a:pt x="169" y="60"/>
                  </a:lnTo>
                  <a:lnTo>
                    <a:pt x="173" y="60"/>
                  </a:lnTo>
                  <a:lnTo>
                    <a:pt x="182" y="60"/>
                  </a:lnTo>
                  <a:lnTo>
                    <a:pt x="182" y="55"/>
                  </a:lnTo>
                  <a:lnTo>
                    <a:pt x="182" y="60"/>
                  </a:lnTo>
                  <a:lnTo>
                    <a:pt x="187" y="60"/>
                  </a:lnTo>
                  <a:lnTo>
                    <a:pt x="192" y="55"/>
                  </a:lnTo>
                  <a:lnTo>
                    <a:pt x="196" y="60"/>
                  </a:lnTo>
                  <a:lnTo>
                    <a:pt x="201" y="60"/>
                  </a:lnTo>
                  <a:lnTo>
                    <a:pt x="205" y="55"/>
                  </a:lnTo>
                  <a:lnTo>
                    <a:pt x="214" y="55"/>
                  </a:lnTo>
                  <a:lnTo>
                    <a:pt x="210" y="55"/>
                  </a:lnTo>
                  <a:lnTo>
                    <a:pt x="214" y="55"/>
                  </a:lnTo>
                  <a:lnTo>
                    <a:pt x="219" y="55"/>
                  </a:lnTo>
                  <a:lnTo>
                    <a:pt x="224" y="60"/>
                  </a:lnTo>
                  <a:lnTo>
                    <a:pt x="224" y="60"/>
                  </a:lnTo>
                  <a:lnTo>
                    <a:pt x="224" y="55"/>
                  </a:lnTo>
                  <a:lnTo>
                    <a:pt x="228" y="60"/>
                  </a:lnTo>
                  <a:lnTo>
                    <a:pt x="233" y="55"/>
                  </a:lnTo>
                  <a:lnTo>
                    <a:pt x="237" y="60"/>
                  </a:lnTo>
                  <a:lnTo>
                    <a:pt x="237" y="55"/>
                  </a:lnTo>
                  <a:lnTo>
                    <a:pt x="237" y="60"/>
                  </a:lnTo>
                  <a:lnTo>
                    <a:pt x="242" y="60"/>
                  </a:lnTo>
                  <a:lnTo>
                    <a:pt x="246" y="60"/>
                  </a:lnTo>
                  <a:lnTo>
                    <a:pt x="256" y="60"/>
                  </a:lnTo>
                  <a:lnTo>
                    <a:pt x="251" y="60"/>
                  </a:lnTo>
                  <a:lnTo>
                    <a:pt x="256" y="64"/>
                  </a:lnTo>
                  <a:lnTo>
                    <a:pt x="260" y="60"/>
                  </a:lnTo>
                  <a:lnTo>
                    <a:pt x="260" y="64"/>
                  </a:lnTo>
                  <a:lnTo>
                    <a:pt x="260" y="60"/>
                  </a:lnTo>
                  <a:lnTo>
                    <a:pt x="265" y="64"/>
                  </a:lnTo>
                  <a:lnTo>
                    <a:pt x="269" y="64"/>
                  </a:lnTo>
                  <a:lnTo>
                    <a:pt x="278" y="64"/>
                  </a:lnTo>
                  <a:lnTo>
                    <a:pt x="278" y="64"/>
                  </a:lnTo>
                  <a:lnTo>
                    <a:pt x="283" y="60"/>
                  </a:lnTo>
                  <a:lnTo>
                    <a:pt x="283" y="64"/>
                  </a:lnTo>
                  <a:lnTo>
                    <a:pt x="283" y="60"/>
                  </a:lnTo>
                  <a:lnTo>
                    <a:pt x="292" y="60"/>
                  </a:lnTo>
                  <a:lnTo>
                    <a:pt x="288" y="60"/>
                  </a:lnTo>
                  <a:lnTo>
                    <a:pt x="292" y="64"/>
                  </a:lnTo>
                  <a:lnTo>
                    <a:pt x="297" y="64"/>
                  </a:lnTo>
                  <a:lnTo>
                    <a:pt x="301" y="64"/>
                  </a:lnTo>
                  <a:lnTo>
                    <a:pt x="310" y="64"/>
                  </a:lnTo>
                  <a:lnTo>
                    <a:pt x="306" y="64"/>
                  </a:lnTo>
                  <a:lnTo>
                    <a:pt x="310" y="64"/>
                  </a:lnTo>
                  <a:lnTo>
                    <a:pt x="315" y="64"/>
                  </a:lnTo>
                  <a:lnTo>
                    <a:pt x="319" y="64"/>
                  </a:lnTo>
                  <a:lnTo>
                    <a:pt x="329" y="64"/>
                  </a:lnTo>
                  <a:lnTo>
                    <a:pt x="324" y="64"/>
                  </a:lnTo>
                  <a:lnTo>
                    <a:pt x="329" y="64"/>
                  </a:lnTo>
                  <a:lnTo>
                    <a:pt x="333" y="64"/>
                  </a:lnTo>
                  <a:lnTo>
                    <a:pt x="342" y="64"/>
                  </a:lnTo>
                  <a:lnTo>
                    <a:pt x="338" y="64"/>
                  </a:lnTo>
                  <a:lnTo>
                    <a:pt x="342" y="60"/>
                  </a:lnTo>
                  <a:lnTo>
                    <a:pt x="347" y="55"/>
                  </a:lnTo>
                  <a:lnTo>
                    <a:pt x="347" y="60"/>
                  </a:lnTo>
                  <a:lnTo>
                    <a:pt x="351" y="55"/>
                  </a:lnTo>
                  <a:lnTo>
                    <a:pt x="351" y="60"/>
                  </a:lnTo>
                  <a:lnTo>
                    <a:pt x="361" y="69"/>
                  </a:lnTo>
                  <a:lnTo>
                    <a:pt x="361" y="73"/>
                  </a:lnTo>
                  <a:lnTo>
                    <a:pt x="365" y="69"/>
                  </a:lnTo>
                  <a:lnTo>
                    <a:pt x="365" y="73"/>
                  </a:lnTo>
                  <a:lnTo>
                    <a:pt x="365" y="69"/>
                  </a:lnTo>
                  <a:lnTo>
                    <a:pt x="370" y="64"/>
                  </a:lnTo>
                  <a:lnTo>
                    <a:pt x="374" y="60"/>
                  </a:lnTo>
                  <a:lnTo>
                    <a:pt x="374" y="69"/>
                  </a:lnTo>
                  <a:lnTo>
                    <a:pt x="374" y="64"/>
                  </a:lnTo>
                  <a:lnTo>
                    <a:pt x="379" y="64"/>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5" name="Freeform 388"/>
            <p:cNvSpPr>
              <a:spLocks/>
            </p:cNvSpPr>
            <p:nvPr/>
          </p:nvSpPr>
          <p:spPr bwMode="auto">
            <a:xfrm>
              <a:off x="3244850" y="5538788"/>
              <a:ext cx="608013" cy="550863"/>
            </a:xfrm>
            <a:custGeom>
              <a:avLst/>
              <a:gdLst/>
              <a:ahLst/>
              <a:cxnLst>
                <a:cxn ang="0">
                  <a:pos x="14" y="59"/>
                </a:cxn>
                <a:cxn ang="0">
                  <a:pos x="18" y="64"/>
                </a:cxn>
                <a:cxn ang="0">
                  <a:pos x="23" y="59"/>
                </a:cxn>
                <a:cxn ang="0">
                  <a:pos x="32" y="45"/>
                </a:cxn>
                <a:cxn ang="0">
                  <a:pos x="36" y="0"/>
                </a:cxn>
                <a:cxn ang="0">
                  <a:pos x="41" y="77"/>
                </a:cxn>
                <a:cxn ang="0">
                  <a:pos x="50" y="242"/>
                </a:cxn>
                <a:cxn ang="0">
                  <a:pos x="55" y="260"/>
                </a:cxn>
                <a:cxn ang="0">
                  <a:pos x="64" y="132"/>
                </a:cxn>
                <a:cxn ang="0">
                  <a:pos x="68" y="64"/>
                </a:cxn>
                <a:cxn ang="0">
                  <a:pos x="82" y="50"/>
                </a:cxn>
                <a:cxn ang="0">
                  <a:pos x="96" y="45"/>
                </a:cxn>
                <a:cxn ang="0">
                  <a:pos x="114" y="41"/>
                </a:cxn>
                <a:cxn ang="0">
                  <a:pos x="114" y="41"/>
                </a:cxn>
                <a:cxn ang="0">
                  <a:pos x="128" y="32"/>
                </a:cxn>
                <a:cxn ang="0">
                  <a:pos x="137" y="27"/>
                </a:cxn>
                <a:cxn ang="0">
                  <a:pos x="151" y="14"/>
                </a:cxn>
                <a:cxn ang="0">
                  <a:pos x="160" y="4"/>
                </a:cxn>
                <a:cxn ang="0">
                  <a:pos x="178" y="14"/>
                </a:cxn>
                <a:cxn ang="0">
                  <a:pos x="182" y="27"/>
                </a:cxn>
                <a:cxn ang="0">
                  <a:pos x="187" y="32"/>
                </a:cxn>
                <a:cxn ang="0">
                  <a:pos x="196" y="50"/>
                </a:cxn>
                <a:cxn ang="0">
                  <a:pos x="201" y="50"/>
                </a:cxn>
                <a:cxn ang="0">
                  <a:pos x="214" y="55"/>
                </a:cxn>
                <a:cxn ang="0">
                  <a:pos x="233" y="55"/>
                </a:cxn>
                <a:cxn ang="0">
                  <a:pos x="233" y="55"/>
                </a:cxn>
                <a:cxn ang="0">
                  <a:pos x="242" y="59"/>
                </a:cxn>
                <a:cxn ang="0">
                  <a:pos x="246" y="55"/>
                </a:cxn>
                <a:cxn ang="0">
                  <a:pos x="251" y="55"/>
                </a:cxn>
                <a:cxn ang="0">
                  <a:pos x="256" y="59"/>
                </a:cxn>
                <a:cxn ang="0">
                  <a:pos x="269" y="55"/>
                </a:cxn>
                <a:cxn ang="0">
                  <a:pos x="274" y="55"/>
                </a:cxn>
                <a:cxn ang="0">
                  <a:pos x="283" y="59"/>
                </a:cxn>
                <a:cxn ang="0">
                  <a:pos x="292" y="59"/>
                </a:cxn>
                <a:cxn ang="0">
                  <a:pos x="301" y="59"/>
                </a:cxn>
                <a:cxn ang="0">
                  <a:pos x="315" y="59"/>
                </a:cxn>
                <a:cxn ang="0">
                  <a:pos x="319" y="64"/>
                </a:cxn>
                <a:cxn ang="0">
                  <a:pos x="333" y="59"/>
                </a:cxn>
                <a:cxn ang="0">
                  <a:pos x="338" y="64"/>
                </a:cxn>
                <a:cxn ang="0">
                  <a:pos x="351" y="64"/>
                </a:cxn>
                <a:cxn ang="0">
                  <a:pos x="361" y="64"/>
                </a:cxn>
                <a:cxn ang="0">
                  <a:pos x="374" y="64"/>
                </a:cxn>
              </a:cxnLst>
              <a:rect l="0" t="0" r="r" b="b"/>
              <a:pathLst>
                <a:path w="383" h="347">
                  <a:moveTo>
                    <a:pt x="0" y="59"/>
                  </a:moveTo>
                  <a:lnTo>
                    <a:pt x="4" y="59"/>
                  </a:lnTo>
                  <a:lnTo>
                    <a:pt x="14" y="59"/>
                  </a:lnTo>
                  <a:lnTo>
                    <a:pt x="9" y="59"/>
                  </a:lnTo>
                  <a:lnTo>
                    <a:pt x="14" y="64"/>
                  </a:lnTo>
                  <a:lnTo>
                    <a:pt x="18" y="64"/>
                  </a:lnTo>
                  <a:lnTo>
                    <a:pt x="23" y="59"/>
                  </a:lnTo>
                  <a:lnTo>
                    <a:pt x="23" y="64"/>
                  </a:lnTo>
                  <a:lnTo>
                    <a:pt x="23" y="59"/>
                  </a:lnTo>
                  <a:lnTo>
                    <a:pt x="27" y="55"/>
                  </a:lnTo>
                  <a:lnTo>
                    <a:pt x="27" y="50"/>
                  </a:lnTo>
                  <a:lnTo>
                    <a:pt x="32" y="45"/>
                  </a:lnTo>
                  <a:lnTo>
                    <a:pt x="32" y="18"/>
                  </a:lnTo>
                  <a:lnTo>
                    <a:pt x="36" y="9"/>
                  </a:lnTo>
                  <a:lnTo>
                    <a:pt x="36" y="0"/>
                  </a:lnTo>
                  <a:lnTo>
                    <a:pt x="36" y="0"/>
                  </a:lnTo>
                  <a:lnTo>
                    <a:pt x="41" y="4"/>
                  </a:lnTo>
                  <a:lnTo>
                    <a:pt x="41" y="77"/>
                  </a:lnTo>
                  <a:lnTo>
                    <a:pt x="45" y="87"/>
                  </a:lnTo>
                  <a:lnTo>
                    <a:pt x="45" y="224"/>
                  </a:lnTo>
                  <a:lnTo>
                    <a:pt x="50" y="242"/>
                  </a:lnTo>
                  <a:lnTo>
                    <a:pt x="50" y="347"/>
                  </a:lnTo>
                  <a:lnTo>
                    <a:pt x="55" y="342"/>
                  </a:lnTo>
                  <a:lnTo>
                    <a:pt x="55" y="260"/>
                  </a:lnTo>
                  <a:lnTo>
                    <a:pt x="59" y="246"/>
                  </a:lnTo>
                  <a:lnTo>
                    <a:pt x="59" y="141"/>
                  </a:lnTo>
                  <a:lnTo>
                    <a:pt x="64" y="132"/>
                  </a:lnTo>
                  <a:lnTo>
                    <a:pt x="64" y="82"/>
                  </a:lnTo>
                  <a:lnTo>
                    <a:pt x="68" y="77"/>
                  </a:lnTo>
                  <a:lnTo>
                    <a:pt x="68" y="64"/>
                  </a:lnTo>
                  <a:lnTo>
                    <a:pt x="73" y="59"/>
                  </a:lnTo>
                  <a:lnTo>
                    <a:pt x="77" y="55"/>
                  </a:lnTo>
                  <a:lnTo>
                    <a:pt x="82" y="50"/>
                  </a:lnTo>
                  <a:lnTo>
                    <a:pt x="87" y="45"/>
                  </a:lnTo>
                  <a:lnTo>
                    <a:pt x="91" y="50"/>
                  </a:lnTo>
                  <a:lnTo>
                    <a:pt x="96" y="45"/>
                  </a:lnTo>
                  <a:lnTo>
                    <a:pt x="100" y="45"/>
                  </a:lnTo>
                  <a:lnTo>
                    <a:pt x="105" y="41"/>
                  </a:lnTo>
                  <a:lnTo>
                    <a:pt x="114" y="41"/>
                  </a:lnTo>
                  <a:lnTo>
                    <a:pt x="114" y="45"/>
                  </a:lnTo>
                  <a:lnTo>
                    <a:pt x="109" y="41"/>
                  </a:lnTo>
                  <a:lnTo>
                    <a:pt x="114" y="41"/>
                  </a:lnTo>
                  <a:lnTo>
                    <a:pt x="119" y="41"/>
                  </a:lnTo>
                  <a:lnTo>
                    <a:pt x="123" y="36"/>
                  </a:lnTo>
                  <a:lnTo>
                    <a:pt x="128" y="32"/>
                  </a:lnTo>
                  <a:lnTo>
                    <a:pt x="128" y="36"/>
                  </a:lnTo>
                  <a:lnTo>
                    <a:pt x="132" y="32"/>
                  </a:lnTo>
                  <a:lnTo>
                    <a:pt x="137" y="27"/>
                  </a:lnTo>
                  <a:lnTo>
                    <a:pt x="141" y="23"/>
                  </a:lnTo>
                  <a:lnTo>
                    <a:pt x="146" y="18"/>
                  </a:lnTo>
                  <a:lnTo>
                    <a:pt x="151" y="14"/>
                  </a:lnTo>
                  <a:lnTo>
                    <a:pt x="160" y="4"/>
                  </a:lnTo>
                  <a:lnTo>
                    <a:pt x="155" y="4"/>
                  </a:lnTo>
                  <a:lnTo>
                    <a:pt x="160" y="4"/>
                  </a:lnTo>
                  <a:lnTo>
                    <a:pt x="164" y="4"/>
                  </a:lnTo>
                  <a:lnTo>
                    <a:pt x="169" y="4"/>
                  </a:lnTo>
                  <a:lnTo>
                    <a:pt x="178" y="14"/>
                  </a:lnTo>
                  <a:lnTo>
                    <a:pt x="178" y="18"/>
                  </a:lnTo>
                  <a:lnTo>
                    <a:pt x="182" y="23"/>
                  </a:lnTo>
                  <a:lnTo>
                    <a:pt x="182" y="27"/>
                  </a:lnTo>
                  <a:lnTo>
                    <a:pt x="187" y="32"/>
                  </a:lnTo>
                  <a:lnTo>
                    <a:pt x="187" y="36"/>
                  </a:lnTo>
                  <a:lnTo>
                    <a:pt x="187" y="32"/>
                  </a:lnTo>
                  <a:lnTo>
                    <a:pt x="192" y="36"/>
                  </a:lnTo>
                  <a:lnTo>
                    <a:pt x="192" y="45"/>
                  </a:lnTo>
                  <a:lnTo>
                    <a:pt x="196" y="50"/>
                  </a:lnTo>
                  <a:lnTo>
                    <a:pt x="196" y="45"/>
                  </a:lnTo>
                  <a:lnTo>
                    <a:pt x="196" y="50"/>
                  </a:lnTo>
                  <a:lnTo>
                    <a:pt x="201" y="50"/>
                  </a:lnTo>
                  <a:lnTo>
                    <a:pt x="205" y="55"/>
                  </a:lnTo>
                  <a:lnTo>
                    <a:pt x="210" y="55"/>
                  </a:lnTo>
                  <a:lnTo>
                    <a:pt x="214" y="55"/>
                  </a:lnTo>
                  <a:lnTo>
                    <a:pt x="219" y="55"/>
                  </a:lnTo>
                  <a:lnTo>
                    <a:pt x="224" y="55"/>
                  </a:lnTo>
                  <a:lnTo>
                    <a:pt x="233" y="55"/>
                  </a:lnTo>
                  <a:lnTo>
                    <a:pt x="233" y="59"/>
                  </a:lnTo>
                  <a:lnTo>
                    <a:pt x="228" y="55"/>
                  </a:lnTo>
                  <a:lnTo>
                    <a:pt x="233" y="55"/>
                  </a:lnTo>
                  <a:lnTo>
                    <a:pt x="242" y="55"/>
                  </a:lnTo>
                  <a:lnTo>
                    <a:pt x="242" y="55"/>
                  </a:lnTo>
                  <a:lnTo>
                    <a:pt x="242" y="59"/>
                  </a:lnTo>
                  <a:lnTo>
                    <a:pt x="246" y="55"/>
                  </a:lnTo>
                  <a:lnTo>
                    <a:pt x="246" y="59"/>
                  </a:lnTo>
                  <a:lnTo>
                    <a:pt x="246" y="55"/>
                  </a:lnTo>
                  <a:lnTo>
                    <a:pt x="251" y="59"/>
                  </a:lnTo>
                  <a:lnTo>
                    <a:pt x="251" y="55"/>
                  </a:lnTo>
                  <a:lnTo>
                    <a:pt x="251" y="55"/>
                  </a:lnTo>
                  <a:lnTo>
                    <a:pt x="256" y="59"/>
                  </a:lnTo>
                  <a:lnTo>
                    <a:pt x="256" y="55"/>
                  </a:lnTo>
                  <a:lnTo>
                    <a:pt x="256" y="59"/>
                  </a:lnTo>
                  <a:lnTo>
                    <a:pt x="260" y="55"/>
                  </a:lnTo>
                  <a:lnTo>
                    <a:pt x="265" y="55"/>
                  </a:lnTo>
                  <a:lnTo>
                    <a:pt x="269" y="55"/>
                  </a:lnTo>
                  <a:lnTo>
                    <a:pt x="274" y="50"/>
                  </a:lnTo>
                  <a:lnTo>
                    <a:pt x="274" y="59"/>
                  </a:lnTo>
                  <a:lnTo>
                    <a:pt x="274" y="55"/>
                  </a:lnTo>
                  <a:lnTo>
                    <a:pt x="283" y="55"/>
                  </a:lnTo>
                  <a:lnTo>
                    <a:pt x="283" y="55"/>
                  </a:lnTo>
                  <a:lnTo>
                    <a:pt x="283" y="59"/>
                  </a:lnTo>
                  <a:lnTo>
                    <a:pt x="292" y="59"/>
                  </a:lnTo>
                  <a:lnTo>
                    <a:pt x="288" y="59"/>
                  </a:lnTo>
                  <a:lnTo>
                    <a:pt x="292" y="59"/>
                  </a:lnTo>
                  <a:lnTo>
                    <a:pt x="301" y="59"/>
                  </a:lnTo>
                  <a:lnTo>
                    <a:pt x="297" y="59"/>
                  </a:lnTo>
                  <a:lnTo>
                    <a:pt x="301" y="59"/>
                  </a:lnTo>
                  <a:lnTo>
                    <a:pt x="306" y="59"/>
                  </a:lnTo>
                  <a:lnTo>
                    <a:pt x="310" y="59"/>
                  </a:lnTo>
                  <a:lnTo>
                    <a:pt x="315" y="59"/>
                  </a:lnTo>
                  <a:lnTo>
                    <a:pt x="319" y="64"/>
                  </a:lnTo>
                  <a:lnTo>
                    <a:pt x="319" y="59"/>
                  </a:lnTo>
                  <a:lnTo>
                    <a:pt x="319" y="64"/>
                  </a:lnTo>
                  <a:lnTo>
                    <a:pt x="324" y="59"/>
                  </a:lnTo>
                  <a:lnTo>
                    <a:pt x="329" y="64"/>
                  </a:lnTo>
                  <a:lnTo>
                    <a:pt x="333" y="59"/>
                  </a:lnTo>
                  <a:lnTo>
                    <a:pt x="333" y="64"/>
                  </a:lnTo>
                  <a:lnTo>
                    <a:pt x="342" y="64"/>
                  </a:lnTo>
                  <a:lnTo>
                    <a:pt x="338" y="64"/>
                  </a:lnTo>
                  <a:lnTo>
                    <a:pt x="342" y="59"/>
                  </a:lnTo>
                  <a:lnTo>
                    <a:pt x="347" y="59"/>
                  </a:lnTo>
                  <a:lnTo>
                    <a:pt x="351" y="64"/>
                  </a:lnTo>
                  <a:lnTo>
                    <a:pt x="361" y="64"/>
                  </a:lnTo>
                  <a:lnTo>
                    <a:pt x="356" y="64"/>
                  </a:lnTo>
                  <a:lnTo>
                    <a:pt x="361" y="64"/>
                  </a:lnTo>
                  <a:lnTo>
                    <a:pt x="365" y="59"/>
                  </a:lnTo>
                  <a:lnTo>
                    <a:pt x="370" y="64"/>
                  </a:lnTo>
                  <a:lnTo>
                    <a:pt x="374" y="64"/>
                  </a:lnTo>
                  <a:lnTo>
                    <a:pt x="379" y="64"/>
                  </a:lnTo>
                  <a:lnTo>
                    <a:pt x="383" y="64"/>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6" name="Freeform 389"/>
            <p:cNvSpPr>
              <a:spLocks/>
            </p:cNvSpPr>
            <p:nvPr/>
          </p:nvSpPr>
          <p:spPr bwMode="auto">
            <a:xfrm>
              <a:off x="3852863" y="5545138"/>
              <a:ext cx="631825" cy="544513"/>
            </a:xfrm>
            <a:custGeom>
              <a:avLst/>
              <a:gdLst/>
              <a:ahLst/>
              <a:cxnLst>
                <a:cxn ang="0">
                  <a:pos x="10" y="55"/>
                </a:cxn>
                <a:cxn ang="0">
                  <a:pos x="10" y="55"/>
                </a:cxn>
                <a:cxn ang="0">
                  <a:pos x="19" y="51"/>
                </a:cxn>
                <a:cxn ang="0">
                  <a:pos x="32" y="69"/>
                </a:cxn>
                <a:cxn ang="0">
                  <a:pos x="46" y="64"/>
                </a:cxn>
                <a:cxn ang="0">
                  <a:pos x="51" y="60"/>
                </a:cxn>
                <a:cxn ang="0">
                  <a:pos x="60" y="60"/>
                </a:cxn>
                <a:cxn ang="0">
                  <a:pos x="69" y="64"/>
                </a:cxn>
                <a:cxn ang="0">
                  <a:pos x="83" y="14"/>
                </a:cxn>
                <a:cxn ang="0">
                  <a:pos x="92" y="73"/>
                </a:cxn>
                <a:cxn ang="0">
                  <a:pos x="101" y="229"/>
                </a:cxn>
                <a:cxn ang="0">
                  <a:pos x="105" y="252"/>
                </a:cxn>
                <a:cxn ang="0">
                  <a:pos x="115" y="137"/>
                </a:cxn>
                <a:cxn ang="0">
                  <a:pos x="119" y="69"/>
                </a:cxn>
                <a:cxn ang="0">
                  <a:pos x="133" y="51"/>
                </a:cxn>
                <a:cxn ang="0">
                  <a:pos x="137" y="51"/>
                </a:cxn>
                <a:cxn ang="0">
                  <a:pos x="151" y="51"/>
                </a:cxn>
                <a:cxn ang="0">
                  <a:pos x="156" y="51"/>
                </a:cxn>
                <a:cxn ang="0">
                  <a:pos x="169" y="41"/>
                </a:cxn>
                <a:cxn ang="0">
                  <a:pos x="183" y="37"/>
                </a:cxn>
                <a:cxn ang="0">
                  <a:pos x="192" y="23"/>
                </a:cxn>
                <a:cxn ang="0">
                  <a:pos x="206" y="10"/>
                </a:cxn>
                <a:cxn ang="0">
                  <a:pos x="220" y="14"/>
                </a:cxn>
                <a:cxn ang="0">
                  <a:pos x="233" y="28"/>
                </a:cxn>
                <a:cxn ang="0">
                  <a:pos x="242" y="46"/>
                </a:cxn>
                <a:cxn ang="0">
                  <a:pos x="256" y="55"/>
                </a:cxn>
                <a:cxn ang="0">
                  <a:pos x="274" y="60"/>
                </a:cxn>
                <a:cxn ang="0">
                  <a:pos x="279" y="55"/>
                </a:cxn>
                <a:cxn ang="0">
                  <a:pos x="284" y="60"/>
                </a:cxn>
                <a:cxn ang="0">
                  <a:pos x="293" y="60"/>
                </a:cxn>
                <a:cxn ang="0">
                  <a:pos x="306" y="55"/>
                </a:cxn>
                <a:cxn ang="0">
                  <a:pos x="311" y="55"/>
                </a:cxn>
                <a:cxn ang="0">
                  <a:pos x="320" y="60"/>
                </a:cxn>
                <a:cxn ang="0">
                  <a:pos x="325" y="55"/>
                </a:cxn>
                <a:cxn ang="0">
                  <a:pos x="325" y="55"/>
                </a:cxn>
                <a:cxn ang="0">
                  <a:pos x="343" y="60"/>
                </a:cxn>
                <a:cxn ang="0">
                  <a:pos x="347" y="60"/>
                </a:cxn>
                <a:cxn ang="0">
                  <a:pos x="361" y="60"/>
                </a:cxn>
                <a:cxn ang="0">
                  <a:pos x="366" y="64"/>
                </a:cxn>
                <a:cxn ang="0">
                  <a:pos x="379" y="60"/>
                </a:cxn>
                <a:cxn ang="0">
                  <a:pos x="384" y="64"/>
                </a:cxn>
                <a:cxn ang="0">
                  <a:pos x="393" y="60"/>
                </a:cxn>
              </a:cxnLst>
              <a:rect l="0" t="0" r="r" b="b"/>
              <a:pathLst>
                <a:path w="398" h="343">
                  <a:moveTo>
                    <a:pt x="0" y="60"/>
                  </a:moveTo>
                  <a:lnTo>
                    <a:pt x="5" y="60"/>
                  </a:lnTo>
                  <a:lnTo>
                    <a:pt x="10" y="55"/>
                  </a:lnTo>
                  <a:lnTo>
                    <a:pt x="10" y="60"/>
                  </a:lnTo>
                  <a:lnTo>
                    <a:pt x="10" y="55"/>
                  </a:lnTo>
                  <a:lnTo>
                    <a:pt x="10" y="55"/>
                  </a:lnTo>
                  <a:lnTo>
                    <a:pt x="19" y="55"/>
                  </a:lnTo>
                  <a:lnTo>
                    <a:pt x="14" y="55"/>
                  </a:lnTo>
                  <a:lnTo>
                    <a:pt x="19" y="51"/>
                  </a:lnTo>
                  <a:lnTo>
                    <a:pt x="23" y="55"/>
                  </a:lnTo>
                  <a:lnTo>
                    <a:pt x="32" y="64"/>
                  </a:lnTo>
                  <a:lnTo>
                    <a:pt x="32" y="69"/>
                  </a:lnTo>
                  <a:lnTo>
                    <a:pt x="37" y="64"/>
                  </a:lnTo>
                  <a:lnTo>
                    <a:pt x="41" y="60"/>
                  </a:lnTo>
                  <a:lnTo>
                    <a:pt x="46" y="64"/>
                  </a:lnTo>
                  <a:lnTo>
                    <a:pt x="46" y="60"/>
                  </a:lnTo>
                  <a:lnTo>
                    <a:pt x="46" y="64"/>
                  </a:lnTo>
                  <a:lnTo>
                    <a:pt x="51" y="60"/>
                  </a:lnTo>
                  <a:lnTo>
                    <a:pt x="55" y="60"/>
                  </a:lnTo>
                  <a:lnTo>
                    <a:pt x="60" y="64"/>
                  </a:lnTo>
                  <a:lnTo>
                    <a:pt x="60" y="60"/>
                  </a:lnTo>
                  <a:lnTo>
                    <a:pt x="60" y="64"/>
                  </a:lnTo>
                  <a:lnTo>
                    <a:pt x="64" y="64"/>
                  </a:lnTo>
                  <a:lnTo>
                    <a:pt x="69" y="64"/>
                  </a:lnTo>
                  <a:lnTo>
                    <a:pt x="73" y="60"/>
                  </a:lnTo>
                  <a:lnTo>
                    <a:pt x="83" y="51"/>
                  </a:lnTo>
                  <a:lnTo>
                    <a:pt x="83" y="14"/>
                  </a:lnTo>
                  <a:lnTo>
                    <a:pt x="92" y="0"/>
                  </a:lnTo>
                  <a:lnTo>
                    <a:pt x="87" y="0"/>
                  </a:lnTo>
                  <a:lnTo>
                    <a:pt x="92" y="73"/>
                  </a:lnTo>
                  <a:lnTo>
                    <a:pt x="96" y="87"/>
                  </a:lnTo>
                  <a:lnTo>
                    <a:pt x="96" y="210"/>
                  </a:lnTo>
                  <a:lnTo>
                    <a:pt x="101" y="229"/>
                  </a:lnTo>
                  <a:lnTo>
                    <a:pt x="101" y="343"/>
                  </a:lnTo>
                  <a:lnTo>
                    <a:pt x="105" y="338"/>
                  </a:lnTo>
                  <a:lnTo>
                    <a:pt x="105" y="252"/>
                  </a:lnTo>
                  <a:lnTo>
                    <a:pt x="110" y="238"/>
                  </a:lnTo>
                  <a:lnTo>
                    <a:pt x="110" y="147"/>
                  </a:lnTo>
                  <a:lnTo>
                    <a:pt x="115" y="137"/>
                  </a:lnTo>
                  <a:lnTo>
                    <a:pt x="115" y="83"/>
                  </a:lnTo>
                  <a:lnTo>
                    <a:pt x="119" y="78"/>
                  </a:lnTo>
                  <a:lnTo>
                    <a:pt x="119" y="69"/>
                  </a:lnTo>
                  <a:lnTo>
                    <a:pt x="128" y="60"/>
                  </a:lnTo>
                  <a:lnTo>
                    <a:pt x="128" y="55"/>
                  </a:lnTo>
                  <a:lnTo>
                    <a:pt x="133" y="51"/>
                  </a:lnTo>
                  <a:lnTo>
                    <a:pt x="137" y="55"/>
                  </a:lnTo>
                  <a:lnTo>
                    <a:pt x="137" y="55"/>
                  </a:lnTo>
                  <a:lnTo>
                    <a:pt x="137" y="51"/>
                  </a:lnTo>
                  <a:lnTo>
                    <a:pt x="137" y="51"/>
                  </a:lnTo>
                  <a:lnTo>
                    <a:pt x="142" y="51"/>
                  </a:lnTo>
                  <a:lnTo>
                    <a:pt x="151" y="51"/>
                  </a:lnTo>
                  <a:lnTo>
                    <a:pt x="151" y="46"/>
                  </a:lnTo>
                  <a:lnTo>
                    <a:pt x="151" y="51"/>
                  </a:lnTo>
                  <a:lnTo>
                    <a:pt x="156" y="51"/>
                  </a:lnTo>
                  <a:lnTo>
                    <a:pt x="160" y="46"/>
                  </a:lnTo>
                  <a:lnTo>
                    <a:pt x="165" y="46"/>
                  </a:lnTo>
                  <a:lnTo>
                    <a:pt x="169" y="41"/>
                  </a:lnTo>
                  <a:lnTo>
                    <a:pt x="174" y="41"/>
                  </a:lnTo>
                  <a:lnTo>
                    <a:pt x="178" y="37"/>
                  </a:lnTo>
                  <a:lnTo>
                    <a:pt x="183" y="37"/>
                  </a:lnTo>
                  <a:lnTo>
                    <a:pt x="188" y="32"/>
                  </a:lnTo>
                  <a:lnTo>
                    <a:pt x="197" y="23"/>
                  </a:lnTo>
                  <a:lnTo>
                    <a:pt x="192" y="23"/>
                  </a:lnTo>
                  <a:lnTo>
                    <a:pt x="197" y="23"/>
                  </a:lnTo>
                  <a:lnTo>
                    <a:pt x="206" y="14"/>
                  </a:lnTo>
                  <a:lnTo>
                    <a:pt x="206" y="10"/>
                  </a:lnTo>
                  <a:lnTo>
                    <a:pt x="210" y="10"/>
                  </a:lnTo>
                  <a:lnTo>
                    <a:pt x="215" y="10"/>
                  </a:lnTo>
                  <a:lnTo>
                    <a:pt x="220" y="14"/>
                  </a:lnTo>
                  <a:lnTo>
                    <a:pt x="224" y="19"/>
                  </a:lnTo>
                  <a:lnTo>
                    <a:pt x="229" y="23"/>
                  </a:lnTo>
                  <a:lnTo>
                    <a:pt x="233" y="28"/>
                  </a:lnTo>
                  <a:lnTo>
                    <a:pt x="233" y="32"/>
                  </a:lnTo>
                  <a:lnTo>
                    <a:pt x="242" y="41"/>
                  </a:lnTo>
                  <a:lnTo>
                    <a:pt x="242" y="46"/>
                  </a:lnTo>
                  <a:lnTo>
                    <a:pt x="247" y="51"/>
                  </a:lnTo>
                  <a:lnTo>
                    <a:pt x="252" y="55"/>
                  </a:lnTo>
                  <a:lnTo>
                    <a:pt x="256" y="55"/>
                  </a:lnTo>
                  <a:lnTo>
                    <a:pt x="261" y="55"/>
                  </a:lnTo>
                  <a:lnTo>
                    <a:pt x="265" y="60"/>
                  </a:lnTo>
                  <a:lnTo>
                    <a:pt x="274" y="60"/>
                  </a:lnTo>
                  <a:lnTo>
                    <a:pt x="270" y="60"/>
                  </a:lnTo>
                  <a:lnTo>
                    <a:pt x="274" y="60"/>
                  </a:lnTo>
                  <a:lnTo>
                    <a:pt x="279" y="55"/>
                  </a:lnTo>
                  <a:lnTo>
                    <a:pt x="279" y="60"/>
                  </a:lnTo>
                  <a:lnTo>
                    <a:pt x="279" y="55"/>
                  </a:lnTo>
                  <a:lnTo>
                    <a:pt x="284" y="60"/>
                  </a:lnTo>
                  <a:lnTo>
                    <a:pt x="293" y="60"/>
                  </a:lnTo>
                  <a:lnTo>
                    <a:pt x="288" y="60"/>
                  </a:lnTo>
                  <a:lnTo>
                    <a:pt x="293" y="60"/>
                  </a:lnTo>
                  <a:lnTo>
                    <a:pt x="297" y="55"/>
                  </a:lnTo>
                  <a:lnTo>
                    <a:pt x="306" y="55"/>
                  </a:lnTo>
                  <a:lnTo>
                    <a:pt x="306" y="55"/>
                  </a:lnTo>
                  <a:lnTo>
                    <a:pt x="315" y="55"/>
                  </a:lnTo>
                  <a:lnTo>
                    <a:pt x="315" y="60"/>
                  </a:lnTo>
                  <a:lnTo>
                    <a:pt x="311" y="55"/>
                  </a:lnTo>
                  <a:lnTo>
                    <a:pt x="315" y="60"/>
                  </a:lnTo>
                  <a:lnTo>
                    <a:pt x="320" y="55"/>
                  </a:lnTo>
                  <a:lnTo>
                    <a:pt x="320" y="60"/>
                  </a:lnTo>
                  <a:lnTo>
                    <a:pt x="320" y="55"/>
                  </a:lnTo>
                  <a:lnTo>
                    <a:pt x="320" y="60"/>
                  </a:lnTo>
                  <a:lnTo>
                    <a:pt x="325" y="55"/>
                  </a:lnTo>
                  <a:lnTo>
                    <a:pt x="325" y="60"/>
                  </a:lnTo>
                  <a:lnTo>
                    <a:pt x="325" y="55"/>
                  </a:lnTo>
                  <a:lnTo>
                    <a:pt x="325" y="55"/>
                  </a:lnTo>
                  <a:lnTo>
                    <a:pt x="329" y="60"/>
                  </a:lnTo>
                  <a:lnTo>
                    <a:pt x="334" y="60"/>
                  </a:lnTo>
                  <a:lnTo>
                    <a:pt x="343" y="60"/>
                  </a:lnTo>
                  <a:lnTo>
                    <a:pt x="338" y="60"/>
                  </a:lnTo>
                  <a:lnTo>
                    <a:pt x="343" y="60"/>
                  </a:lnTo>
                  <a:lnTo>
                    <a:pt x="347" y="60"/>
                  </a:lnTo>
                  <a:lnTo>
                    <a:pt x="352" y="60"/>
                  </a:lnTo>
                  <a:lnTo>
                    <a:pt x="357" y="60"/>
                  </a:lnTo>
                  <a:lnTo>
                    <a:pt x="361" y="60"/>
                  </a:lnTo>
                  <a:lnTo>
                    <a:pt x="366" y="64"/>
                  </a:lnTo>
                  <a:lnTo>
                    <a:pt x="366" y="60"/>
                  </a:lnTo>
                  <a:lnTo>
                    <a:pt x="366" y="64"/>
                  </a:lnTo>
                  <a:lnTo>
                    <a:pt x="370" y="60"/>
                  </a:lnTo>
                  <a:lnTo>
                    <a:pt x="375" y="64"/>
                  </a:lnTo>
                  <a:lnTo>
                    <a:pt x="379" y="60"/>
                  </a:lnTo>
                  <a:lnTo>
                    <a:pt x="384" y="64"/>
                  </a:lnTo>
                  <a:lnTo>
                    <a:pt x="384" y="60"/>
                  </a:lnTo>
                  <a:lnTo>
                    <a:pt x="384" y="64"/>
                  </a:lnTo>
                  <a:lnTo>
                    <a:pt x="393" y="64"/>
                  </a:lnTo>
                  <a:lnTo>
                    <a:pt x="389" y="64"/>
                  </a:lnTo>
                  <a:lnTo>
                    <a:pt x="393" y="60"/>
                  </a:lnTo>
                  <a:lnTo>
                    <a:pt x="398" y="64"/>
                  </a:lnTo>
                  <a:lnTo>
                    <a:pt x="398" y="64"/>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7" name="Freeform 390"/>
            <p:cNvSpPr>
              <a:spLocks/>
            </p:cNvSpPr>
            <p:nvPr/>
          </p:nvSpPr>
          <p:spPr bwMode="auto">
            <a:xfrm>
              <a:off x="4484688" y="5545138"/>
              <a:ext cx="565150" cy="536575"/>
            </a:xfrm>
            <a:custGeom>
              <a:avLst/>
              <a:gdLst/>
              <a:ahLst/>
              <a:cxnLst>
                <a:cxn ang="0">
                  <a:pos x="0" y="60"/>
                </a:cxn>
                <a:cxn ang="0">
                  <a:pos x="4" y="64"/>
                </a:cxn>
                <a:cxn ang="0">
                  <a:pos x="22" y="64"/>
                </a:cxn>
                <a:cxn ang="0">
                  <a:pos x="27" y="55"/>
                </a:cxn>
                <a:cxn ang="0">
                  <a:pos x="41" y="69"/>
                </a:cxn>
                <a:cxn ang="0">
                  <a:pos x="50" y="64"/>
                </a:cxn>
                <a:cxn ang="0">
                  <a:pos x="54" y="64"/>
                </a:cxn>
                <a:cxn ang="0">
                  <a:pos x="68" y="64"/>
                </a:cxn>
                <a:cxn ang="0">
                  <a:pos x="73" y="69"/>
                </a:cxn>
                <a:cxn ang="0">
                  <a:pos x="82" y="64"/>
                </a:cxn>
                <a:cxn ang="0">
                  <a:pos x="91" y="23"/>
                </a:cxn>
                <a:cxn ang="0">
                  <a:pos x="96" y="5"/>
                </a:cxn>
                <a:cxn ang="0">
                  <a:pos x="105" y="64"/>
                </a:cxn>
                <a:cxn ang="0">
                  <a:pos x="109" y="329"/>
                </a:cxn>
                <a:cxn ang="0">
                  <a:pos x="118" y="284"/>
                </a:cxn>
                <a:cxn ang="0">
                  <a:pos x="123" y="92"/>
                </a:cxn>
                <a:cxn ang="0">
                  <a:pos x="137" y="64"/>
                </a:cxn>
                <a:cxn ang="0">
                  <a:pos x="146" y="60"/>
                </a:cxn>
                <a:cxn ang="0">
                  <a:pos x="155" y="51"/>
                </a:cxn>
                <a:cxn ang="0">
                  <a:pos x="159" y="51"/>
                </a:cxn>
                <a:cxn ang="0">
                  <a:pos x="169" y="46"/>
                </a:cxn>
                <a:cxn ang="0">
                  <a:pos x="178" y="46"/>
                </a:cxn>
                <a:cxn ang="0">
                  <a:pos x="191" y="37"/>
                </a:cxn>
                <a:cxn ang="0">
                  <a:pos x="196" y="32"/>
                </a:cxn>
                <a:cxn ang="0">
                  <a:pos x="201" y="28"/>
                </a:cxn>
                <a:cxn ang="0">
                  <a:pos x="210" y="19"/>
                </a:cxn>
                <a:cxn ang="0">
                  <a:pos x="219" y="14"/>
                </a:cxn>
                <a:cxn ang="0">
                  <a:pos x="228" y="10"/>
                </a:cxn>
                <a:cxn ang="0">
                  <a:pos x="237" y="14"/>
                </a:cxn>
                <a:cxn ang="0">
                  <a:pos x="242" y="32"/>
                </a:cxn>
                <a:cxn ang="0">
                  <a:pos x="255" y="51"/>
                </a:cxn>
                <a:cxn ang="0">
                  <a:pos x="269" y="60"/>
                </a:cxn>
                <a:cxn ang="0">
                  <a:pos x="274" y="55"/>
                </a:cxn>
                <a:cxn ang="0">
                  <a:pos x="278" y="60"/>
                </a:cxn>
                <a:cxn ang="0">
                  <a:pos x="292" y="60"/>
                </a:cxn>
                <a:cxn ang="0">
                  <a:pos x="306" y="60"/>
                </a:cxn>
                <a:cxn ang="0">
                  <a:pos x="310" y="55"/>
                </a:cxn>
                <a:cxn ang="0">
                  <a:pos x="319" y="60"/>
                </a:cxn>
                <a:cxn ang="0">
                  <a:pos x="324" y="55"/>
                </a:cxn>
                <a:cxn ang="0">
                  <a:pos x="328" y="60"/>
                </a:cxn>
                <a:cxn ang="0">
                  <a:pos x="333" y="55"/>
                </a:cxn>
                <a:cxn ang="0">
                  <a:pos x="342" y="60"/>
                </a:cxn>
              </a:cxnLst>
              <a:rect l="0" t="0" r="r" b="b"/>
              <a:pathLst>
                <a:path w="356" h="338">
                  <a:moveTo>
                    <a:pt x="0" y="64"/>
                  </a:moveTo>
                  <a:lnTo>
                    <a:pt x="0" y="60"/>
                  </a:lnTo>
                  <a:lnTo>
                    <a:pt x="0" y="60"/>
                  </a:lnTo>
                  <a:lnTo>
                    <a:pt x="4" y="64"/>
                  </a:lnTo>
                  <a:lnTo>
                    <a:pt x="4" y="69"/>
                  </a:lnTo>
                  <a:lnTo>
                    <a:pt x="4" y="64"/>
                  </a:lnTo>
                  <a:lnTo>
                    <a:pt x="9" y="60"/>
                  </a:lnTo>
                  <a:lnTo>
                    <a:pt x="13" y="64"/>
                  </a:lnTo>
                  <a:lnTo>
                    <a:pt x="22" y="64"/>
                  </a:lnTo>
                  <a:lnTo>
                    <a:pt x="18" y="64"/>
                  </a:lnTo>
                  <a:lnTo>
                    <a:pt x="22" y="55"/>
                  </a:lnTo>
                  <a:lnTo>
                    <a:pt x="27" y="55"/>
                  </a:lnTo>
                  <a:lnTo>
                    <a:pt x="32" y="55"/>
                  </a:lnTo>
                  <a:lnTo>
                    <a:pt x="41" y="64"/>
                  </a:lnTo>
                  <a:lnTo>
                    <a:pt x="41" y="69"/>
                  </a:lnTo>
                  <a:lnTo>
                    <a:pt x="41" y="69"/>
                  </a:lnTo>
                  <a:lnTo>
                    <a:pt x="45" y="69"/>
                  </a:lnTo>
                  <a:lnTo>
                    <a:pt x="50" y="64"/>
                  </a:lnTo>
                  <a:lnTo>
                    <a:pt x="50" y="69"/>
                  </a:lnTo>
                  <a:lnTo>
                    <a:pt x="50" y="64"/>
                  </a:lnTo>
                  <a:lnTo>
                    <a:pt x="54" y="64"/>
                  </a:lnTo>
                  <a:lnTo>
                    <a:pt x="64" y="64"/>
                  </a:lnTo>
                  <a:lnTo>
                    <a:pt x="64" y="64"/>
                  </a:lnTo>
                  <a:lnTo>
                    <a:pt x="68" y="64"/>
                  </a:lnTo>
                  <a:lnTo>
                    <a:pt x="73" y="69"/>
                  </a:lnTo>
                  <a:lnTo>
                    <a:pt x="73" y="64"/>
                  </a:lnTo>
                  <a:lnTo>
                    <a:pt x="73" y="69"/>
                  </a:lnTo>
                  <a:lnTo>
                    <a:pt x="77" y="64"/>
                  </a:lnTo>
                  <a:lnTo>
                    <a:pt x="82" y="69"/>
                  </a:lnTo>
                  <a:lnTo>
                    <a:pt x="82" y="64"/>
                  </a:lnTo>
                  <a:lnTo>
                    <a:pt x="82" y="69"/>
                  </a:lnTo>
                  <a:lnTo>
                    <a:pt x="91" y="60"/>
                  </a:lnTo>
                  <a:lnTo>
                    <a:pt x="91" y="23"/>
                  </a:lnTo>
                  <a:lnTo>
                    <a:pt x="96" y="19"/>
                  </a:lnTo>
                  <a:lnTo>
                    <a:pt x="96" y="0"/>
                  </a:lnTo>
                  <a:lnTo>
                    <a:pt x="96" y="5"/>
                  </a:lnTo>
                  <a:lnTo>
                    <a:pt x="100" y="0"/>
                  </a:lnTo>
                  <a:lnTo>
                    <a:pt x="100" y="60"/>
                  </a:lnTo>
                  <a:lnTo>
                    <a:pt x="105" y="64"/>
                  </a:lnTo>
                  <a:lnTo>
                    <a:pt x="105" y="178"/>
                  </a:lnTo>
                  <a:lnTo>
                    <a:pt x="109" y="192"/>
                  </a:lnTo>
                  <a:lnTo>
                    <a:pt x="109" y="329"/>
                  </a:lnTo>
                  <a:lnTo>
                    <a:pt x="114" y="338"/>
                  </a:lnTo>
                  <a:lnTo>
                    <a:pt x="114" y="288"/>
                  </a:lnTo>
                  <a:lnTo>
                    <a:pt x="118" y="284"/>
                  </a:lnTo>
                  <a:lnTo>
                    <a:pt x="118" y="165"/>
                  </a:lnTo>
                  <a:lnTo>
                    <a:pt x="123" y="156"/>
                  </a:lnTo>
                  <a:lnTo>
                    <a:pt x="123" y="92"/>
                  </a:lnTo>
                  <a:lnTo>
                    <a:pt x="128" y="87"/>
                  </a:lnTo>
                  <a:lnTo>
                    <a:pt x="128" y="73"/>
                  </a:lnTo>
                  <a:lnTo>
                    <a:pt x="137" y="64"/>
                  </a:lnTo>
                  <a:lnTo>
                    <a:pt x="137" y="60"/>
                  </a:lnTo>
                  <a:lnTo>
                    <a:pt x="141" y="55"/>
                  </a:lnTo>
                  <a:lnTo>
                    <a:pt x="146" y="60"/>
                  </a:lnTo>
                  <a:lnTo>
                    <a:pt x="146" y="51"/>
                  </a:lnTo>
                  <a:lnTo>
                    <a:pt x="150" y="55"/>
                  </a:lnTo>
                  <a:lnTo>
                    <a:pt x="155" y="51"/>
                  </a:lnTo>
                  <a:lnTo>
                    <a:pt x="155" y="55"/>
                  </a:lnTo>
                  <a:lnTo>
                    <a:pt x="155" y="51"/>
                  </a:lnTo>
                  <a:lnTo>
                    <a:pt x="159" y="51"/>
                  </a:lnTo>
                  <a:lnTo>
                    <a:pt x="164" y="46"/>
                  </a:lnTo>
                  <a:lnTo>
                    <a:pt x="169" y="51"/>
                  </a:lnTo>
                  <a:lnTo>
                    <a:pt x="169" y="46"/>
                  </a:lnTo>
                  <a:lnTo>
                    <a:pt x="178" y="46"/>
                  </a:lnTo>
                  <a:lnTo>
                    <a:pt x="173" y="46"/>
                  </a:lnTo>
                  <a:lnTo>
                    <a:pt x="178" y="46"/>
                  </a:lnTo>
                  <a:lnTo>
                    <a:pt x="182" y="41"/>
                  </a:lnTo>
                  <a:lnTo>
                    <a:pt x="187" y="41"/>
                  </a:lnTo>
                  <a:lnTo>
                    <a:pt x="191" y="37"/>
                  </a:lnTo>
                  <a:lnTo>
                    <a:pt x="191" y="41"/>
                  </a:lnTo>
                  <a:lnTo>
                    <a:pt x="191" y="37"/>
                  </a:lnTo>
                  <a:lnTo>
                    <a:pt x="196" y="32"/>
                  </a:lnTo>
                  <a:lnTo>
                    <a:pt x="196" y="37"/>
                  </a:lnTo>
                  <a:lnTo>
                    <a:pt x="196" y="32"/>
                  </a:lnTo>
                  <a:lnTo>
                    <a:pt x="201" y="28"/>
                  </a:lnTo>
                  <a:lnTo>
                    <a:pt x="210" y="19"/>
                  </a:lnTo>
                  <a:lnTo>
                    <a:pt x="210" y="14"/>
                  </a:lnTo>
                  <a:lnTo>
                    <a:pt x="210" y="19"/>
                  </a:lnTo>
                  <a:lnTo>
                    <a:pt x="214" y="14"/>
                  </a:lnTo>
                  <a:lnTo>
                    <a:pt x="223" y="14"/>
                  </a:lnTo>
                  <a:lnTo>
                    <a:pt x="219" y="14"/>
                  </a:lnTo>
                  <a:lnTo>
                    <a:pt x="223" y="10"/>
                  </a:lnTo>
                  <a:lnTo>
                    <a:pt x="233" y="10"/>
                  </a:lnTo>
                  <a:lnTo>
                    <a:pt x="228" y="10"/>
                  </a:lnTo>
                  <a:lnTo>
                    <a:pt x="233" y="14"/>
                  </a:lnTo>
                  <a:lnTo>
                    <a:pt x="237" y="19"/>
                  </a:lnTo>
                  <a:lnTo>
                    <a:pt x="237" y="14"/>
                  </a:lnTo>
                  <a:lnTo>
                    <a:pt x="237" y="19"/>
                  </a:lnTo>
                  <a:lnTo>
                    <a:pt x="242" y="23"/>
                  </a:lnTo>
                  <a:lnTo>
                    <a:pt x="242" y="32"/>
                  </a:lnTo>
                  <a:lnTo>
                    <a:pt x="251" y="41"/>
                  </a:lnTo>
                  <a:lnTo>
                    <a:pt x="251" y="46"/>
                  </a:lnTo>
                  <a:lnTo>
                    <a:pt x="255" y="51"/>
                  </a:lnTo>
                  <a:lnTo>
                    <a:pt x="260" y="55"/>
                  </a:lnTo>
                  <a:lnTo>
                    <a:pt x="265" y="55"/>
                  </a:lnTo>
                  <a:lnTo>
                    <a:pt x="269" y="60"/>
                  </a:lnTo>
                  <a:lnTo>
                    <a:pt x="269" y="55"/>
                  </a:lnTo>
                  <a:lnTo>
                    <a:pt x="269" y="60"/>
                  </a:lnTo>
                  <a:lnTo>
                    <a:pt x="274" y="55"/>
                  </a:lnTo>
                  <a:lnTo>
                    <a:pt x="274" y="60"/>
                  </a:lnTo>
                  <a:lnTo>
                    <a:pt x="274" y="55"/>
                  </a:lnTo>
                  <a:lnTo>
                    <a:pt x="278" y="60"/>
                  </a:lnTo>
                  <a:lnTo>
                    <a:pt x="283" y="60"/>
                  </a:lnTo>
                  <a:lnTo>
                    <a:pt x="287" y="60"/>
                  </a:lnTo>
                  <a:lnTo>
                    <a:pt x="292" y="60"/>
                  </a:lnTo>
                  <a:lnTo>
                    <a:pt x="296" y="55"/>
                  </a:lnTo>
                  <a:lnTo>
                    <a:pt x="301" y="60"/>
                  </a:lnTo>
                  <a:lnTo>
                    <a:pt x="306" y="60"/>
                  </a:lnTo>
                  <a:lnTo>
                    <a:pt x="310" y="55"/>
                  </a:lnTo>
                  <a:lnTo>
                    <a:pt x="310" y="60"/>
                  </a:lnTo>
                  <a:lnTo>
                    <a:pt x="310" y="55"/>
                  </a:lnTo>
                  <a:lnTo>
                    <a:pt x="319" y="55"/>
                  </a:lnTo>
                  <a:lnTo>
                    <a:pt x="315" y="55"/>
                  </a:lnTo>
                  <a:lnTo>
                    <a:pt x="319" y="60"/>
                  </a:lnTo>
                  <a:lnTo>
                    <a:pt x="324" y="55"/>
                  </a:lnTo>
                  <a:lnTo>
                    <a:pt x="324" y="60"/>
                  </a:lnTo>
                  <a:lnTo>
                    <a:pt x="324" y="55"/>
                  </a:lnTo>
                  <a:lnTo>
                    <a:pt x="328" y="60"/>
                  </a:lnTo>
                  <a:lnTo>
                    <a:pt x="328" y="55"/>
                  </a:lnTo>
                  <a:lnTo>
                    <a:pt x="328" y="60"/>
                  </a:lnTo>
                  <a:lnTo>
                    <a:pt x="333" y="55"/>
                  </a:lnTo>
                  <a:lnTo>
                    <a:pt x="333" y="60"/>
                  </a:lnTo>
                  <a:lnTo>
                    <a:pt x="333" y="55"/>
                  </a:lnTo>
                  <a:lnTo>
                    <a:pt x="338" y="60"/>
                  </a:lnTo>
                  <a:lnTo>
                    <a:pt x="347" y="60"/>
                  </a:lnTo>
                  <a:lnTo>
                    <a:pt x="342" y="60"/>
                  </a:lnTo>
                  <a:lnTo>
                    <a:pt x="347" y="60"/>
                  </a:lnTo>
                  <a:lnTo>
                    <a:pt x="356" y="60"/>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8" name="Freeform 391"/>
            <p:cNvSpPr>
              <a:spLocks/>
            </p:cNvSpPr>
            <p:nvPr/>
          </p:nvSpPr>
          <p:spPr bwMode="auto">
            <a:xfrm>
              <a:off x="5041900" y="5538788"/>
              <a:ext cx="595313" cy="550863"/>
            </a:xfrm>
            <a:custGeom>
              <a:avLst/>
              <a:gdLst/>
              <a:ahLst/>
              <a:cxnLst>
                <a:cxn ang="0">
                  <a:pos x="5" y="64"/>
                </a:cxn>
                <a:cxn ang="0">
                  <a:pos x="19" y="64"/>
                </a:cxn>
                <a:cxn ang="0">
                  <a:pos x="23" y="68"/>
                </a:cxn>
                <a:cxn ang="0">
                  <a:pos x="32" y="64"/>
                </a:cxn>
                <a:cxn ang="0">
                  <a:pos x="37" y="68"/>
                </a:cxn>
                <a:cxn ang="0">
                  <a:pos x="41" y="64"/>
                </a:cxn>
                <a:cxn ang="0">
                  <a:pos x="60" y="64"/>
                </a:cxn>
                <a:cxn ang="0">
                  <a:pos x="64" y="64"/>
                </a:cxn>
                <a:cxn ang="0">
                  <a:pos x="69" y="59"/>
                </a:cxn>
                <a:cxn ang="0">
                  <a:pos x="78" y="59"/>
                </a:cxn>
                <a:cxn ang="0">
                  <a:pos x="87" y="68"/>
                </a:cxn>
                <a:cxn ang="0">
                  <a:pos x="96" y="68"/>
                </a:cxn>
                <a:cxn ang="0">
                  <a:pos x="101" y="59"/>
                </a:cxn>
                <a:cxn ang="0">
                  <a:pos x="105" y="64"/>
                </a:cxn>
                <a:cxn ang="0">
                  <a:pos x="119" y="68"/>
                </a:cxn>
                <a:cxn ang="0">
                  <a:pos x="133" y="64"/>
                </a:cxn>
                <a:cxn ang="0">
                  <a:pos x="137" y="59"/>
                </a:cxn>
                <a:cxn ang="0">
                  <a:pos x="146" y="14"/>
                </a:cxn>
                <a:cxn ang="0">
                  <a:pos x="151" y="73"/>
                </a:cxn>
                <a:cxn ang="0">
                  <a:pos x="160" y="219"/>
                </a:cxn>
                <a:cxn ang="0">
                  <a:pos x="165" y="265"/>
                </a:cxn>
                <a:cxn ang="0">
                  <a:pos x="174" y="146"/>
                </a:cxn>
                <a:cxn ang="0">
                  <a:pos x="178" y="68"/>
                </a:cxn>
                <a:cxn ang="0">
                  <a:pos x="192" y="55"/>
                </a:cxn>
                <a:cxn ang="0">
                  <a:pos x="201" y="55"/>
                </a:cxn>
                <a:cxn ang="0">
                  <a:pos x="210" y="45"/>
                </a:cxn>
                <a:cxn ang="0">
                  <a:pos x="215" y="45"/>
                </a:cxn>
                <a:cxn ang="0">
                  <a:pos x="224" y="41"/>
                </a:cxn>
                <a:cxn ang="0">
                  <a:pos x="238" y="36"/>
                </a:cxn>
                <a:cxn ang="0">
                  <a:pos x="251" y="23"/>
                </a:cxn>
                <a:cxn ang="0">
                  <a:pos x="256" y="14"/>
                </a:cxn>
                <a:cxn ang="0">
                  <a:pos x="265" y="9"/>
                </a:cxn>
                <a:cxn ang="0">
                  <a:pos x="274" y="4"/>
                </a:cxn>
                <a:cxn ang="0">
                  <a:pos x="293" y="18"/>
                </a:cxn>
                <a:cxn ang="0">
                  <a:pos x="297" y="36"/>
                </a:cxn>
                <a:cxn ang="0">
                  <a:pos x="311" y="55"/>
                </a:cxn>
                <a:cxn ang="0">
                  <a:pos x="315" y="50"/>
                </a:cxn>
                <a:cxn ang="0">
                  <a:pos x="324" y="55"/>
                </a:cxn>
                <a:cxn ang="0">
                  <a:pos x="334" y="55"/>
                </a:cxn>
                <a:cxn ang="0">
                  <a:pos x="347" y="55"/>
                </a:cxn>
                <a:cxn ang="0">
                  <a:pos x="352" y="55"/>
                </a:cxn>
                <a:cxn ang="0">
                  <a:pos x="361" y="55"/>
                </a:cxn>
              </a:cxnLst>
              <a:rect l="0" t="0" r="r" b="b"/>
              <a:pathLst>
                <a:path w="375" h="347">
                  <a:moveTo>
                    <a:pt x="5" y="64"/>
                  </a:moveTo>
                  <a:lnTo>
                    <a:pt x="0" y="64"/>
                  </a:lnTo>
                  <a:lnTo>
                    <a:pt x="5" y="64"/>
                  </a:lnTo>
                  <a:lnTo>
                    <a:pt x="9" y="59"/>
                  </a:lnTo>
                  <a:lnTo>
                    <a:pt x="9" y="64"/>
                  </a:lnTo>
                  <a:lnTo>
                    <a:pt x="19" y="64"/>
                  </a:lnTo>
                  <a:lnTo>
                    <a:pt x="14" y="64"/>
                  </a:lnTo>
                  <a:lnTo>
                    <a:pt x="19" y="64"/>
                  </a:lnTo>
                  <a:lnTo>
                    <a:pt x="23" y="68"/>
                  </a:lnTo>
                  <a:lnTo>
                    <a:pt x="23" y="64"/>
                  </a:lnTo>
                  <a:lnTo>
                    <a:pt x="23" y="64"/>
                  </a:lnTo>
                  <a:lnTo>
                    <a:pt x="32" y="64"/>
                  </a:lnTo>
                  <a:lnTo>
                    <a:pt x="32" y="68"/>
                  </a:lnTo>
                  <a:lnTo>
                    <a:pt x="37" y="64"/>
                  </a:lnTo>
                  <a:lnTo>
                    <a:pt x="37" y="68"/>
                  </a:lnTo>
                  <a:lnTo>
                    <a:pt x="37" y="64"/>
                  </a:lnTo>
                  <a:lnTo>
                    <a:pt x="46" y="64"/>
                  </a:lnTo>
                  <a:lnTo>
                    <a:pt x="41" y="64"/>
                  </a:lnTo>
                  <a:lnTo>
                    <a:pt x="46" y="68"/>
                  </a:lnTo>
                  <a:lnTo>
                    <a:pt x="50" y="64"/>
                  </a:lnTo>
                  <a:lnTo>
                    <a:pt x="60" y="64"/>
                  </a:lnTo>
                  <a:lnTo>
                    <a:pt x="60" y="68"/>
                  </a:lnTo>
                  <a:lnTo>
                    <a:pt x="60" y="64"/>
                  </a:lnTo>
                  <a:lnTo>
                    <a:pt x="64" y="64"/>
                  </a:lnTo>
                  <a:lnTo>
                    <a:pt x="69" y="59"/>
                  </a:lnTo>
                  <a:lnTo>
                    <a:pt x="69" y="64"/>
                  </a:lnTo>
                  <a:lnTo>
                    <a:pt x="69" y="59"/>
                  </a:lnTo>
                  <a:lnTo>
                    <a:pt x="73" y="59"/>
                  </a:lnTo>
                  <a:lnTo>
                    <a:pt x="78" y="55"/>
                  </a:lnTo>
                  <a:lnTo>
                    <a:pt x="78" y="59"/>
                  </a:lnTo>
                  <a:lnTo>
                    <a:pt x="82" y="55"/>
                  </a:lnTo>
                  <a:lnTo>
                    <a:pt x="82" y="64"/>
                  </a:lnTo>
                  <a:lnTo>
                    <a:pt x="87" y="68"/>
                  </a:lnTo>
                  <a:lnTo>
                    <a:pt x="92" y="68"/>
                  </a:lnTo>
                  <a:lnTo>
                    <a:pt x="96" y="73"/>
                  </a:lnTo>
                  <a:lnTo>
                    <a:pt x="96" y="68"/>
                  </a:lnTo>
                  <a:lnTo>
                    <a:pt x="101" y="64"/>
                  </a:lnTo>
                  <a:lnTo>
                    <a:pt x="101" y="68"/>
                  </a:lnTo>
                  <a:lnTo>
                    <a:pt x="101" y="59"/>
                  </a:lnTo>
                  <a:lnTo>
                    <a:pt x="105" y="64"/>
                  </a:lnTo>
                  <a:lnTo>
                    <a:pt x="105" y="68"/>
                  </a:lnTo>
                  <a:lnTo>
                    <a:pt x="105" y="64"/>
                  </a:lnTo>
                  <a:lnTo>
                    <a:pt x="110" y="64"/>
                  </a:lnTo>
                  <a:lnTo>
                    <a:pt x="119" y="64"/>
                  </a:lnTo>
                  <a:lnTo>
                    <a:pt x="119" y="68"/>
                  </a:lnTo>
                  <a:lnTo>
                    <a:pt x="124" y="68"/>
                  </a:lnTo>
                  <a:lnTo>
                    <a:pt x="128" y="68"/>
                  </a:lnTo>
                  <a:lnTo>
                    <a:pt x="133" y="64"/>
                  </a:lnTo>
                  <a:lnTo>
                    <a:pt x="133" y="68"/>
                  </a:lnTo>
                  <a:lnTo>
                    <a:pt x="133" y="64"/>
                  </a:lnTo>
                  <a:lnTo>
                    <a:pt x="137" y="59"/>
                  </a:lnTo>
                  <a:lnTo>
                    <a:pt x="142" y="55"/>
                  </a:lnTo>
                  <a:lnTo>
                    <a:pt x="142" y="23"/>
                  </a:lnTo>
                  <a:lnTo>
                    <a:pt x="146" y="14"/>
                  </a:lnTo>
                  <a:lnTo>
                    <a:pt x="146" y="4"/>
                  </a:lnTo>
                  <a:lnTo>
                    <a:pt x="151" y="9"/>
                  </a:lnTo>
                  <a:lnTo>
                    <a:pt x="151" y="73"/>
                  </a:lnTo>
                  <a:lnTo>
                    <a:pt x="156" y="82"/>
                  </a:lnTo>
                  <a:lnTo>
                    <a:pt x="156" y="205"/>
                  </a:lnTo>
                  <a:lnTo>
                    <a:pt x="160" y="219"/>
                  </a:lnTo>
                  <a:lnTo>
                    <a:pt x="160" y="347"/>
                  </a:lnTo>
                  <a:lnTo>
                    <a:pt x="165" y="333"/>
                  </a:lnTo>
                  <a:lnTo>
                    <a:pt x="165" y="265"/>
                  </a:lnTo>
                  <a:lnTo>
                    <a:pt x="169" y="251"/>
                  </a:lnTo>
                  <a:lnTo>
                    <a:pt x="169" y="155"/>
                  </a:lnTo>
                  <a:lnTo>
                    <a:pt x="174" y="146"/>
                  </a:lnTo>
                  <a:lnTo>
                    <a:pt x="174" y="87"/>
                  </a:lnTo>
                  <a:lnTo>
                    <a:pt x="178" y="82"/>
                  </a:lnTo>
                  <a:lnTo>
                    <a:pt x="178" y="68"/>
                  </a:lnTo>
                  <a:lnTo>
                    <a:pt x="187" y="59"/>
                  </a:lnTo>
                  <a:lnTo>
                    <a:pt x="187" y="55"/>
                  </a:lnTo>
                  <a:lnTo>
                    <a:pt x="192" y="55"/>
                  </a:lnTo>
                  <a:lnTo>
                    <a:pt x="197" y="55"/>
                  </a:lnTo>
                  <a:lnTo>
                    <a:pt x="201" y="50"/>
                  </a:lnTo>
                  <a:lnTo>
                    <a:pt x="201" y="55"/>
                  </a:lnTo>
                  <a:lnTo>
                    <a:pt x="201" y="50"/>
                  </a:lnTo>
                  <a:lnTo>
                    <a:pt x="206" y="50"/>
                  </a:lnTo>
                  <a:lnTo>
                    <a:pt x="210" y="45"/>
                  </a:lnTo>
                  <a:lnTo>
                    <a:pt x="215" y="50"/>
                  </a:lnTo>
                  <a:lnTo>
                    <a:pt x="215" y="50"/>
                  </a:lnTo>
                  <a:lnTo>
                    <a:pt x="215" y="45"/>
                  </a:lnTo>
                  <a:lnTo>
                    <a:pt x="219" y="41"/>
                  </a:lnTo>
                  <a:lnTo>
                    <a:pt x="229" y="41"/>
                  </a:lnTo>
                  <a:lnTo>
                    <a:pt x="224" y="41"/>
                  </a:lnTo>
                  <a:lnTo>
                    <a:pt x="229" y="41"/>
                  </a:lnTo>
                  <a:lnTo>
                    <a:pt x="233" y="36"/>
                  </a:lnTo>
                  <a:lnTo>
                    <a:pt x="238" y="36"/>
                  </a:lnTo>
                  <a:lnTo>
                    <a:pt x="242" y="32"/>
                  </a:lnTo>
                  <a:lnTo>
                    <a:pt x="247" y="27"/>
                  </a:lnTo>
                  <a:lnTo>
                    <a:pt x="251" y="23"/>
                  </a:lnTo>
                  <a:lnTo>
                    <a:pt x="251" y="18"/>
                  </a:lnTo>
                  <a:lnTo>
                    <a:pt x="256" y="23"/>
                  </a:lnTo>
                  <a:lnTo>
                    <a:pt x="256" y="14"/>
                  </a:lnTo>
                  <a:lnTo>
                    <a:pt x="261" y="9"/>
                  </a:lnTo>
                  <a:lnTo>
                    <a:pt x="265" y="4"/>
                  </a:lnTo>
                  <a:lnTo>
                    <a:pt x="265" y="9"/>
                  </a:lnTo>
                  <a:lnTo>
                    <a:pt x="265" y="4"/>
                  </a:lnTo>
                  <a:lnTo>
                    <a:pt x="270" y="0"/>
                  </a:lnTo>
                  <a:lnTo>
                    <a:pt x="274" y="4"/>
                  </a:lnTo>
                  <a:lnTo>
                    <a:pt x="283" y="4"/>
                  </a:lnTo>
                  <a:lnTo>
                    <a:pt x="283" y="9"/>
                  </a:lnTo>
                  <a:lnTo>
                    <a:pt x="293" y="18"/>
                  </a:lnTo>
                  <a:lnTo>
                    <a:pt x="293" y="27"/>
                  </a:lnTo>
                  <a:lnTo>
                    <a:pt x="297" y="32"/>
                  </a:lnTo>
                  <a:lnTo>
                    <a:pt x="297" y="36"/>
                  </a:lnTo>
                  <a:lnTo>
                    <a:pt x="306" y="45"/>
                  </a:lnTo>
                  <a:lnTo>
                    <a:pt x="306" y="50"/>
                  </a:lnTo>
                  <a:lnTo>
                    <a:pt x="311" y="55"/>
                  </a:lnTo>
                  <a:lnTo>
                    <a:pt x="315" y="50"/>
                  </a:lnTo>
                  <a:lnTo>
                    <a:pt x="315" y="55"/>
                  </a:lnTo>
                  <a:lnTo>
                    <a:pt x="315" y="50"/>
                  </a:lnTo>
                  <a:lnTo>
                    <a:pt x="320" y="55"/>
                  </a:lnTo>
                  <a:lnTo>
                    <a:pt x="329" y="55"/>
                  </a:lnTo>
                  <a:lnTo>
                    <a:pt x="324" y="55"/>
                  </a:lnTo>
                  <a:lnTo>
                    <a:pt x="329" y="55"/>
                  </a:lnTo>
                  <a:lnTo>
                    <a:pt x="334" y="59"/>
                  </a:lnTo>
                  <a:lnTo>
                    <a:pt x="334" y="55"/>
                  </a:lnTo>
                  <a:lnTo>
                    <a:pt x="334" y="59"/>
                  </a:lnTo>
                  <a:lnTo>
                    <a:pt x="338" y="55"/>
                  </a:lnTo>
                  <a:lnTo>
                    <a:pt x="347" y="55"/>
                  </a:lnTo>
                  <a:lnTo>
                    <a:pt x="343" y="55"/>
                  </a:lnTo>
                  <a:lnTo>
                    <a:pt x="347" y="59"/>
                  </a:lnTo>
                  <a:lnTo>
                    <a:pt x="352" y="55"/>
                  </a:lnTo>
                  <a:lnTo>
                    <a:pt x="356" y="55"/>
                  </a:lnTo>
                  <a:lnTo>
                    <a:pt x="366" y="55"/>
                  </a:lnTo>
                  <a:lnTo>
                    <a:pt x="361" y="55"/>
                  </a:lnTo>
                  <a:lnTo>
                    <a:pt x="366" y="55"/>
                  </a:lnTo>
                  <a:lnTo>
                    <a:pt x="375" y="55"/>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9" name="Freeform 392"/>
            <p:cNvSpPr>
              <a:spLocks/>
            </p:cNvSpPr>
            <p:nvPr/>
          </p:nvSpPr>
          <p:spPr bwMode="auto">
            <a:xfrm>
              <a:off x="5629275" y="5618163"/>
              <a:ext cx="174625" cy="14288"/>
            </a:xfrm>
            <a:custGeom>
              <a:avLst/>
              <a:gdLst/>
              <a:ahLst/>
              <a:cxnLst>
                <a:cxn ang="0">
                  <a:pos x="5" y="5"/>
                </a:cxn>
                <a:cxn ang="0">
                  <a:pos x="0" y="5"/>
                </a:cxn>
                <a:cxn ang="0">
                  <a:pos x="5" y="5"/>
                </a:cxn>
                <a:cxn ang="0">
                  <a:pos x="9" y="0"/>
                </a:cxn>
                <a:cxn ang="0">
                  <a:pos x="18" y="0"/>
                </a:cxn>
                <a:cxn ang="0">
                  <a:pos x="18" y="5"/>
                </a:cxn>
                <a:cxn ang="0">
                  <a:pos x="14" y="0"/>
                </a:cxn>
                <a:cxn ang="0">
                  <a:pos x="18" y="5"/>
                </a:cxn>
                <a:cxn ang="0">
                  <a:pos x="23" y="5"/>
                </a:cxn>
                <a:cxn ang="0">
                  <a:pos x="28" y="5"/>
                </a:cxn>
                <a:cxn ang="0">
                  <a:pos x="32" y="5"/>
                </a:cxn>
                <a:cxn ang="0">
                  <a:pos x="37" y="5"/>
                </a:cxn>
                <a:cxn ang="0">
                  <a:pos x="41" y="5"/>
                </a:cxn>
                <a:cxn ang="0">
                  <a:pos x="50" y="5"/>
                </a:cxn>
                <a:cxn ang="0">
                  <a:pos x="46" y="5"/>
                </a:cxn>
                <a:cxn ang="0">
                  <a:pos x="50" y="5"/>
                </a:cxn>
                <a:cxn ang="0">
                  <a:pos x="55" y="5"/>
                </a:cxn>
                <a:cxn ang="0">
                  <a:pos x="59" y="5"/>
                </a:cxn>
                <a:cxn ang="0">
                  <a:pos x="64" y="9"/>
                </a:cxn>
                <a:cxn ang="0">
                  <a:pos x="73" y="9"/>
                </a:cxn>
                <a:cxn ang="0">
                  <a:pos x="69" y="9"/>
                </a:cxn>
                <a:cxn ang="0">
                  <a:pos x="73" y="9"/>
                </a:cxn>
                <a:cxn ang="0">
                  <a:pos x="82" y="9"/>
                </a:cxn>
                <a:cxn ang="0">
                  <a:pos x="78" y="9"/>
                </a:cxn>
                <a:cxn ang="0">
                  <a:pos x="82" y="5"/>
                </a:cxn>
                <a:cxn ang="0">
                  <a:pos x="87" y="9"/>
                </a:cxn>
                <a:cxn ang="0">
                  <a:pos x="91" y="5"/>
                </a:cxn>
                <a:cxn ang="0">
                  <a:pos x="91" y="9"/>
                </a:cxn>
                <a:cxn ang="0">
                  <a:pos x="91" y="5"/>
                </a:cxn>
                <a:cxn ang="0">
                  <a:pos x="96" y="9"/>
                </a:cxn>
                <a:cxn ang="0">
                  <a:pos x="101" y="9"/>
                </a:cxn>
                <a:cxn ang="0">
                  <a:pos x="105" y="9"/>
                </a:cxn>
                <a:cxn ang="0">
                  <a:pos x="110" y="9"/>
                </a:cxn>
              </a:cxnLst>
              <a:rect l="0" t="0" r="r" b="b"/>
              <a:pathLst>
                <a:path w="110" h="9">
                  <a:moveTo>
                    <a:pt x="5" y="5"/>
                  </a:moveTo>
                  <a:lnTo>
                    <a:pt x="0" y="5"/>
                  </a:lnTo>
                  <a:lnTo>
                    <a:pt x="5" y="5"/>
                  </a:lnTo>
                  <a:lnTo>
                    <a:pt x="9" y="0"/>
                  </a:lnTo>
                  <a:lnTo>
                    <a:pt x="18" y="0"/>
                  </a:lnTo>
                  <a:lnTo>
                    <a:pt x="18" y="5"/>
                  </a:lnTo>
                  <a:lnTo>
                    <a:pt x="14" y="0"/>
                  </a:lnTo>
                  <a:lnTo>
                    <a:pt x="18" y="5"/>
                  </a:lnTo>
                  <a:lnTo>
                    <a:pt x="23" y="5"/>
                  </a:lnTo>
                  <a:lnTo>
                    <a:pt x="28" y="5"/>
                  </a:lnTo>
                  <a:lnTo>
                    <a:pt x="32" y="5"/>
                  </a:lnTo>
                  <a:lnTo>
                    <a:pt x="37" y="5"/>
                  </a:lnTo>
                  <a:lnTo>
                    <a:pt x="41" y="5"/>
                  </a:lnTo>
                  <a:lnTo>
                    <a:pt x="50" y="5"/>
                  </a:lnTo>
                  <a:lnTo>
                    <a:pt x="46" y="5"/>
                  </a:lnTo>
                  <a:lnTo>
                    <a:pt x="50" y="5"/>
                  </a:lnTo>
                  <a:lnTo>
                    <a:pt x="55" y="5"/>
                  </a:lnTo>
                  <a:lnTo>
                    <a:pt x="59" y="5"/>
                  </a:lnTo>
                  <a:lnTo>
                    <a:pt x="64" y="9"/>
                  </a:lnTo>
                  <a:lnTo>
                    <a:pt x="73" y="9"/>
                  </a:lnTo>
                  <a:lnTo>
                    <a:pt x="69" y="9"/>
                  </a:lnTo>
                  <a:lnTo>
                    <a:pt x="73" y="9"/>
                  </a:lnTo>
                  <a:lnTo>
                    <a:pt x="82" y="9"/>
                  </a:lnTo>
                  <a:lnTo>
                    <a:pt x="78" y="9"/>
                  </a:lnTo>
                  <a:lnTo>
                    <a:pt x="82" y="5"/>
                  </a:lnTo>
                  <a:lnTo>
                    <a:pt x="87" y="9"/>
                  </a:lnTo>
                  <a:lnTo>
                    <a:pt x="91" y="5"/>
                  </a:lnTo>
                  <a:lnTo>
                    <a:pt x="91" y="9"/>
                  </a:lnTo>
                  <a:lnTo>
                    <a:pt x="91" y="5"/>
                  </a:lnTo>
                  <a:lnTo>
                    <a:pt x="96" y="9"/>
                  </a:lnTo>
                  <a:lnTo>
                    <a:pt x="101" y="9"/>
                  </a:lnTo>
                  <a:lnTo>
                    <a:pt x="105" y="9"/>
                  </a:lnTo>
                  <a:lnTo>
                    <a:pt x="110" y="9"/>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90" name="Rectangle 393"/>
            <p:cNvSpPr>
              <a:spLocks noChangeArrowheads="1"/>
            </p:cNvSpPr>
            <p:nvPr/>
          </p:nvSpPr>
          <p:spPr bwMode="auto">
            <a:xfrm rot="16200000">
              <a:off x="1243013" y="5630863"/>
              <a:ext cx="862013" cy="13811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r>
                <a:rPr kumimoji="1" lang="ko-KR" altLang="ko-KR" sz="700" b="0" i="0" u="none" strike="noStrike" cap="none" normalizeH="0" baseline="0" smtClean="0">
                  <a:ln>
                    <a:noFill/>
                  </a:ln>
                  <a:solidFill>
                    <a:srgbClr val="000000"/>
                  </a:solidFill>
                  <a:effectLst/>
                  <a:latin typeface="Helvetica" charset="0"/>
                  <a:ea typeface="굴림" pitchFamily="50" charset="-127"/>
                  <a:cs typeface="굴림" pitchFamily="50" charset="-127"/>
                </a:rPr>
                <a:t>P5-&gt;LL Projection</a:t>
              </a:r>
              <a:endParaRPr kumimoji="1" lang="ko-KR" altLang="ko-KR" sz="1800" b="0" i="0" u="none" strike="noStrike" cap="none" normalizeH="0" baseline="0" smtClean="0">
                <a:ln>
                  <a:noFill/>
                </a:ln>
                <a:solidFill>
                  <a:schemeClr val="tx1"/>
                </a:solidFill>
                <a:effectLst/>
                <a:latin typeface="굴림" pitchFamily="50" charset="-127"/>
                <a:ea typeface="굴림" pitchFamily="50" charset="-127"/>
                <a:cs typeface="굴림" pitchFamily="50" charset="-127"/>
              </a:endParaRPr>
            </a:p>
          </p:txBody>
        </p:sp>
      </p:grpSp>
      <p:pic>
        <p:nvPicPr>
          <p:cNvPr id="17410" name="Picture 2"/>
          <p:cNvPicPr>
            <a:picLocks noChangeAspect="1" noChangeArrowheads="1"/>
          </p:cNvPicPr>
          <p:nvPr/>
        </p:nvPicPr>
        <p:blipFill>
          <a:blip r:embed="rId2" cstate="print"/>
          <a:srcRect/>
          <a:stretch>
            <a:fillRect/>
          </a:stretch>
        </p:blipFill>
        <p:spPr bwMode="auto">
          <a:xfrm>
            <a:off x="99017" y="3429000"/>
            <a:ext cx="4472983" cy="2658169"/>
          </a:xfrm>
          <a:prstGeom prst="rect">
            <a:avLst/>
          </a:prstGeom>
          <a:noFill/>
          <a:ln w="9525">
            <a:noFill/>
            <a:miter lim="800000"/>
            <a:headEnd/>
            <a:tailEnd/>
          </a:ln>
          <a:effectLst/>
        </p:spPr>
      </p:pic>
      <p:sp>
        <p:nvSpPr>
          <p:cNvPr id="392" name="TextBox 391"/>
          <p:cNvSpPr txBox="1"/>
          <p:nvPr/>
        </p:nvSpPr>
        <p:spPr>
          <a:xfrm>
            <a:off x="179512" y="530384"/>
            <a:ext cx="4212469" cy="2585323"/>
          </a:xfrm>
          <a:prstGeom prst="rect">
            <a:avLst/>
          </a:prstGeom>
          <a:noFill/>
        </p:spPr>
        <p:txBody>
          <a:bodyPr wrap="square" rtlCol="0">
            <a:spAutoFit/>
          </a:bodyPr>
          <a:lstStyle/>
          <a:p>
            <a:pPr>
              <a:lnSpc>
                <a:spcPct val="150000"/>
              </a:lnSpc>
              <a:buFontTx/>
              <a:buChar char="-"/>
            </a:pPr>
            <a:r>
              <a:rPr lang="en-US" altLang="ko-KR" sz="1200" dirty="0" smtClean="0"/>
              <a:t> </a:t>
            </a:r>
            <a:r>
              <a:rPr lang="ko-KR" altLang="en-US" sz="1200" dirty="0" smtClean="0"/>
              <a:t>실린더 모델에서 </a:t>
            </a:r>
            <a:r>
              <a:rPr lang="en-US" altLang="ko-KR" sz="1200" dirty="0" smtClean="0"/>
              <a:t>Patch</a:t>
            </a:r>
            <a:r>
              <a:rPr lang="ko-KR" altLang="en-US" sz="1200" dirty="0" smtClean="0"/>
              <a:t>의 위치</a:t>
            </a:r>
            <a:r>
              <a:rPr lang="en-US" altLang="ko-KR" sz="1200" dirty="0" smtClean="0"/>
              <a:t>(P1~5)</a:t>
            </a:r>
            <a:r>
              <a:rPr lang="ko-KR" altLang="en-US" sz="1200" dirty="0" smtClean="0"/>
              <a:t>에서 측정된 모의 측정파형</a:t>
            </a:r>
            <a:r>
              <a:rPr lang="en-US" altLang="ko-KR" sz="1200" dirty="0" smtClean="0"/>
              <a:t>(</a:t>
            </a:r>
            <a:r>
              <a:rPr lang="ko-KR" altLang="en-US" sz="1200" dirty="0" smtClean="0"/>
              <a:t>오른쪽</a:t>
            </a:r>
            <a:r>
              <a:rPr lang="en-US" altLang="ko-KR" sz="1200" dirty="0" smtClean="0"/>
              <a:t>)</a:t>
            </a:r>
          </a:p>
          <a:p>
            <a:pPr>
              <a:lnSpc>
                <a:spcPct val="150000"/>
              </a:lnSpc>
              <a:buFontTx/>
              <a:buChar char="-"/>
            </a:pPr>
            <a:r>
              <a:rPr lang="en-US" altLang="ko-KR" sz="1200" dirty="0" smtClean="0"/>
              <a:t> </a:t>
            </a:r>
            <a:r>
              <a:rPr lang="ko-KR" altLang="en-US" sz="1200" dirty="0" smtClean="0"/>
              <a:t>각각의 </a:t>
            </a:r>
            <a:r>
              <a:rPr lang="en-US" altLang="ko-KR" sz="1200" dirty="0" smtClean="0"/>
              <a:t>patch</a:t>
            </a:r>
            <a:r>
              <a:rPr lang="ko-KR" altLang="en-US" sz="1200" dirty="0" smtClean="0"/>
              <a:t>에서 측정된 파형을 합하여 실린더 모델에서의 </a:t>
            </a:r>
            <a:r>
              <a:rPr lang="en-US" altLang="ko-KR" sz="1200" dirty="0" smtClean="0"/>
              <a:t>Lead II</a:t>
            </a:r>
            <a:r>
              <a:rPr lang="ko-KR" altLang="en-US" sz="1200" dirty="0" smtClean="0"/>
              <a:t>벡터 성분과 거의 일치하는 심전도 파형을 얻을 수 있음</a:t>
            </a:r>
            <a:r>
              <a:rPr lang="en-US" altLang="ko-KR" sz="1200" dirty="0" smtClean="0"/>
              <a:t>(</a:t>
            </a:r>
            <a:r>
              <a:rPr lang="ko-KR" altLang="en-US" sz="1200" dirty="0" smtClean="0"/>
              <a:t>아래</a:t>
            </a:r>
            <a:r>
              <a:rPr lang="en-US" altLang="ko-KR" sz="1200" dirty="0" smtClean="0"/>
              <a:t>).</a:t>
            </a:r>
          </a:p>
          <a:p>
            <a:pPr>
              <a:lnSpc>
                <a:spcPct val="150000"/>
              </a:lnSpc>
              <a:buFontTx/>
              <a:buChar char="-"/>
            </a:pPr>
            <a:r>
              <a:rPr lang="en-US" altLang="ko-KR" sz="1200" dirty="0" smtClean="0"/>
              <a:t> Torso</a:t>
            </a:r>
            <a:r>
              <a:rPr lang="ko-KR" altLang="en-US" sz="1200" dirty="0" smtClean="0"/>
              <a:t> 모델에서 각각의 </a:t>
            </a:r>
            <a:r>
              <a:rPr lang="en-US" altLang="ko-KR" sz="1200" dirty="0" smtClean="0"/>
              <a:t>Patch</a:t>
            </a:r>
            <a:r>
              <a:rPr lang="ko-KR" altLang="en-US" sz="1200" dirty="0" smtClean="0"/>
              <a:t>의 위치에 투영된 파형은 심방에 가까울 수록 </a:t>
            </a:r>
            <a:r>
              <a:rPr lang="en-US" altLang="ko-KR" sz="1200" dirty="0" smtClean="0"/>
              <a:t>P</a:t>
            </a:r>
            <a:r>
              <a:rPr lang="ko-KR" altLang="en-US" sz="1200" dirty="0" smtClean="0"/>
              <a:t>파가 나타나고</a:t>
            </a:r>
            <a:r>
              <a:rPr lang="en-US" altLang="ko-KR" sz="1200" dirty="0" smtClean="0"/>
              <a:t>, </a:t>
            </a:r>
            <a:r>
              <a:rPr lang="ko-KR" altLang="en-US" sz="1200" dirty="0" smtClean="0"/>
              <a:t>심실에 가까울 수록 </a:t>
            </a:r>
            <a:r>
              <a:rPr lang="en-US" altLang="ko-KR" sz="1200" dirty="0" smtClean="0"/>
              <a:t>T</a:t>
            </a:r>
            <a:r>
              <a:rPr lang="ko-KR" altLang="en-US" sz="1200" dirty="0" smtClean="0"/>
              <a:t>파가 나타남 </a:t>
            </a:r>
            <a:r>
              <a:rPr lang="en-US" altLang="ko-KR" sz="1200" dirty="0" smtClean="0">
                <a:sym typeface="Wingdings" pitchFamily="2" charset="2"/>
              </a:rPr>
              <a:t> </a:t>
            </a:r>
            <a:r>
              <a:rPr lang="ko-KR" altLang="en-US" sz="1200" dirty="0" smtClean="0">
                <a:sym typeface="Wingdings" pitchFamily="2" charset="2"/>
              </a:rPr>
              <a:t>실제 </a:t>
            </a:r>
            <a:r>
              <a:rPr lang="en-US" altLang="ko-KR" sz="1200" dirty="0" smtClean="0">
                <a:sym typeface="Wingdings" pitchFamily="2" charset="2"/>
              </a:rPr>
              <a:t>patch</a:t>
            </a:r>
            <a:r>
              <a:rPr lang="ko-KR" altLang="en-US" sz="1200" dirty="0" smtClean="0">
                <a:sym typeface="Wingdings" pitchFamily="2" charset="2"/>
              </a:rPr>
              <a:t>를 이용하여 인체에서 측정하는 경우와 유사한</a:t>
            </a:r>
            <a:r>
              <a:rPr lang="en-US" altLang="ko-KR" sz="1200" dirty="0" smtClean="0">
                <a:sym typeface="Wingdings" pitchFamily="2" charset="2"/>
              </a:rPr>
              <a:t> </a:t>
            </a:r>
            <a:r>
              <a:rPr lang="ko-KR" altLang="en-US" sz="1200" dirty="0" smtClean="0">
                <a:sym typeface="Wingdings" pitchFamily="2" charset="2"/>
              </a:rPr>
              <a:t>경향을 보임</a:t>
            </a:r>
            <a:r>
              <a:rPr lang="en-US" altLang="ko-KR" sz="1200" dirty="0" smtClean="0">
                <a:sym typeface="Wingdings" pitchFamily="2" charset="2"/>
              </a:rPr>
              <a:t>.</a:t>
            </a:r>
            <a:endParaRPr lang="ko-KR" altLang="en-US" sz="1200" dirty="0"/>
          </a:p>
        </p:txBody>
      </p:sp>
      <p:sp>
        <p:nvSpPr>
          <p:cNvPr id="393" name="TextBox 392"/>
          <p:cNvSpPr txBox="1"/>
          <p:nvPr/>
        </p:nvSpPr>
        <p:spPr>
          <a:xfrm>
            <a:off x="323528" y="6309320"/>
            <a:ext cx="4027064" cy="400110"/>
          </a:xfrm>
          <a:prstGeom prst="rect">
            <a:avLst/>
          </a:prstGeom>
          <a:noFill/>
        </p:spPr>
        <p:txBody>
          <a:bodyPr wrap="square" rtlCol="0">
            <a:spAutoFit/>
          </a:bodyPr>
          <a:lstStyle/>
          <a:p>
            <a:r>
              <a:rPr lang="en-US" altLang="ko-KR" sz="1000" dirty="0" smtClean="0"/>
              <a:t>- </a:t>
            </a:r>
            <a:r>
              <a:rPr lang="ko-KR" altLang="en-US" sz="1000" dirty="0" smtClean="0"/>
              <a:t>실린더 모델에서 합성된 </a:t>
            </a:r>
            <a:r>
              <a:rPr lang="en-US" altLang="ko-KR" sz="1000" dirty="0" smtClean="0"/>
              <a:t>Lead II </a:t>
            </a:r>
            <a:r>
              <a:rPr lang="ko-KR" altLang="en-US" sz="1000" dirty="0" smtClean="0"/>
              <a:t>심전도 파형</a:t>
            </a:r>
            <a:r>
              <a:rPr lang="en-US" altLang="ko-KR" sz="1000" dirty="0" smtClean="0"/>
              <a:t>(</a:t>
            </a:r>
            <a:r>
              <a:rPr lang="ko-KR" altLang="en-US" sz="1000" dirty="0" smtClean="0"/>
              <a:t>아래</a:t>
            </a:r>
            <a:r>
              <a:rPr lang="en-US" altLang="ko-KR" sz="1000" dirty="0" smtClean="0"/>
              <a:t>)</a:t>
            </a:r>
            <a:r>
              <a:rPr lang="ko-KR" altLang="en-US" sz="1000" dirty="0" smtClean="0"/>
              <a:t>과 </a:t>
            </a:r>
            <a:r>
              <a:rPr lang="en-US" altLang="ko-KR" sz="1000" dirty="0" smtClean="0"/>
              <a:t>Lead II</a:t>
            </a:r>
            <a:r>
              <a:rPr lang="ko-KR" altLang="en-US" sz="1000" dirty="0" smtClean="0"/>
              <a:t>방향으로 투영된 심전도 파형</a:t>
            </a:r>
            <a:r>
              <a:rPr lang="en-US" altLang="ko-KR" sz="1000" dirty="0" smtClean="0"/>
              <a:t> -</a:t>
            </a:r>
            <a:r>
              <a:rPr lang="ko-KR" altLang="en-US" sz="1000" dirty="0" smtClean="0"/>
              <a:t> </a:t>
            </a:r>
            <a:endParaRPr lang="ko-KR" altLang="en-US" sz="1000" dirty="0"/>
          </a:p>
        </p:txBody>
      </p:sp>
      <p:sp>
        <p:nvSpPr>
          <p:cNvPr id="394" name="TextBox 393"/>
          <p:cNvSpPr txBox="1"/>
          <p:nvPr/>
        </p:nvSpPr>
        <p:spPr>
          <a:xfrm>
            <a:off x="4865416" y="6351131"/>
            <a:ext cx="4027064" cy="246221"/>
          </a:xfrm>
          <a:prstGeom prst="rect">
            <a:avLst/>
          </a:prstGeom>
          <a:noFill/>
        </p:spPr>
        <p:txBody>
          <a:bodyPr wrap="square" rtlCol="0">
            <a:spAutoFit/>
          </a:bodyPr>
          <a:lstStyle/>
          <a:p>
            <a:pPr algn="ctr"/>
            <a:r>
              <a:rPr lang="en-US" altLang="ko-KR" sz="1000" dirty="0" smtClean="0"/>
              <a:t>- </a:t>
            </a:r>
            <a:r>
              <a:rPr lang="ko-KR" altLang="en-US" sz="1000" dirty="0" smtClean="0"/>
              <a:t>실린더 모델에서 </a:t>
            </a:r>
            <a:r>
              <a:rPr lang="en-US" altLang="ko-KR" sz="1000" dirty="0" smtClean="0"/>
              <a:t>Patch</a:t>
            </a:r>
            <a:r>
              <a:rPr lang="ko-KR" altLang="en-US" sz="1000" dirty="0" smtClean="0"/>
              <a:t>의</a:t>
            </a:r>
            <a:r>
              <a:rPr lang="en-US" altLang="ko-KR" sz="1000" dirty="0" smtClean="0"/>
              <a:t> </a:t>
            </a:r>
            <a:r>
              <a:rPr lang="ko-KR" altLang="en-US" sz="1000" dirty="0" smtClean="0"/>
              <a:t>위치</a:t>
            </a:r>
            <a:r>
              <a:rPr lang="en-US" altLang="ko-KR" sz="1000" dirty="0" smtClean="0"/>
              <a:t>(P1~5)</a:t>
            </a:r>
            <a:r>
              <a:rPr lang="ko-KR" altLang="en-US" sz="1000" dirty="0" smtClean="0"/>
              <a:t>에 투영된 심전도 파형 </a:t>
            </a:r>
            <a:r>
              <a:rPr lang="en-US" altLang="ko-KR" sz="1000" dirty="0" smtClean="0"/>
              <a:t>-</a:t>
            </a:r>
            <a:endParaRPr lang="ko-KR" altLang="en-US" sz="1000" dirty="0"/>
          </a:p>
        </p:txBody>
      </p:sp>
      <p:sp>
        <p:nvSpPr>
          <p:cNvPr id="397" name="Rectangle 4"/>
          <p:cNvSpPr>
            <a:spLocks noChangeArrowheads="1"/>
          </p:cNvSpPr>
          <p:nvPr/>
        </p:nvSpPr>
        <p:spPr bwMode="auto">
          <a:xfrm>
            <a:off x="35496" y="44624"/>
            <a:ext cx="6149440" cy="400110"/>
          </a:xfrm>
          <a:prstGeom prst="rect">
            <a:avLst/>
          </a:prstGeom>
          <a:noFill/>
          <a:ln w="9525" algn="ctr">
            <a:noFill/>
            <a:miter lim="800000"/>
            <a:headEnd/>
            <a:tailEnd/>
          </a:ln>
        </p:spPr>
        <p:txBody>
          <a:bodyPr wrap="none" anchor="ctr">
            <a:spAutoFit/>
          </a:bodyPr>
          <a:lstStyle/>
          <a:p>
            <a:r>
              <a:rPr lang="en-US" altLang="ko-KR" sz="2000" dirty="0" smtClean="0">
                <a:latin typeface="Times New Roman" pitchFamily="18" charset="0"/>
                <a:ea typeface="바탕" pitchFamily="18" charset="-127"/>
                <a:cs typeface="Times New Roman" pitchFamily="18" charset="0"/>
              </a:rPr>
              <a:t>*  Simple</a:t>
            </a:r>
            <a:r>
              <a:rPr lang="ko-KR" altLang="en-US" sz="2000" dirty="0" smtClean="0">
                <a:latin typeface="Times New Roman" pitchFamily="18" charset="0"/>
                <a:ea typeface="바탕" pitchFamily="18" charset="-127"/>
                <a:cs typeface="Times New Roman" pitchFamily="18" charset="0"/>
              </a:rPr>
              <a:t> </a:t>
            </a:r>
            <a:r>
              <a:rPr lang="en-US" altLang="ko-KR" sz="2000" dirty="0" smtClean="0">
                <a:latin typeface="Times New Roman" pitchFamily="18" charset="0"/>
                <a:ea typeface="바탕" pitchFamily="18" charset="-127"/>
                <a:cs typeface="Times New Roman" pitchFamily="18" charset="0"/>
              </a:rPr>
              <a:t>Projection of Heart Dipole – Simulation Results</a:t>
            </a:r>
            <a:endParaRPr lang="en-US" altLang="ko-KR" sz="2000" dirty="0">
              <a:latin typeface="Times New Roman" pitchFamily="18" charset="0"/>
              <a:ea typeface="바탕" pitchFamily="18" charset="-127"/>
              <a:cs typeface="Times New Roman" pitchFamily="18" charset="0"/>
            </a:endParaRPr>
          </a:p>
        </p:txBody>
      </p:sp>
      <p:sp>
        <p:nvSpPr>
          <p:cNvPr id="399" name="슬라이드 번호 개체 틀 398"/>
          <p:cNvSpPr>
            <a:spLocks noGrp="1"/>
          </p:cNvSpPr>
          <p:nvPr>
            <p:ph type="sldNum" sz="quarter" idx="12"/>
          </p:nvPr>
        </p:nvSpPr>
        <p:spPr>
          <a:xfrm>
            <a:off x="6974904" y="6453336"/>
            <a:ext cx="2133600" cy="365125"/>
          </a:xfrm>
        </p:spPr>
        <p:txBody>
          <a:bodyPr/>
          <a:lstStyle/>
          <a:p>
            <a:fld id="{4BEDD84E-25D4-4983-8AA1-2863C96F08D9}" type="slidenum">
              <a:rPr lang="ko-KR" altLang="en-US" smtClean="0"/>
              <a:pPr/>
              <a:t>9</a:t>
            </a:fld>
            <a:endParaRPr lang="ko-KR"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기본 디자인">
  <a:themeElements>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4451</TotalTime>
  <Words>3807</Words>
  <Application>Microsoft Office PowerPoint</Application>
  <PresentationFormat>화면 슬라이드 쇼(4:3)</PresentationFormat>
  <Paragraphs>794</Paragraphs>
  <Slides>70</Slides>
  <Notes>1</Notes>
  <HiddenSlides>0</HiddenSlides>
  <MMClips>0</MMClips>
  <ScaleCrop>false</ScaleCrop>
  <HeadingPairs>
    <vt:vector size="6" baseType="variant">
      <vt:variant>
        <vt:lpstr>테마</vt:lpstr>
      </vt:variant>
      <vt:variant>
        <vt:i4>2</vt:i4>
      </vt:variant>
      <vt:variant>
        <vt:lpstr>포함된 OLE 서버</vt:lpstr>
      </vt:variant>
      <vt:variant>
        <vt:i4>1</vt:i4>
      </vt:variant>
      <vt:variant>
        <vt:lpstr>슬라이드 제목</vt:lpstr>
      </vt:variant>
      <vt:variant>
        <vt:i4>70</vt:i4>
      </vt:variant>
    </vt:vector>
  </HeadingPairs>
  <TitlesOfParts>
    <vt:vector size="73" baseType="lpstr">
      <vt:lpstr>Office 테마</vt:lpstr>
      <vt:lpstr>기본 디자인</vt:lpstr>
      <vt:lpstr>Equation</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lpstr>슬라이드 58</vt:lpstr>
      <vt:lpstr>슬라이드 59</vt:lpstr>
      <vt:lpstr>슬라이드 60</vt:lpstr>
      <vt:lpstr>슬라이드 61</vt:lpstr>
      <vt:lpstr>슬라이드 62</vt:lpstr>
      <vt:lpstr>슬라이드 63</vt:lpstr>
      <vt:lpstr>슬라이드 64</vt:lpstr>
      <vt:lpstr>슬라이드 65</vt:lpstr>
      <vt:lpstr>슬라이드 66</vt:lpstr>
      <vt:lpstr>슬라이드 67</vt:lpstr>
      <vt:lpstr>슬라이드 68</vt:lpstr>
      <vt:lpstr>슬라이드 69</vt:lpstr>
      <vt:lpstr>슬라이드 70</vt:lpstr>
    </vt:vector>
  </TitlesOfParts>
  <Company>R&amp;D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Microsoft Corporation</dc:creator>
  <cp:lastModifiedBy>이정환</cp:lastModifiedBy>
  <cp:revision>290</cp:revision>
  <dcterms:created xsi:type="dcterms:W3CDTF">2006-10-05T04:04:58Z</dcterms:created>
  <dcterms:modified xsi:type="dcterms:W3CDTF">2011-07-22T03:36:27Z</dcterms:modified>
</cp:coreProperties>
</file>